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wav" ContentType="audio/wav"/>
  <Default Extension="gif" ContentType="image/gif"/>
  <Default Extension="wdp" ContentType="image/vnd.ms-photo"/>
  <Default Extension="png" ContentType="image/pn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6-->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6" r:id="rId2"/>
    <p:sldMasterId id="2147483673" r:id="rId3"/>
    <p:sldMasterId id="2147483680" r:id="rId4"/>
    <p:sldMasterId id="2147483687" r:id="rId5"/>
    <p:sldMasterId id="2147483700" r:id="rId6"/>
    <p:sldMasterId id="2147483713" r:id="rId7"/>
    <p:sldMasterId id="2147483719" r:id="rId8"/>
    <p:sldMasterId id="2147483725" r:id="rId9"/>
    <p:sldMasterId id="2147483731" r:id="rId10"/>
    <p:sldMasterId id="2147483737" r:id="rId11"/>
    <p:sldMasterId id="2147483742" r:id="rId12"/>
    <p:sldMasterId id="2147483747" r:id="rId13"/>
    <p:sldMasterId id="2147483753" r:id="rId14"/>
    <p:sldMasterId id="2147483759" r:id="rId15"/>
    <p:sldMasterId id="2147483765" r:id="rId16"/>
    <p:sldMasterId id="2147483771" r:id="rId17"/>
    <p:sldMasterId id="2147483777" r:id="rId18"/>
    <p:sldMasterId id="2147483783" r:id="rId19"/>
    <p:sldMasterId id="2147483789" r:id="rId20"/>
    <p:sldMasterId id="2147483795" r:id="rId21"/>
    <p:sldMasterId id="2147483802" r:id="rId22"/>
    <p:sldMasterId id="2147483809" r:id="rId23"/>
    <p:sldMasterId id="2147483816" r:id="rId24"/>
    <p:sldMasterId id="2147483823" r:id="rId25"/>
    <p:sldMasterId id="2147483828" r:id="rId26"/>
    <p:sldMasterId id="2147483833" r:id="rId27"/>
    <p:sldMasterId id="2147483838" r:id="rId28"/>
    <p:sldMasterId id="2147483843" r:id="rId29"/>
    <p:sldMasterId id="2147483848" r:id="rId30"/>
    <p:sldMasterId id="2147483853" r:id="rId31"/>
    <p:sldMasterId id="2147483858" r:id="rId32"/>
    <p:sldMasterId id="2147483863" r:id="rId33"/>
  </p:sldMasterIdLst>
  <p:notesMasterIdLst>
    <p:notesMasterId r:id="rId34"/>
  </p:notesMasterIdLst>
  <p:sldIdLst>
    <p:sldId id="259" r:id="rId35"/>
    <p:sldId id="262" r:id="rId36"/>
    <p:sldId id="265" r:id="rId37"/>
    <p:sldId id="268" r:id="rId38"/>
    <p:sldId id="271" r:id="rId39"/>
    <p:sldId id="274" r:id="rId40"/>
    <p:sldId id="277" r:id="rId41"/>
    <p:sldId id="280" r:id="rId42"/>
    <p:sldId id="283" r:id="rId43"/>
    <p:sldId id="286" r:id="rId44"/>
    <p:sldId id="289" r:id="rId45"/>
    <p:sldId id="292" r:id="rId46"/>
    <p:sldId id="295" r:id="rId47"/>
    <p:sldId id="298" r:id="rId48"/>
    <p:sldId id="301" r:id="rId49"/>
    <p:sldId id="304" r:id="rId50"/>
    <p:sldId id="307" r:id="rId51"/>
    <p:sldId id="310" r:id="rId52"/>
    <p:sldId id="313" r:id="rId53"/>
    <p:sldId id="316" r:id="rId54"/>
    <p:sldId id="319" r:id="rId55"/>
    <p:sldId id="322" r:id="rId56"/>
    <p:sldId id="325" r:id="rId57"/>
    <p:sldId id="328" r:id="rId58"/>
    <p:sldId id="331" r:id="rId59"/>
    <p:sldId id="334" r:id="rId60"/>
    <p:sldId id="337" r:id="rId61"/>
    <p:sldId id="340" r:id="rId62"/>
    <p:sldId id="343" r:id="rId63"/>
    <p:sldId id="346" r:id="rId64"/>
    <p:sldId id="349" r:id="rId65"/>
    <p:sldId id="352" r:id="rId66"/>
    <p:sldId id="355" r:id="rId67"/>
    <p:sldId id="358" r:id="rId68"/>
    <p:sldId id="361" r:id="rId69"/>
    <p:sldId id="364" r:id="rId70"/>
    <p:sldId id="367" r:id="rId71"/>
    <p:sldId id="370" r:id="rId72"/>
    <p:sldId id="373" r:id="rId73"/>
    <p:sldId id="376" r:id="rId74"/>
    <p:sldId id="379" r:id="rId75"/>
    <p:sldId id="382" r:id="rId76"/>
    <p:sldId id="385" r:id="rId77"/>
    <p:sldId id="388" r:id="rId78"/>
    <p:sldId id="391" r:id="rId79"/>
    <p:sldId id="394" r:id="rId80"/>
    <p:sldId id="397" r:id="rId81"/>
    <p:sldId id="400" r:id="rId82"/>
    <p:sldId id="403" r:id="rId83"/>
    <p:sldId id="406" r:id="rId84"/>
    <p:sldId id="409" r:id="rId85"/>
    <p:sldId id="412" r:id="rId86"/>
    <p:sldId id="415" r:id="rId87"/>
    <p:sldId id="418" r:id="rId88"/>
    <p:sldId id="421" r:id="rId89"/>
    <p:sldId id="424" r:id="rId90"/>
    <p:sldId id="427" r:id="rId91"/>
    <p:sldId id="430" r:id="rId92"/>
    <p:sldId id="433" r:id="rId93"/>
    <p:sldId id="436" r:id="rId94"/>
    <p:sldId id="439" r:id="rId95"/>
    <p:sldId id="442" r:id="rId96"/>
    <p:sldId id="445" r:id="rId97"/>
    <p:sldId id="448" r:id="rId98"/>
    <p:sldId id="451" r:id="rId99"/>
    <p:sldId id="454" r:id="rId100"/>
    <p:sldId id="457" r:id="rId101"/>
    <p:sldId id="460" r:id="rId102"/>
    <p:sldId id="463" r:id="rId103"/>
    <p:sldId id="466" r:id="rId104"/>
    <p:sldId id="469" r:id="rId105"/>
    <p:sldId id="472" r:id="rId106"/>
    <p:sldId id="475" r:id="rId107"/>
    <p:sldId id="478" r:id="rId108"/>
    <p:sldId id="481" r:id="rId109"/>
    <p:sldId id="484" r:id="rId110"/>
    <p:sldId id="487" r:id="rId111"/>
    <p:sldId id="490" r:id="rId112"/>
    <p:sldId id="493" r:id="rId113"/>
    <p:sldId id="496" r:id="rId114"/>
    <p:sldId id="499" r:id="rId115"/>
    <p:sldId id="502" r:id="rId116"/>
    <p:sldId id="505" r:id="rId117"/>
    <p:sldId id="508" r:id="rId118"/>
    <p:sldId id="511" r:id="rId119"/>
    <p:sldId id="514" r:id="rId120"/>
    <p:sldId id="517" r:id="rId121"/>
    <p:sldId id="520" r:id="rId122"/>
    <p:sldId id="523" r:id="rId123"/>
    <p:sldId id="526" r:id="rId124"/>
    <p:sldId id="529" r:id="rId125"/>
    <p:sldId id="532" r:id="rId126"/>
    <p:sldId id="535" r:id="rId127"/>
    <p:sldId id="538" r:id="rId128"/>
    <p:sldId id="541" r:id="rId129"/>
    <p:sldId id="544" r:id="rId130"/>
    <p:sldId id="547" r:id="rId131"/>
    <p:sldId id="550" r:id="rId132"/>
    <p:sldId id="553" r:id="rId133"/>
    <p:sldId id="556" r:id="rId134"/>
    <p:sldId id="559" r:id="rId135"/>
    <p:sldId id="562" r:id="rId136"/>
    <p:sldId id="565" r:id="rId137"/>
    <p:sldId id="568" r:id="rId138"/>
    <p:sldId id="571" r:id="rId139"/>
    <p:sldId id="574" r:id="rId140"/>
    <p:sldId id="577" r:id="rId141"/>
    <p:sldId id="580" r:id="rId142"/>
    <p:sldId id="583" r:id="rId143"/>
    <p:sldId id="586" r:id="rId144"/>
    <p:sldId id="589" r:id="rId145"/>
    <p:sldId id="592" r:id="rId146"/>
    <p:sldId id="595" r:id="rId147"/>
    <p:sldId id="598" r:id="rId148"/>
    <p:sldId id="601" r:id="rId149"/>
    <p:sldId id="604" r:id="rId150"/>
    <p:sldId id="607" r:id="rId151"/>
    <p:sldId id="610" r:id="rId152"/>
    <p:sldId id="613" r:id="rId153"/>
    <p:sldId id="616" r:id="rId154"/>
    <p:sldId id="619" r:id="rId155"/>
    <p:sldId id="622" r:id="rId156"/>
    <p:sldId id="625" r:id="rId157"/>
    <p:sldId id="628" r:id="rId158"/>
    <p:sldId id="631" r:id="rId159"/>
    <p:sldId id="634" r:id="rId160"/>
    <p:sldId id="637" r:id="rId161"/>
    <p:sldId id="640" r:id="rId162"/>
    <p:sldId id="643" r:id="rId163"/>
    <p:sldId id="646" r:id="rId164"/>
    <p:sldId id="649" r:id="rId165"/>
    <p:sldId id="652" r:id="rId166"/>
    <p:sldId id="655" r:id="rId167"/>
    <p:sldId id="658" r:id="rId168"/>
    <p:sldId id="661" r:id="rId169"/>
    <p:sldId id="664" r:id="rId170"/>
    <p:sldId id="667" r:id="rId171"/>
    <p:sldId id="670" r:id="rId172"/>
    <p:sldId id="673" r:id="rId173"/>
    <p:sldId id="676" r:id="rId174"/>
    <p:sldId id="679" r:id="rId175"/>
    <p:sldId id="682" r:id="rId176"/>
    <p:sldId id="685" r:id="rId177"/>
    <p:sldId id="688" r:id="rId178"/>
    <p:sldId id="691" r:id="rId179"/>
    <p:sldId id="694" r:id="rId180"/>
    <p:sldId id="697" r:id="rId181"/>
    <p:sldId id="700" r:id="rId182"/>
    <p:sldId id="703" r:id="rId183"/>
    <p:sldId id="706" r:id="rId184"/>
    <p:sldId id="709" r:id="rId185"/>
    <p:sldId id="712" r:id="rId186"/>
    <p:sldId id="715" r:id="rId187"/>
    <p:sldId id="718" r:id="rId188"/>
    <p:sldId id="721" r:id="rId189"/>
    <p:sldId id="724" r:id="rId190"/>
    <p:sldId id="727" r:id="rId191"/>
    <p:sldId id="730" r:id="rId192"/>
    <p:sldId id="733" r:id="rId193"/>
    <p:sldId id="736" r:id="rId194"/>
    <p:sldId id="739" r:id="rId195"/>
    <p:sldId id="742" r:id="rId196"/>
    <p:sldId id="745" r:id="rId197"/>
    <p:sldId id="748" r:id="rId198"/>
    <p:sldId id="751" r:id="rId199"/>
    <p:sldId id="754" r:id="rId200"/>
    <p:sldId id="757" r:id="rId201"/>
    <p:sldId id="760" r:id="rId202"/>
    <p:sldId id="763" r:id="rId203"/>
    <p:sldId id="766" r:id="rId204"/>
    <p:sldId id="769" r:id="rId205"/>
    <p:sldId id="772" r:id="rId206"/>
    <p:sldId id="775" r:id="rId207"/>
    <p:sldId id="778" r:id="rId208"/>
    <p:sldId id="781" r:id="rId209"/>
    <p:sldId id="784" r:id="rId210"/>
    <p:sldId id="787" r:id="rId211"/>
    <p:sldId id="790" r:id="rId212"/>
    <p:sldId id="793" r:id="rId213"/>
    <p:sldId id="796" r:id="rId214"/>
    <p:sldId id="799" r:id="rId215"/>
    <p:sldId id="802" r:id="rId216"/>
    <p:sldId id="805" r:id="rId217"/>
    <p:sldId id="808" r:id="rId218"/>
    <p:sldId id="811" r:id="rId219"/>
    <p:sldId id="814" r:id="rId220"/>
    <p:sldId id="817" r:id="rId221"/>
    <p:sldId id="820" r:id="rId222"/>
    <p:sldId id="823" r:id="rId223"/>
    <p:sldId id="826" r:id="rId224"/>
    <p:sldId id="829" r:id="rId225"/>
    <p:sldId id="832" r:id="rId226"/>
    <p:sldId id="835" r:id="rId227"/>
    <p:sldId id="838" r:id="rId228"/>
    <p:sldId id="841" r:id="rId229"/>
    <p:sldId id="844" r:id="rId230"/>
    <p:sldId id="847" r:id="rId231"/>
    <p:sldId id="850" r:id="rId232"/>
    <p:sldId id="853" r:id="rId233"/>
    <p:sldId id="856" r:id="rId234"/>
    <p:sldId id="859" r:id="rId235"/>
    <p:sldId id="862" r:id="rId236"/>
    <p:sldId id="865" r:id="rId237"/>
    <p:sldId id="868" r:id="rId238"/>
    <p:sldId id="871" r:id="rId239"/>
    <p:sldId id="874" r:id="rId240"/>
    <p:sldId id="877" r:id="rId241"/>
    <p:sldId id="880" r:id="rId242"/>
    <p:sldId id="883" r:id="rId243"/>
    <p:sldId id="886" r:id="rId244"/>
    <p:sldId id="889" r:id="rId245"/>
    <p:sldId id="892" r:id="rId246"/>
    <p:sldId id="895" r:id="rId247"/>
    <p:sldId id="898" r:id="rId248"/>
    <p:sldId id="901" r:id="rId249"/>
    <p:sldId id="904" r:id="rId250"/>
    <p:sldId id="907" r:id="rId251"/>
    <p:sldId id="910" r:id="rId252"/>
    <p:sldId id="913" r:id="rId253"/>
    <p:sldId id="916" r:id="rId254"/>
    <p:sldId id="919" r:id="rId255"/>
    <p:sldId id="922" r:id="rId256"/>
    <p:sldId id="925" r:id="rId257"/>
    <p:sldId id="928" r:id="rId258"/>
    <p:sldId id="931" r:id="rId259"/>
    <p:sldId id="934" r:id="rId260"/>
    <p:sldId id="937" r:id="rId261"/>
    <p:sldId id="940" r:id="rId262"/>
    <p:sldId id="943" r:id="rId263"/>
    <p:sldId id="946" r:id="rId264"/>
    <p:sldId id="949" r:id="rId265"/>
    <p:sldId id="952" r:id="rId266"/>
    <p:sldId id="955" r:id="rId267"/>
    <p:sldId id="958" r:id="rId268"/>
    <p:sldId id="961" r:id="rId269"/>
    <p:sldId id="964" r:id="rId270"/>
    <p:sldId id="967" r:id="rId271"/>
    <p:sldId id="970" r:id="rId272"/>
    <p:sldId id="973" r:id="rId273"/>
    <p:sldId id="976" r:id="rId274"/>
    <p:sldId id="979" r:id="rId275"/>
    <p:sldId id="982" r:id="rId276"/>
    <p:sldId id="985" r:id="rId277"/>
    <p:sldId id="988" r:id="rId278"/>
    <p:sldId id="991" r:id="rId279"/>
    <p:sldId id="994" r:id="rId280"/>
    <p:sldId id="997" r:id="rId281"/>
    <p:sldId id="1000" r:id="rId282"/>
    <p:sldId id="1003" r:id="rId283"/>
    <p:sldId id="1006" r:id="rId284"/>
    <p:sldId id="1009" r:id="rId285"/>
    <p:sldId id="1012" r:id="rId286"/>
    <p:sldId id="1015" r:id="rId287"/>
    <p:sldId id="1018" r:id="rId288"/>
    <p:sldId id="1021" r:id="rId289"/>
    <p:sldId id="1024" r:id="rId290"/>
    <p:sldId id="1027" r:id="rId291"/>
    <p:sldId id="1030" r:id="rId292"/>
    <p:sldId id="1033" r:id="rId293"/>
    <p:sldId id="1036" r:id="rId294"/>
    <p:sldId id="1039" r:id="rId295"/>
    <p:sldId id="1042" r:id="rId296"/>
    <p:sldId id="1045" r:id="rId297"/>
    <p:sldId id="1048" r:id="rId298"/>
    <p:sldId id="1051" r:id="rId299"/>
    <p:sldId id="1054" r:id="rId300"/>
    <p:sldId id="1057" r:id="rId301"/>
    <p:sldId id="1060" r:id="rId302"/>
    <p:sldId id="1063" r:id="rId303"/>
    <p:sldId id="1066" r:id="rId304"/>
    <p:sldId id="1069" r:id="rId305"/>
    <p:sldId id="1072" r:id="rId306"/>
    <p:sldId id="1075" r:id="rId307"/>
    <p:sldId id="1078" r:id="rId308"/>
    <p:sldId id="1081" r:id="rId309"/>
    <p:sldId id="1084" r:id="rId310"/>
    <p:sldId id="1087" r:id="rId311"/>
    <p:sldId id="1090" r:id="rId312"/>
    <p:sldId id="1093" r:id="rId313"/>
    <p:sldId id="1096" r:id="rId314"/>
    <p:sldId id="1099" r:id="rId315"/>
    <p:sldId id="1102" r:id="rId316"/>
    <p:sldId id="1105" r:id="rId317"/>
    <p:sldId id="1108" r:id="rId318"/>
    <p:sldId id="1111" r:id="rId319"/>
    <p:sldId id="1114" r:id="rId320"/>
    <p:sldId id="1117" r:id="rId321"/>
    <p:sldId id="1120" r:id="rId322"/>
    <p:sldId id="1123" r:id="rId323"/>
    <p:sldId id="1126" r:id="rId324"/>
    <p:sldId id="1129" r:id="rId325"/>
    <p:sldId id="1132" r:id="rId326"/>
    <p:sldId id="1135" r:id="rId327"/>
    <p:sldId id="1138" r:id="rId328"/>
    <p:sldId id="1141" r:id="rId329"/>
    <p:sldId id="1144" r:id="rId330"/>
    <p:sldId id="1147" r:id="rId331"/>
    <p:sldId id="1150" r:id="rId332"/>
    <p:sldId id="1153" r:id="rId333"/>
    <p:sldId id="1156" r:id="rId334"/>
    <p:sldId id="1159" r:id="rId335"/>
    <p:sldId id="1162" r:id="rId336"/>
    <p:sldId id="1165" r:id="rId337"/>
    <p:sldId id="1168" r:id="rId338"/>
    <p:sldId id="1171" r:id="rId339"/>
    <p:sldId id="1174" r:id="rId340"/>
    <p:sldId id="1177" r:id="rId341"/>
    <p:sldId id="1180" r:id="rId342"/>
    <p:sldId id="1183" r:id="rId343"/>
    <p:sldId id="1186" r:id="rId344"/>
    <p:sldId id="1189" r:id="rId345"/>
    <p:sldId id="1192" r:id="rId346"/>
    <p:sldId id="1195" r:id="rId347"/>
    <p:sldId id="1198" r:id="rId348"/>
    <p:sldId id="1201" r:id="rId349"/>
    <p:sldId id="1204" r:id="rId350"/>
    <p:sldId id="1207" r:id="rId351"/>
    <p:sldId id="1210" r:id="rId352"/>
    <p:sldId id="1213" r:id="rId353"/>
    <p:sldId id="1216" r:id="rId354"/>
    <p:sldId id="1219" r:id="rId355"/>
    <p:sldId id="1222" r:id="rId356"/>
    <p:sldId id="1225" r:id="rId357"/>
    <p:sldId id="1228" r:id="rId358"/>
    <p:sldId id="1231" r:id="rId359"/>
    <p:sldId id="1234" r:id="rId360"/>
    <p:sldId id="1237" r:id="rId361"/>
    <p:sldId id="1240" r:id="rId362"/>
    <p:sldId id="1243" r:id="rId363"/>
    <p:sldId id="1246" r:id="rId364"/>
    <p:sldId id="1249" r:id="rId365"/>
    <p:sldId id="1252" r:id="rId366"/>
    <p:sldId id="1255" r:id="rId367"/>
    <p:sldId id="1258" r:id="rId368"/>
    <p:sldId id="1261" r:id="rId369"/>
    <p:sldId id="1264" r:id="rId370"/>
    <p:sldId id="1267" r:id="rId371"/>
    <p:sldId id="1270" r:id="rId372"/>
    <p:sldId id="1273" r:id="rId373"/>
    <p:sldId id="1276" r:id="rId374"/>
    <p:sldId id="1279" r:id="rId375"/>
    <p:sldId id="1282" r:id="rId376"/>
    <p:sldId id="1285" r:id="rId377"/>
    <p:sldId id="1288" r:id="rId378"/>
    <p:sldId id="1291" r:id="rId379"/>
    <p:sldId id="1294" r:id="rId380"/>
    <p:sldId id="1297" r:id="rId381"/>
    <p:sldId id="1300" r:id="rId382"/>
    <p:sldId id="1303" r:id="rId383"/>
    <p:sldId id="1306" r:id="rId384"/>
    <p:sldId id="1309" r:id="rId385"/>
    <p:sldId id="1312" r:id="rId386"/>
    <p:sldId id="1315" r:id="rId387"/>
    <p:sldId id="1318" r:id="rId388"/>
    <p:sldId id="1321" r:id="rId389"/>
    <p:sldId id="1324" r:id="rId390"/>
    <p:sldId id="1327" r:id="rId391"/>
    <p:sldId id="1330" r:id="rId392"/>
    <p:sldId id="1333" r:id="rId393"/>
    <p:sldId id="1336" r:id="rId394"/>
    <p:sldId id="1339" r:id="rId395"/>
    <p:sldId id="1342" r:id="rId396"/>
    <p:sldId id="1345" r:id="rId397"/>
    <p:sldId id="1348" r:id="rId398"/>
    <p:sldId id="1351" r:id="rId399"/>
    <p:sldId id="1354" r:id="rId400"/>
    <p:sldId id="1357" r:id="rId401"/>
    <p:sldId id="1360" r:id="rId402"/>
    <p:sldId id="1363" r:id="rId403"/>
    <p:sldId id="1366" r:id="rId404"/>
    <p:sldId id="1369" r:id="rId405"/>
    <p:sldId id="1372" r:id="rId406"/>
    <p:sldId id="1375" r:id="rId407"/>
    <p:sldId id="1378" r:id="rId408"/>
    <p:sldId id="1381" r:id="rId409"/>
    <p:sldId id="1384" r:id="rId410"/>
    <p:sldId id="1387" r:id="rId411"/>
    <p:sldId id="1390" r:id="rId412"/>
    <p:sldId id="1393" r:id="rId413"/>
    <p:sldId id="1396" r:id="rId414"/>
    <p:sldId id="1399" r:id="rId415"/>
    <p:sldId id="1402" r:id="rId416"/>
    <p:sldId id="1405" r:id="rId417"/>
    <p:sldId id="1408" r:id="rId418"/>
    <p:sldId id="1411" r:id="rId419"/>
    <p:sldId id="1414" r:id="rId420"/>
    <p:sldId id="1417" r:id="rId421"/>
    <p:sldId id="1420" r:id="rId422"/>
    <p:sldId id="1423" r:id="rId423"/>
    <p:sldId id="1426" r:id="rId424"/>
    <p:sldId id="1429" r:id="rId425"/>
    <p:sldId id="1432" r:id="rId426"/>
    <p:sldId id="1435" r:id="rId427"/>
    <p:sldId id="1438" r:id="rId428"/>
    <p:sldId id="1441" r:id="rId429"/>
    <p:sldId id="1444" r:id="rId430"/>
    <p:sldId id="1447" r:id="rId431"/>
    <p:sldId id="1450" r:id="rId432"/>
    <p:sldId id="1453" r:id="rId433"/>
    <p:sldId id="1456" r:id="rId434"/>
    <p:sldId id="1459" r:id="rId435"/>
    <p:sldId id="1462" r:id="rId436"/>
    <p:sldId id="1465" r:id="rId437"/>
    <p:sldId id="1468" r:id="rId438"/>
    <p:sldId id="1471" r:id="rId439"/>
    <p:sldId id="1474" r:id="rId440"/>
    <p:sldId id="1477" r:id="rId441"/>
    <p:sldId id="1480" r:id="rId442"/>
    <p:sldId id="1483" r:id="rId443"/>
    <p:sldId id="1486" r:id="rId444"/>
    <p:sldId id="1489" r:id="rId445"/>
    <p:sldId id="1492" r:id="rId446"/>
    <p:sldId id="1495" r:id="rId447"/>
    <p:sldId id="1498" r:id="rId448"/>
    <p:sldId id="1501" r:id="rId449"/>
    <p:sldId id="1504" r:id="rId450"/>
    <p:sldId id="1507" r:id="rId451"/>
    <p:sldId id="1510" r:id="rId452"/>
    <p:sldId id="1513" r:id="rId453"/>
    <p:sldId id="1516" r:id="rId454"/>
    <p:sldId id="1519" r:id="rId455"/>
    <p:sldId id="1522" r:id="rId456"/>
    <p:sldId id="1525" r:id="rId457"/>
    <p:sldId id="1528" r:id="rId458"/>
    <p:sldId id="1531" r:id="rId459"/>
    <p:sldId id="1534" r:id="rId460"/>
    <p:sldId id="1537" r:id="rId461"/>
    <p:sldId id="1540" r:id="rId462"/>
    <p:sldId id="1543" r:id="rId463"/>
    <p:sldId id="1546" r:id="rId464"/>
    <p:sldId id="1549" r:id="rId465"/>
    <p:sldId id="1552" r:id="rId466"/>
    <p:sldId id="1555" r:id="rId467"/>
    <p:sldId id="1558" r:id="rId468"/>
    <p:sldId id="1561" r:id="rId469"/>
    <p:sldId id="1564" r:id="rId470"/>
    <p:sldId id="1567" r:id="rId471"/>
    <p:sldId id="1570" r:id="rId472"/>
    <p:sldId id="1573" r:id="rId473"/>
    <p:sldId id="1576" r:id="rId474"/>
    <p:sldId id="1579" r:id="rId475"/>
    <p:sldId id="1582" r:id="rId476"/>
    <p:sldId id="1585" r:id="rId477"/>
    <p:sldId id="1588" r:id="rId478"/>
    <p:sldId id="1591" r:id="rId479"/>
    <p:sldId id="1594" r:id="rId480"/>
    <p:sldId id="1597" r:id="rId481"/>
    <p:sldId id="1600" r:id="rId482"/>
    <p:sldId id="1603" r:id="rId483"/>
    <p:sldId id="1606" r:id="rId484"/>
    <p:sldId id="1609" r:id="rId485"/>
    <p:sldId id="1612" r:id="rId486"/>
    <p:sldId id="1615" r:id="rId487"/>
    <p:sldId id="1618" r:id="rId488"/>
    <p:sldId id="1621" r:id="rId489"/>
    <p:sldId id="1624" r:id="rId490"/>
    <p:sldId id="1627" r:id="rId491"/>
    <p:sldId id="1630" r:id="rId492"/>
    <p:sldId id="1633" r:id="rId493"/>
    <p:sldId id="1636" r:id="rId494"/>
    <p:sldId id="1639" r:id="rId495"/>
    <p:sldId id="1642" r:id="rId496"/>
    <p:sldId id="1645" r:id="rId497"/>
    <p:sldId id="1648" r:id="rId498"/>
    <p:sldId id="1651" r:id="rId499"/>
    <p:sldId id="1654" r:id="rId500"/>
    <p:sldId id="1657" r:id="rId501"/>
    <p:sldId id="1660" r:id="rId502"/>
    <p:sldId id="1663" r:id="rId503"/>
    <p:sldId id="1666" r:id="rId504"/>
    <p:sldId id="1669" r:id="rId505"/>
    <p:sldId id="1672" r:id="rId506"/>
    <p:sldId id="1675" r:id="rId507"/>
    <p:sldId id="1678" r:id="rId508"/>
    <p:sldId id="1681" r:id="rId509"/>
    <p:sldId id="1684" r:id="rId510"/>
    <p:sldId id="1687" r:id="rId511"/>
    <p:sldId id="1690" r:id="rId512"/>
    <p:sldId id="1693" r:id="rId513"/>
    <p:sldId id="1696" r:id="rId514"/>
    <p:sldId id="1699" r:id="rId515"/>
    <p:sldId id="1702" r:id="rId516"/>
    <p:sldId id="1705" r:id="rId517"/>
    <p:sldId id="1708" r:id="rId518"/>
    <p:sldId id="1711" r:id="rId519"/>
    <p:sldId id="1714" r:id="rId520"/>
    <p:sldId id="1717" r:id="rId521"/>
    <p:sldId id="1720" r:id="rId522"/>
    <p:sldId id="1723" r:id="rId523"/>
    <p:sldId id="1726" r:id="rId524"/>
    <p:sldId id="1729" r:id="rId525"/>
    <p:sldId id="1732" r:id="rId526"/>
    <p:sldId id="1735" r:id="rId527"/>
    <p:sldId id="1738" r:id="rId528"/>
    <p:sldId id="1741" r:id="rId529"/>
    <p:sldId id="1744" r:id="rId530"/>
    <p:sldId id="1747" r:id="rId531"/>
    <p:sldId id="1750" r:id="rId532"/>
    <p:sldId id="1753" r:id="rId533"/>
    <p:sldId id="1756" r:id="rId534"/>
    <p:sldId id="1759" r:id="rId535"/>
    <p:sldId id="1762" r:id="rId536"/>
    <p:sldId id="1765" r:id="rId537"/>
    <p:sldId id="1768" r:id="rId538"/>
    <p:sldId id="1771" r:id="rId539"/>
    <p:sldId id="1774" r:id="rId540"/>
    <p:sldId id="1777" r:id="rId541"/>
    <p:sldId id="1780" r:id="rId542"/>
    <p:sldId id="1783" r:id="rId543"/>
    <p:sldId id="1786" r:id="rId544"/>
    <p:sldId id="1789" r:id="rId545"/>
    <p:sldId id="1792" r:id="rId546"/>
    <p:sldId id="1795" r:id="rId547"/>
    <p:sldId id="1798" r:id="rId548"/>
    <p:sldId id="1801" r:id="rId549"/>
    <p:sldId id="1804" r:id="rId550"/>
    <p:sldId id="1807" r:id="rId551"/>
    <p:sldId id="1810" r:id="rId552"/>
    <p:sldId id="1813" r:id="rId553"/>
    <p:sldId id="1816" r:id="rId554"/>
    <p:sldId id="1819" r:id="rId555"/>
    <p:sldId id="1822" r:id="rId556"/>
    <p:sldId id="1825" r:id="rId557"/>
    <p:sldId id="1828" r:id="rId558"/>
    <p:sldId id="1831" r:id="rId559"/>
    <p:sldId id="1834" r:id="rId560"/>
    <p:sldId id="1837" r:id="rId561"/>
    <p:sldId id="1840" r:id="rId562"/>
    <p:sldId id="1843" r:id="rId563"/>
    <p:sldId id="1846" r:id="rId564"/>
    <p:sldId id="1849" r:id="rId565"/>
    <p:sldId id="1852" r:id="rId566"/>
    <p:sldId id="1855" r:id="rId567"/>
    <p:sldId id="1858" r:id="rId568"/>
    <p:sldId id="1861" r:id="rId569"/>
    <p:sldId id="1864" r:id="rId570"/>
    <p:sldId id="1867" r:id="rId571"/>
    <p:sldId id="1870" r:id="rId572"/>
    <p:sldId id="1873" r:id="rId573"/>
    <p:sldId id="1876" r:id="rId574"/>
    <p:sldId id="1879" r:id="rId575"/>
    <p:sldId id="1882" r:id="rId576"/>
    <p:sldId id="1885" r:id="rId577"/>
    <p:sldId id="1888" r:id="rId578"/>
    <p:sldId id="1891" r:id="rId579"/>
    <p:sldId id="1894" r:id="rId580"/>
    <p:sldId id="1897" r:id="rId581"/>
    <p:sldId id="1900" r:id="rId582"/>
    <p:sldId id="1903" r:id="rId583"/>
    <p:sldId id="1906" r:id="rId584"/>
    <p:sldId id="1909" r:id="rId585"/>
    <p:sldId id="1912" r:id="rId586"/>
    <p:sldId id="1915" r:id="rId587"/>
    <p:sldId id="1918" r:id="rId588"/>
    <p:sldId id="1921" r:id="rId589"/>
    <p:sldId id="1924" r:id="rId590"/>
    <p:sldId id="1927" r:id="rId591"/>
    <p:sldId id="1930" r:id="rId592"/>
    <p:sldId id="1933" r:id="rId593"/>
    <p:sldId id="1936" r:id="rId594"/>
    <p:sldId id="1939" r:id="rId595"/>
    <p:sldId id="1942" r:id="rId596"/>
    <p:sldId id="1945" r:id="rId597"/>
    <p:sldId id="1948" r:id="rId598"/>
    <p:sldId id="1951" r:id="rId599"/>
    <p:sldId id="1954" r:id="rId600"/>
    <p:sldId id="1957" r:id="rId601"/>
    <p:sldId id="1960" r:id="rId602"/>
    <p:sldId id="1963" r:id="rId603"/>
    <p:sldId id="1966" r:id="rId604"/>
    <p:sldId id="1969" r:id="rId605"/>
    <p:sldId id="1972" r:id="rId606"/>
    <p:sldId id="1975" r:id="rId607"/>
    <p:sldId id="1978" r:id="rId608"/>
    <p:sldId id="1981" r:id="rId609"/>
    <p:sldId id="1984" r:id="rId610"/>
    <p:sldId id="1987" r:id="rId611"/>
    <p:sldId id="1990" r:id="rId612"/>
    <p:sldId id="1993" r:id="rId613"/>
    <p:sldId id="1996" r:id="rId614"/>
    <p:sldId id="1999" r:id="rId615"/>
    <p:sldId id="2002" r:id="rId616"/>
    <p:sldId id="2005" r:id="rId617"/>
    <p:sldId id="2008" r:id="rId618"/>
    <p:sldId id="2011" r:id="rId619"/>
    <p:sldId id="2014" r:id="rId620"/>
    <p:sldId id="2017" r:id="rId621"/>
    <p:sldId id="2020" r:id="rId622"/>
    <p:sldId id="2023" r:id="rId623"/>
    <p:sldId id="2026" r:id="rId624"/>
    <p:sldId id="2029" r:id="rId625"/>
    <p:sldId id="2032" r:id="rId626"/>
    <p:sldId id="2035" r:id="rId627"/>
    <p:sldId id="2038" r:id="rId628"/>
    <p:sldId id="2041" r:id="rId629"/>
    <p:sldId id="2044" r:id="rId630"/>
    <p:sldId id="2047" r:id="rId631"/>
    <p:sldId id="2050" r:id="rId632"/>
    <p:sldId id="2053" r:id="rId633"/>
    <p:sldId id="2056" r:id="rId634"/>
    <p:sldId id="2059" r:id="rId635"/>
    <p:sldId id="2062" r:id="rId636"/>
    <p:sldId id="2065" r:id="rId637"/>
    <p:sldId id="2068" r:id="rId638"/>
    <p:sldId id="2071" r:id="rId639"/>
    <p:sldId id="2074" r:id="rId640"/>
    <p:sldId id="2077" r:id="rId641"/>
    <p:sldId id="2080" r:id="rId642"/>
    <p:sldId id="2083" r:id="rId643"/>
    <p:sldId id="2086" r:id="rId644"/>
    <p:sldId id="2089" r:id="rId645"/>
    <p:sldId id="2092" r:id="rId646"/>
    <p:sldId id="2095" r:id="rId647"/>
    <p:sldId id="2098" r:id="rId648"/>
    <p:sldId id="2101" r:id="rId649"/>
    <p:sldId id="2104" r:id="rId650"/>
    <p:sldId id="2107" r:id="rId651"/>
    <p:sldId id="2110" r:id="rId652"/>
    <p:sldId id="2113" r:id="rId653"/>
    <p:sldId id="2116" r:id="rId654"/>
    <p:sldId id="2119" r:id="rId655"/>
    <p:sldId id="2122" r:id="rId656"/>
    <p:sldId id="2125" r:id="rId657"/>
    <p:sldId id="2128" r:id="rId658"/>
    <p:sldId id="2131" r:id="rId659"/>
    <p:sldId id="2134" r:id="rId660"/>
    <p:sldId id="2137" r:id="rId661"/>
    <p:sldId id="2140" r:id="rId662"/>
    <p:sldId id="2143" r:id="rId663"/>
    <p:sldId id="2146" r:id="rId664"/>
    <p:sldId id="2149" r:id="rId665"/>
    <p:sldId id="2152" r:id="rId666"/>
    <p:sldId id="2155" r:id="rId667"/>
    <p:sldId id="2158" r:id="rId668"/>
    <p:sldId id="2161" r:id="rId669"/>
    <p:sldId id="2164" r:id="rId670"/>
    <p:sldId id="2167" r:id="rId671"/>
    <p:sldId id="2170" r:id="rId672"/>
    <p:sldId id="2173" r:id="rId673"/>
    <p:sldId id="2176" r:id="rId674"/>
    <p:sldId id="2179" r:id="rId675"/>
    <p:sldId id="2182" r:id="rId676"/>
    <p:sldId id="2185" r:id="rId677"/>
    <p:sldId id="2188" r:id="rId678"/>
    <p:sldId id="2191" r:id="rId679"/>
    <p:sldId id="2194" r:id="rId680"/>
    <p:sldId id="2197" r:id="rId681"/>
    <p:sldId id="2200" r:id="rId682"/>
    <p:sldId id="2203" r:id="rId683"/>
    <p:sldId id="2206" r:id="rId684"/>
    <p:sldId id="2209" r:id="rId685"/>
    <p:sldId id="2212" r:id="rId686"/>
    <p:sldId id="2215" r:id="rId687"/>
    <p:sldId id="2218" r:id="rId688"/>
    <p:sldId id="2221" r:id="rId689"/>
    <p:sldId id="2224" r:id="rId690"/>
    <p:sldId id="2227" r:id="rId691"/>
    <p:sldId id="2230" r:id="rId692"/>
    <p:sldId id="2233" r:id="rId693"/>
    <p:sldId id="2236" r:id="rId694"/>
    <p:sldId id="2239" r:id="rId695"/>
    <p:sldId id="2242" r:id="rId696"/>
    <p:sldId id="2245" r:id="rId697"/>
    <p:sldId id="2248" r:id="rId698"/>
    <p:sldId id="2251" r:id="rId699"/>
    <p:sldId id="2254" r:id="rId700"/>
    <p:sldId id="2257" r:id="rId701"/>
    <p:sldId id="2260" r:id="rId702"/>
    <p:sldId id="2263" r:id="rId703"/>
    <p:sldId id="2266" r:id="rId704"/>
    <p:sldId id="2269" r:id="rId705"/>
    <p:sldId id="2272" r:id="rId706"/>
    <p:sldId id="2275" r:id="rId707"/>
    <p:sldId id="2278" r:id="rId708"/>
    <p:sldId id="2281" r:id="rId709"/>
    <p:sldId id="2284" r:id="rId710"/>
    <p:sldId id="2287" r:id="rId711"/>
    <p:sldId id="2290" r:id="rId712"/>
    <p:sldId id="2293" r:id="rId713"/>
    <p:sldId id="2296" r:id="rId714"/>
    <p:sldId id="2299" r:id="rId715"/>
    <p:sldId id="2302" r:id="rId716"/>
    <p:sldId id="2305" r:id="rId717"/>
    <p:sldId id="2308" r:id="rId718"/>
    <p:sldId id="2311" r:id="rId719"/>
    <p:sldId id="2314" r:id="rId720"/>
    <p:sldId id="2317" r:id="rId721"/>
    <p:sldId id="2320" r:id="rId722"/>
    <p:sldId id="2323" r:id="rId723"/>
    <p:sldId id="2326" r:id="rId724"/>
    <p:sldId id="2329" r:id="rId725"/>
    <p:sldId id="2332" r:id="rId726"/>
    <p:sldId id="2335" r:id="rId727"/>
    <p:sldId id="2338" r:id="rId728"/>
    <p:sldId id="2341" r:id="rId729"/>
    <p:sldId id="2344" r:id="rId730"/>
    <p:sldId id="2347" r:id="rId731"/>
    <p:sldId id="2350" r:id="rId732"/>
    <p:sldId id="2353" r:id="rId733"/>
    <p:sldId id="2356" r:id="rId734"/>
    <p:sldId id="2359" r:id="rId735"/>
    <p:sldId id="2362" r:id="rId736"/>
    <p:sldId id="2365" r:id="rId737"/>
    <p:sldId id="2368" r:id="rId738"/>
    <p:sldId id="2371" r:id="rId739"/>
    <p:sldId id="2374" r:id="rId740"/>
    <p:sldId id="2377" r:id="rId741"/>
    <p:sldId id="2380" r:id="rId742"/>
  </p:sldIdLst>
  <p:sldSz cx="9144000" cy="5143500"/>
  <p:notesSz cx="6858000" cy="9144000"/>
  <p:custDataLst>
    <p:tags r:id="rId7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66.xml" /><Relationship Id="rId101" Type="http://schemas.openxmlformats.org/officeDocument/2006/relationships/slide" Target="slides/slide67.xml" /><Relationship Id="rId102" Type="http://schemas.openxmlformats.org/officeDocument/2006/relationships/slide" Target="slides/slide68.xml" /><Relationship Id="rId103" Type="http://schemas.openxmlformats.org/officeDocument/2006/relationships/slide" Target="slides/slide69.xml" /><Relationship Id="rId104" Type="http://schemas.openxmlformats.org/officeDocument/2006/relationships/slide" Target="slides/slide70.xml" /><Relationship Id="rId105" Type="http://schemas.openxmlformats.org/officeDocument/2006/relationships/slide" Target="slides/slide71.xml" /><Relationship Id="rId106" Type="http://schemas.openxmlformats.org/officeDocument/2006/relationships/slide" Target="slides/slide72.xml" /><Relationship Id="rId107" Type="http://schemas.openxmlformats.org/officeDocument/2006/relationships/slide" Target="slides/slide73.xml" /><Relationship Id="rId108" Type="http://schemas.openxmlformats.org/officeDocument/2006/relationships/slide" Target="slides/slide74.xml" /><Relationship Id="rId109" Type="http://schemas.openxmlformats.org/officeDocument/2006/relationships/slide" Target="slides/slide75.xml" /><Relationship Id="rId11" Type="http://schemas.openxmlformats.org/officeDocument/2006/relationships/slideMaster" Target="slideMasters/slideMaster11.xml" /><Relationship Id="rId110" Type="http://schemas.openxmlformats.org/officeDocument/2006/relationships/slide" Target="slides/slide76.xml" /><Relationship Id="rId111" Type="http://schemas.openxmlformats.org/officeDocument/2006/relationships/slide" Target="slides/slide77.xml" /><Relationship Id="rId112" Type="http://schemas.openxmlformats.org/officeDocument/2006/relationships/slide" Target="slides/slide78.xml" /><Relationship Id="rId113" Type="http://schemas.openxmlformats.org/officeDocument/2006/relationships/slide" Target="slides/slide79.xml" /><Relationship Id="rId114" Type="http://schemas.openxmlformats.org/officeDocument/2006/relationships/slide" Target="slides/slide80.xml" /><Relationship Id="rId115" Type="http://schemas.openxmlformats.org/officeDocument/2006/relationships/slide" Target="slides/slide81.xml" /><Relationship Id="rId116" Type="http://schemas.openxmlformats.org/officeDocument/2006/relationships/slide" Target="slides/slide82.xml" /><Relationship Id="rId117" Type="http://schemas.openxmlformats.org/officeDocument/2006/relationships/slide" Target="slides/slide83.xml" /><Relationship Id="rId118" Type="http://schemas.openxmlformats.org/officeDocument/2006/relationships/slide" Target="slides/slide84.xml" /><Relationship Id="rId119" Type="http://schemas.openxmlformats.org/officeDocument/2006/relationships/slide" Target="slides/slide85.xml" /><Relationship Id="rId12" Type="http://schemas.openxmlformats.org/officeDocument/2006/relationships/slideMaster" Target="slideMasters/slideMaster12.xml" /><Relationship Id="rId120" Type="http://schemas.openxmlformats.org/officeDocument/2006/relationships/slide" Target="slides/slide86.xml" /><Relationship Id="rId121" Type="http://schemas.openxmlformats.org/officeDocument/2006/relationships/slide" Target="slides/slide87.xml" /><Relationship Id="rId122" Type="http://schemas.openxmlformats.org/officeDocument/2006/relationships/slide" Target="slides/slide88.xml" /><Relationship Id="rId123" Type="http://schemas.openxmlformats.org/officeDocument/2006/relationships/slide" Target="slides/slide89.xml" /><Relationship Id="rId124" Type="http://schemas.openxmlformats.org/officeDocument/2006/relationships/slide" Target="slides/slide90.xml" /><Relationship Id="rId125" Type="http://schemas.openxmlformats.org/officeDocument/2006/relationships/slide" Target="slides/slide91.xml" /><Relationship Id="rId126" Type="http://schemas.openxmlformats.org/officeDocument/2006/relationships/slide" Target="slides/slide92.xml" /><Relationship Id="rId127" Type="http://schemas.openxmlformats.org/officeDocument/2006/relationships/slide" Target="slides/slide93.xml" /><Relationship Id="rId128" Type="http://schemas.openxmlformats.org/officeDocument/2006/relationships/slide" Target="slides/slide94.xml" /><Relationship Id="rId129" Type="http://schemas.openxmlformats.org/officeDocument/2006/relationships/slide" Target="slides/slide95.xml" /><Relationship Id="rId13" Type="http://schemas.openxmlformats.org/officeDocument/2006/relationships/slideMaster" Target="slideMasters/slideMaster13.xml" /><Relationship Id="rId130" Type="http://schemas.openxmlformats.org/officeDocument/2006/relationships/slide" Target="slides/slide96.xml" /><Relationship Id="rId131" Type="http://schemas.openxmlformats.org/officeDocument/2006/relationships/slide" Target="slides/slide97.xml" /><Relationship Id="rId132" Type="http://schemas.openxmlformats.org/officeDocument/2006/relationships/slide" Target="slides/slide98.xml" /><Relationship Id="rId133" Type="http://schemas.openxmlformats.org/officeDocument/2006/relationships/slide" Target="slides/slide99.xml" /><Relationship Id="rId134" Type="http://schemas.openxmlformats.org/officeDocument/2006/relationships/slide" Target="slides/slide100.xml" /><Relationship Id="rId135" Type="http://schemas.openxmlformats.org/officeDocument/2006/relationships/slide" Target="slides/slide101.xml" /><Relationship Id="rId136" Type="http://schemas.openxmlformats.org/officeDocument/2006/relationships/slide" Target="slides/slide102.xml" /><Relationship Id="rId137" Type="http://schemas.openxmlformats.org/officeDocument/2006/relationships/slide" Target="slides/slide103.xml" /><Relationship Id="rId138" Type="http://schemas.openxmlformats.org/officeDocument/2006/relationships/slide" Target="slides/slide104.xml" /><Relationship Id="rId139" Type="http://schemas.openxmlformats.org/officeDocument/2006/relationships/slide" Target="slides/slide105.xml" /><Relationship Id="rId14" Type="http://schemas.openxmlformats.org/officeDocument/2006/relationships/slideMaster" Target="slideMasters/slideMaster14.xml" /><Relationship Id="rId140" Type="http://schemas.openxmlformats.org/officeDocument/2006/relationships/slide" Target="slides/slide106.xml" /><Relationship Id="rId141" Type="http://schemas.openxmlformats.org/officeDocument/2006/relationships/slide" Target="slides/slide107.xml" /><Relationship Id="rId142" Type="http://schemas.openxmlformats.org/officeDocument/2006/relationships/slide" Target="slides/slide108.xml" /><Relationship Id="rId143" Type="http://schemas.openxmlformats.org/officeDocument/2006/relationships/slide" Target="slides/slide109.xml" /><Relationship Id="rId144" Type="http://schemas.openxmlformats.org/officeDocument/2006/relationships/slide" Target="slides/slide110.xml" /><Relationship Id="rId145" Type="http://schemas.openxmlformats.org/officeDocument/2006/relationships/slide" Target="slides/slide111.xml" /><Relationship Id="rId146" Type="http://schemas.openxmlformats.org/officeDocument/2006/relationships/slide" Target="slides/slide112.xml" /><Relationship Id="rId147" Type="http://schemas.openxmlformats.org/officeDocument/2006/relationships/slide" Target="slides/slide113.xml" /><Relationship Id="rId148" Type="http://schemas.openxmlformats.org/officeDocument/2006/relationships/slide" Target="slides/slide114.xml" /><Relationship Id="rId149" Type="http://schemas.openxmlformats.org/officeDocument/2006/relationships/slide" Target="slides/slide115.xml" /><Relationship Id="rId15" Type="http://schemas.openxmlformats.org/officeDocument/2006/relationships/slideMaster" Target="slideMasters/slideMaster15.xml" /><Relationship Id="rId150" Type="http://schemas.openxmlformats.org/officeDocument/2006/relationships/slide" Target="slides/slide116.xml" /><Relationship Id="rId151" Type="http://schemas.openxmlformats.org/officeDocument/2006/relationships/slide" Target="slides/slide117.xml" /><Relationship Id="rId152" Type="http://schemas.openxmlformats.org/officeDocument/2006/relationships/slide" Target="slides/slide118.xml" /><Relationship Id="rId153" Type="http://schemas.openxmlformats.org/officeDocument/2006/relationships/slide" Target="slides/slide119.xml" /><Relationship Id="rId154" Type="http://schemas.openxmlformats.org/officeDocument/2006/relationships/slide" Target="slides/slide120.xml" /><Relationship Id="rId155" Type="http://schemas.openxmlformats.org/officeDocument/2006/relationships/slide" Target="slides/slide121.xml" /><Relationship Id="rId156" Type="http://schemas.openxmlformats.org/officeDocument/2006/relationships/slide" Target="slides/slide122.xml" /><Relationship Id="rId157" Type="http://schemas.openxmlformats.org/officeDocument/2006/relationships/slide" Target="slides/slide123.xml" /><Relationship Id="rId158" Type="http://schemas.openxmlformats.org/officeDocument/2006/relationships/slide" Target="slides/slide124.xml" /><Relationship Id="rId159" Type="http://schemas.openxmlformats.org/officeDocument/2006/relationships/slide" Target="slides/slide125.xml" /><Relationship Id="rId16" Type="http://schemas.openxmlformats.org/officeDocument/2006/relationships/slideMaster" Target="slideMasters/slideMaster16.xml" /><Relationship Id="rId160" Type="http://schemas.openxmlformats.org/officeDocument/2006/relationships/slide" Target="slides/slide126.xml" /><Relationship Id="rId161" Type="http://schemas.openxmlformats.org/officeDocument/2006/relationships/slide" Target="slides/slide127.xml" /><Relationship Id="rId162" Type="http://schemas.openxmlformats.org/officeDocument/2006/relationships/slide" Target="slides/slide128.xml" /><Relationship Id="rId163" Type="http://schemas.openxmlformats.org/officeDocument/2006/relationships/slide" Target="slides/slide129.xml" /><Relationship Id="rId164" Type="http://schemas.openxmlformats.org/officeDocument/2006/relationships/slide" Target="slides/slide130.xml" /><Relationship Id="rId165" Type="http://schemas.openxmlformats.org/officeDocument/2006/relationships/slide" Target="slides/slide131.xml" /><Relationship Id="rId166" Type="http://schemas.openxmlformats.org/officeDocument/2006/relationships/slide" Target="slides/slide132.xml" /><Relationship Id="rId167" Type="http://schemas.openxmlformats.org/officeDocument/2006/relationships/slide" Target="slides/slide133.xml" /><Relationship Id="rId168" Type="http://schemas.openxmlformats.org/officeDocument/2006/relationships/slide" Target="slides/slide134.xml" /><Relationship Id="rId169" Type="http://schemas.openxmlformats.org/officeDocument/2006/relationships/slide" Target="slides/slide135.xml" /><Relationship Id="rId17" Type="http://schemas.openxmlformats.org/officeDocument/2006/relationships/slideMaster" Target="slideMasters/slideMaster17.xml" /><Relationship Id="rId170" Type="http://schemas.openxmlformats.org/officeDocument/2006/relationships/slide" Target="slides/slide136.xml" /><Relationship Id="rId171" Type="http://schemas.openxmlformats.org/officeDocument/2006/relationships/slide" Target="slides/slide137.xml" /><Relationship Id="rId172" Type="http://schemas.openxmlformats.org/officeDocument/2006/relationships/slide" Target="slides/slide138.xml" /><Relationship Id="rId173" Type="http://schemas.openxmlformats.org/officeDocument/2006/relationships/slide" Target="slides/slide139.xml" /><Relationship Id="rId174" Type="http://schemas.openxmlformats.org/officeDocument/2006/relationships/slide" Target="slides/slide140.xml" /><Relationship Id="rId175" Type="http://schemas.openxmlformats.org/officeDocument/2006/relationships/slide" Target="slides/slide141.xml" /><Relationship Id="rId176" Type="http://schemas.openxmlformats.org/officeDocument/2006/relationships/slide" Target="slides/slide142.xml" /><Relationship Id="rId177" Type="http://schemas.openxmlformats.org/officeDocument/2006/relationships/slide" Target="slides/slide143.xml" /><Relationship Id="rId178" Type="http://schemas.openxmlformats.org/officeDocument/2006/relationships/slide" Target="slides/slide144.xml" /><Relationship Id="rId179" Type="http://schemas.openxmlformats.org/officeDocument/2006/relationships/slide" Target="slides/slide145.xml" /><Relationship Id="rId18" Type="http://schemas.openxmlformats.org/officeDocument/2006/relationships/slideMaster" Target="slideMasters/slideMaster18.xml" /><Relationship Id="rId180" Type="http://schemas.openxmlformats.org/officeDocument/2006/relationships/slide" Target="slides/slide146.xml" /><Relationship Id="rId181" Type="http://schemas.openxmlformats.org/officeDocument/2006/relationships/slide" Target="slides/slide147.xml" /><Relationship Id="rId182" Type="http://schemas.openxmlformats.org/officeDocument/2006/relationships/slide" Target="slides/slide148.xml" /><Relationship Id="rId183" Type="http://schemas.openxmlformats.org/officeDocument/2006/relationships/slide" Target="slides/slide149.xml" /><Relationship Id="rId184" Type="http://schemas.openxmlformats.org/officeDocument/2006/relationships/slide" Target="slides/slide150.xml" /><Relationship Id="rId185" Type="http://schemas.openxmlformats.org/officeDocument/2006/relationships/slide" Target="slides/slide151.xml" /><Relationship Id="rId186" Type="http://schemas.openxmlformats.org/officeDocument/2006/relationships/slide" Target="slides/slide152.xml" /><Relationship Id="rId187" Type="http://schemas.openxmlformats.org/officeDocument/2006/relationships/slide" Target="slides/slide153.xml" /><Relationship Id="rId188" Type="http://schemas.openxmlformats.org/officeDocument/2006/relationships/slide" Target="slides/slide154.xml" /><Relationship Id="rId189" Type="http://schemas.openxmlformats.org/officeDocument/2006/relationships/slide" Target="slides/slide155.xml" /><Relationship Id="rId19" Type="http://schemas.openxmlformats.org/officeDocument/2006/relationships/slideMaster" Target="slideMasters/slideMaster19.xml" /><Relationship Id="rId190" Type="http://schemas.openxmlformats.org/officeDocument/2006/relationships/slide" Target="slides/slide156.xml" /><Relationship Id="rId191" Type="http://schemas.openxmlformats.org/officeDocument/2006/relationships/slide" Target="slides/slide157.xml" /><Relationship Id="rId192" Type="http://schemas.openxmlformats.org/officeDocument/2006/relationships/slide" Target="slides/slide158.xml" /><Relationship Id="rId193" Type="http://schemas.openxmlformats.org/officeDocument/2006/relationships/slide" Target="slides/slide159.xml" /><Relationship Id="rId194" Type="http://schemas.openxmlformats.org/officeDocument/2006/relationships/slide" Target="slides/slide160.xml" /><Relationship Id="rId195" Type="http://schemas.openxmlformats.org/officeDocument/2006/relationships/slide" Target="slides/slide161.xml" /><Relationship Id="rId196" Type="http://schemas.openxmlformats.org/officeDocument/2006/relationships/slide" Target="slides/slide162.xml" /><Relationship Id="rId197" Type="http://schemas.openxmlformats.org/officeDocument/2006/relationships/slide" Target="slides/slide163.xml" /><Relationship Id="rId198" Type="http://schemas.openxmlformats.org/officeDocument/2006/relationships/slide" Target="slides/slide164.xml" /><Relationship Id="rId199" Type="http://schemas.openxmlformats.org/officeDocument/2006/relationships/slide" Target="slides/slide165.xml" /><Relationship Id="rId2" Type="http://schemas.openxmlformats.org/officeDocument/2006/relationships/slideMaster" Target="slideMasters/slideMaster2.xml" /><Relationship Id="rId20" Type="http://schemas.openxmlformats.org/officeDocument/2006/relationships/slideMaster" Target="slideMasters/slideMaster20.xml" /><Relationship Id="rId200" Type="http://schemas.openxmlformats.org/officeDocument/2006/relationships/slide" Target="slides/slide166.xml" /><Relationship Id="rId201" Type="http://schemas.openxmlformats.org/officeDocument/2006/relationships/slide" Target="slides/slide167.xml" /><Relationship Id="rId202" Type="http://schemas.openxmlformats.org/officeDocument/2006/relationships/slide" Target="slides/slide168.xml" /><Relationship Id="rId203" Type="http://schemas.openxmlformats.org/officeDocument/2006/relationships/slide" Target="slides/slide169.xml" /><Relationship Id="rId204" Type="http://schemas.openxmlformats.org/officeDocument/2006/relationships/slide" Target="slides/slide170.xml" /><Relationship Id="rId205" Type="http://schemas.openxmlformats.org/officeDocument/2006/relationships/slide" Target="slides/slide171.xml" /><Relationship Id="rId206" Type="http://schemas.openxmlformats.org/officeDocument/2006/relationships/slide" Target="slides/slide172.xml" /><Relationship Id="rId207" Type="http://schemas.openxmlformats.org/officeDocument/2006/relationships/slide" Target="slides/slide173.xml" /><Relationship Id="rId208" Type="http://schemas.openxmlformats.org/officeDocument/2006/relationships/slide" Target="slides/slide174.xml" /><Relationship Id="rId209" Type="http://schemas.openxmlformats.org/officeDocument/2006/relationships/slide" Target="slides/slide175.xml" /><Relationship Id="rId21" Type="http://schemas.openxmlformats.org/officeDocument/2006/relationships/slideMaster" Target="slideMasters/slideMaster21.xml" /><Relationship Id="rId210" Type="http://schemas.openxmlformats.org/officeDocument/2006/relationships/slide" Target="slides/slide176.xml" /><Relationship Id="rId211" Type="http://schemas.openxmlformats.org/officeDocument/2006/relationships/slide" Target="slides/slide177.xml" /><Relationship Id="rId212" Type="http://schemas.openxmlformats.org/officeDocument/2006/relationships/slide" Target="slides/slide178.xml" /><Relationship Id="rId213" Type="http://schemas.openxmlformats.org/officeDocument/2006/relationships/slide" Target="slides/slide179.xml" /><Relationship Id="rId214" Type="http://schemas.openxmlformats.org/officeDocument/2006/relationships/slide" Target="slides/slide180.xml" /><Relationship Id="rId215" Type="http://schemas.openxmlformats.org/officeDocument/2006/relationships/slide" Target="slides/slide181.xml" /><Relationship Id="rId216" Type="http://schemas.openxmlformats.org/officeDocument/2006/relationships/slide" Target="slides/slide182.xml" /><Relationship Id="rId217" Type="http://schemas.openxmlformats.org/officeDocument/2006/relationships/slide" Target="slides/slide183.xml" /><Relationship Id="rId218" Type="http://schemas.openxmlformats.org/officeDocument/2006/relationships/slide" Target="slides/slide184.xml" /><Relationship Id="rId219" Type="http://schemas.openxmlformats.org/officeDocument/2006/relationships/slide" Target="slides/slide185.xml" /><Relationship Id="rId22" Type="http://schemas.openxmlformats.org/officeDocument/2006/relationships/slideMaster" Target="slideMasters/slideMaster22.xml" /><Relationship Id="rId220" Type="http://schemas.openxmlformats.org/officeDocument/2006/relationships/slide" Target="slides/slide186.xml" /><Relationship Id="rId221" Type="http://schemas.openxmlformats.org/officeDocument/2006/relationships/slide" Target="slides/slide187.xml" /><Relationship Id="rId222" Type="http://schemas.openxmlformats.org/officeDocument/2006/relationships/slide" Target="slides/slide188.xml" /><Relationship Id="rId223" Type="http://schemas.openxmlformats.org/officeDocument/2006/relationships/slide" Target="slides/slide189.xml" /><Relationship Id="rId224" Type="http://schemas.openxmlformats.org/officeDocument/2006/relationships/slide" Target="slides/slide190.xml" /><Relationship Id="rId225" Type="http://schemas.openxmlformats.org/officeDocument/2006/relationships/slide" Target="slides/slide191.xml" /><Relationship Id="rId226" Type="http://schemas.openxmlformats.org/officeDocument/2006/relationships/slide" Target="slides/slide192.xml" /><Relationship Id="rId227" Type="http://schemas.openxmlformats.org/officeDocument/2006/relationships/slide" Target="slides/slide193.xml" /><Relationship Id="rId228" Type="http://schemas.openxmlformats.org/officeDocument/2006/relationships/slide" Target="slides/slide194.xml" /><Relationship Id="rId229" Type="http://schemas.openxmlformats.org/officeDocument/2006/relationships/slide" Target="slides/slide195.xml" /><Relationship Id="rId23" Type="http://schemas.openxmlformats.org/officeDocument/2006/relationships/slideMaster" Target="slideMasters/slideMaster23.xml" /><Relationship Id="rId230" Type="http://schemas.openxmlformats.org/officeDocument/2006/relationships/slide" Target="slides/slide196.xml" /><Relationship Id="rId231" Type="http://schemas.openxmlformats.org/officeDocument/2006/relationships/slide" Target="slides/slide197.xml" /><Relationship Id="rId232" Type="http://schemas.openxmlformats.org/officeDocument/2006/relationships/slide" Target="slides/slide198.xml" /><Relationship Id="rId233" Type="http://schemas.openxmlformats.org/officeDocument/2006/relationships/slide" Target="slides/slide199.xml" /><Relationship Id="rId234" Type="http://schemas.openxmlformats.org/officeDocument/2006/relationships/slide" Target="slides/slide200.xml" /><Relationship Id="rId235" Type="http://schemas.openxmlformats.org/officeDocument/2006/relationships/slide" Target="slides/slide201.xml" /><Relationship Id="rId236" Type="http://schemas.openxmlformats.org/officeDocument/2006/relationships/slide" Target="slides/slide202.xml" /><Relationship Id="rId237" Type="http://schemas.openxmlformats.org/officeDocument/2006/relationships/slide" Target="slides/slide203.xml" /><Relationship Id="rId238" Type="http://schemas.openxmlformats.org/officeDocument/2006/relationships/slide" Target="slides/slide204.xml" /><Relationship Id="rId239" Type="http://schemas.openxmlformats.org/officeDocument/2006/relationships/slide" Target="slides/slide205.xml" /><Relationship Id="rId24" Type="http://schemas.openxmlformats.org/officeDocument/2006/relationships/slideMaster" Target="slideMasters/slideMaster24.xml" /><Relationship Id="rId240" Type="http://schemas.openxmlformats.org/officeDocument/2006/relationships/slide" Target="slides/slide206.xml" /><Relationship Id="rId241" Type="http://schemas.openxmlformats.org/officeDocument/2006/relationships/slide" Target="slides/slide207.xml" /><Relationship Id="rId242" Type="http://schemas.openxmlformats.org/officeDocument/2006/relationships/slide" Target="slides/slide208.xml" /><Relationship Id="rId243" Type="http://schemas.openxmlformats.org/officeDocument/2006/relationships/slide" Target="slides/slide209.xml" /><Relationship Id="rId244" Type="http://schemas.openxmlformats.org/officeDocument/2006/relationships/slide" Target="slides/slide210.xml" /><Relationship Id="rId245" Type="http://schemas.openxmlformats.org/officeDocument/2006/relationships/slide" Target="slides/slide211.xml" /><Relationship Id="rId246" Type="http://schemas.openxmlformats.org/officeDocument/2006/relationships/slide" Target="slides/slide212.xml" /><Relationship Id="rId247" Type="http://schemas.openxmlformats.org/officeDocument/2006/relationships/slide" Target="slides/slide213.xml" /><Relationship Id="rId248" Type="http://schemas.openxmlformats.org/officeDocument/2006/relationships/slide" Target="slides/slide214.xml" /><Relationship Id="rId249" Type="http://schemas.openxmlformats.org/officeDocument/2006/relationships/slide" Target="slides/slide215.xml" /><Relationship Id="rId25" Type="http://schemas.openxmlformats.org/officeDocument/2006/relationships/slideMaster" Target="slideMasters/slideMaster25.xml" /><Relationship Id="rId250" Type="http://schemas.openxmlformats.org/officeDocument/2006/relationships/slide" Target="slides/slide216.xml" /><Relationship Id="rId251" Type="http://schemas.openxmlformats.org/officeDocument/2006/relationships/slide" Target="slides/slide217.xml" /><Relationship Id="rId252" Type="http://schemas.openxmlformats.org/officeDocument/2006/relationships/slide" Target="slides/slide218.xml" /><Relationship Id="rId253" Type="http://schemas.openxmlformats.org/officeDocument/2006/relationships/slide" Target="slides/slide219.xml" /><Relationship Id="rId254" Type="http://schemas.openxmlformats.org/officeDocument/2006/relationships/slide" Target="slides/slide220.xml" /><Relationship Id="rId255" Type="http://schemas.openxmlformats.org/officeDocument/2006/relationships/slide" Target="slides/slide221.xml" /><Relationship Id="rId256" Type="http://schemas.openxmlformats.org/officeDocument/2006/relationships/slide" Target="slides/slide222.xml" /><Relationship Id="rId257" Type="http://schemas.openxmlformats.org/officeDocument/2006/relationships/slide" Target="slides/slide223.xml" /><Relationship Id="rId258" Type="http://schemas.openxmlformats.org/officeDocument/2006/relationships/slide" Target="slides/slide224.xml" /><Relationship Id="rId259" Type="http://schemas.openxmlformats.org/officeDocument/2006/relationships/slide" Target="slides/slide225.xml" /><Relationship Id="rId26" Type="http://schemas.openxmlformats.org/officeDocument/2006/relationships/slideMaster" Target="slideMasters/slideMaster26.xml" /><Relationship Id="rId260" Type="http://schemas.openxmlformats.org/officeDocument/2006/relationships/slide" Target="slides/slide226.xml" /><Relationship Id="rId261" Type="http://schemas.openxmlformats.org/officeDocument/2006/relationships/slide" Target="slides/slide227.xml" /><Relationship Id="rId262" Type="http://schemas.openxmlformats.org/officeDocument/2006/relationships/slide" Target="slides/slide228.xml" /><Relationship Id="rId263" Type="http://schemas.openxmlformats.org/officeDocument/2006/relationships/slide" Target="slides/slide229.xml" /><Relationship Id="rId264" Type="http://schemas.openxmlformats.org/officeDocument/2006/relationships/slide" Target="slides/slide230.xml" /><Relationship Id="rId265" Type="http://schemas.openxmlformats.org/officeDocument/2006/relationships/slide" Target="slides/slide231.xml" /><Relationship Id="rId266" Type="http://schemas.openxmlformats.org/officeDocument/2006/relationships/slide" Target="slides/slide232.xml" /><Relationship Id="rId267" Type="http://schemas.openxmlformats.org/officeDocument/2006/relationships/slide" Target="slides/slide233.xml" /><Relationship Id="rId268" Type="http://schemas.openxmlformats.org/officeDocument/2006/relationships/slide" Target="slides/slide234.xml" /><Relationship Id="rId269" Type="http://schemas.openxmlformats.org/officeDocument/2006/relationships/slide" Target="slides/slide235.xml" /><Relationship Id="rId27" Type="http://schemas.openxmlformats.org/officeDocument/2006/relationships/slideMaster" Target="slideMasters/slideMaster27.xml" /><Relationship Id="rId270" Type="http://schemas.openxmlformats.org/officeDocument/2006/relationships/slide" Target="slides/slide236.xml" /><Relationship Id="rId271" Type="http://schemas.openxmlformats.org/officeDocument/2006/relationships/slide" Target="slides/slide237.xml" /><Relationship Id="rId272" Type="http://schemas.openxmlformats.org/officeDocument/2006/relationships/slide" Target="slides/slide238.xml" /><Relationship Id="rId273" Type="http://schemas.openxmlformats.org/officeDocument/2006/relationships/slide" Target="slides/slide239.xml" /><Relationship Id="rId274" Type="http://schemas.openxmlformats.org/officeDocument/2006/relationships/slide" Target="slides/slide240.xml" /><Relationship Id="rId275" Type="http://schemas.openxmlformats.org/officeDocument/2006/relationships/slide" Target="slides/slide241.xml" /><Relationship Id="rId276" Type="http://schemas.openxmlformats.org/officeDocument/2006/relationships/slide" Target="slides/slide242.xml" /><Relationship Id="rId277" Type="http://schemas.openxmlformats.org/officeDocument/2006/relationships/slide" Target="slides/slide243.xml" /><Relationship Id="rId278" Type="http://schemas.openxmlformats.org/officeDocument/2006/relationships/slide" Target="slides/slide244.xml" /><Relationship Id="rId279" Type="http://schemas.openxmlformats.org/officeDocument/2006/relationships/slide" Target="slides/slide245.xml" /><Relationship Id="rId28" Type="http://schemas.openxmlformats.org/officeDocument/2006/relationships/slideMaster" Target="slideMasters/slideMaster28.xml" /><Relationship Id="rId280" Type="http://schemas.openxmlformats.org/officeDocument/2006/relationships/slide" Target="slides/slide246.xml" /><Relationship Id="rId281" Type="http://schemas.openxmlformats.org/officeDocument/2006/relationships/slide" Target="slides/slide247.xml" /><Relationship Id="rId282" Type="http://schemas.openxmlformats.org/officeDocument/2006/relationships/slide" Target="slides/slide248.xml" /><Relationship Id="rId283" Type="http://schemas.openxmlformats.org/officeDocument/2006/relationships/slide" Target="slides/slide249.xml" /><Relationship Id="rId284" Type="http://schemas.openxmlformats.org/officeDocument/2006/relationships/slide" Target="slides/slide250.xml" /><Relationship Id="rId285" Type="http://schemas.openxmlformats.org/officeDocument/2006/relationships/slide" Target="slides/slide251.xml" /><Relationship Id="rId286" Type="http://schemas.openxmlformats.org/officeDocument/2006/relationships/slide" Target="slides/slide252.xml" /><Relationship Id="rId287" Type="http://schemas.openxmlformats.org/officeDocument/2006/relationships/slide" Target="slides/slide253.xml" /><Relationship Id="rId288" Type="http://schemas.openxmlformats.org/officeDocument/2006/relationships/slide" Target="slides/slide254.xml" /><Relationship Id="rId289" Type="http://schemas.openxmlformats.org/officeDocument/2006/relationships/slide" Target="slides/slide255.xml" /><Relationship Id="rId29" Type="http://schemas.openxmlformats.org/officeDocument/2006/relationships/slideMaster" Target="slideMasters/slideMaster29.xml" /><Relationship Id="rId290" Type="http://schemas.openxmlformats.org/officeDocument/2006/relationships/slide" Target="slides/slide256.xml" /><Relationship Id="rId291" Type="http://schemas.openxmlformats.org/officeDocument/2006/relationships/slide" Target="slides/slide257.xml" /><Relationship Id="rId292" Type="http://schemas.openxmlformats.org/officeDocument/2006/relationships/slide" Target="slides/slide258.xml" /><Relationship Id="rId293" Type="http://schemas.openxmlformats.org/officeDocument/2006/relationships/slide" Target="slides/slide259.xml" /><Relationship Id="rId294" Type="http://schemas.openxmlformats.org/officeDocument/2006/relationships/slide" Target="slides/slide260.xml" /><Relationship Id="rId295" Type="http://schemas.openxmlformats.org/officeDocument/2006/relationships/slide" Target="slides/slide261.xml" /><Relationship Id="rId296" Type="http://schemas.openxmlformats.org/officeDocument/2006/relationships/slide" Target="slides/slide262.xml" /><Relationship Id="rId297" Type="http://schemas.openxmlformats.org/officeDocument/2006/relationships/slide" Target="slides/slide263.xml" /><Relationship Id="rId298" Type="http://schemas.openxmlformats.org/officeDocument/2006/relationships/slide" Target="slides/slide264.xml" /><Relationship Id="rId299" Type="http://schemas.openxmlformats.org/officeDocument/2006/relationships/slide" Target="slides/slide265.xml" /><Relationship Id="rId3" Type="http://schemas.openxmlformats.org/officeDocument/2006/relationships/slideMaster" Target="slideMasters/slideMaster3.xml" /><Relationship Id="rId30" Type="http://schemas.openxmlformats.org/officeDocument/2006/relationships/slideMaster" Target="slideMasters/slideMaster30.xml" /><Relationship Id="rId300" Type="http://schemas.openxmlformats.org/officeDocument/2006/relationships/slide" Target="slides/slide266.xml" /><Relationship Id="rId301" Type="http://schemas.openxmlformats.org/officeDocument/2006/relationships/slide" Target="slides/slide267.xml" /><Relationship Id="rId302" Type="http://schemas.openxmlformats.org/officeDocument/2006/relationships/slide" Target="slides/slide268.xml" /><Relationship Id="rId303" Type="http://schemas.openxmlformats.org/officeDocument/2006/relationships/slide" Target="slides/slide269.xml" /><Relationship Id="rId304" Type="http://schemas.openxmlformats.org/officeDocument/2006/relationships/slide" Target="slides/slide270.xml" /><Relationship Id="rId305" Type="http://schemas.openxmlformats.org/officeDocument/2006/relationships/slide" Target="slides/slide271.xml" /><Relationship Id="rId306" Type="http://schemas.openxmlformats.org/officeDocument/2006/relationships/slide" Target="slides/slide272.xml" /><Relationship Id="rId307" Type="http://schemas.openxmlformats.org/officeDocument/2006/relationships/slide" Target="slides/slide273.xml" /><Relationship Id="rId308" Type="http://schemas.openxmlformats.org/officeDocument/2006/relationships/slide" Target="slides/slide274.xml" /><Relationship Id="rId309" Type="http://schemas.openxmlformats.org/officeDocument/2006/relationships/slide" Target="slides/slide275.xml" /><Relationship Id="rId31" Type="http://schemas.openxmlformats.org/officeDocument/2006/relationships/slideMaster" Target="slideMasters/slideMaster31.xml" /><Relationship Id="rId310" Type="http://schemas.openxmlformats.org/officeDocument/2006/relationships/slide" Target="slides/slide276.xml" /><Relationship Id="rId311" Type="http://schemas.openxmlformats.org/officeDocument/2006/relationships/slide" Target="slides/slide277.xml" /><Relationship Id="rId312" Type="http://schemas.openxmlformats.org/officeDocument/2006/relationships/slide" Target="slides/slide278.xml" /><Relationship Id="rId313" Type="http://schemas.openxmlformats.org/officeDocument/2006/relationships/slide" Target="slides/slide279.xml" /><Relationship Id="rId314" Type="http://schemas.openxmlformats.org/officeDocument/2006/relationships/slide" Target="slides/slide280.xml" /><Relationship Id="rId315" Type="http://schemas.openxmlformats.org/officeDocument/2006/relationships/slide" Target="slides/slide281.xml" /><Relationship Id="rId316" Type="http://schemas.openxmlformats.org/officeDocument/2006/relationships/slide" Target="slides/slide282.xml" /><Relationship Id="rId317" Type="http://schemas.openxmlformats.org/officeDocument/2006/relationships/slide" Target="slides/slide283.xml" /><Relationship Id="rId318" Type="http://schemas.openxmlformats.org/officeDocument/2006/relationships/slide" Target="slides/slide284.xml" /><Relationship Id="rId319" Type="http://schemas.openxmlformats.org/officeDocument/2006/relationships/slide" Target="slides/slide285.xml" /><Relationship Id="rId32" Type="http://schemas.openxmlformats.org/officeDocument/2006/relationships/slideMaster" Target="slideMasters/slideMaster32.xml" /><Relationship Id="rId320" Type="http://schemas.openxmlformats.org/officeDocument/2006/relationships/slide" Target="slides/slide286.xml" /><Relationship Id="rId321" Type="http://schemas.openxmlformats.org/officeDocument/2006/relationships/slide" Target="slides/slide287.xml" /><Relationship Id="rId322" Type="http://schemas.openxmlformats.org/officeDocument/2006/relationships/slide" Target="slides/slide288.xml" /><Relationship Id="rId323" Type="http://schemas.openxmlformats.org/officeDocument/2006/relationships/slide" Target="slides/slide289.xml" /><Relationship Id="rId324" Type="http://schemas.openxmlformats.org/officeDocument/2006/relationships/slide" Target="slides/slide290.xml" /><Relationship Id="rId325" Type="http://schemas.openxmlformats.org/officeDocument/2006/relationships/slide" Target="slides/slide291.xml" /><Relationship Id="rId326" Type="http://schemas.openxmlformats.org/officeDocument/2006/relationships/slide" Target="slides/slide292.xml" /><Relationship Id="rId327" Type="http://schemas.openxmlformats.org/officeDocument/2006/relationships/slide" Target="slides/slide293.xml" /><Relationship Id="rId328" Type="http://schemas.openxmlformats.org/officeDocument/2006/relationships/slide" Target="slides/slide294.xml" /><Relationship Id="rId329" Type="http://schemas.openxmlformats.org/officeDocument/2006/relationships/slide" Target="slides/slide295.xml" /><Relationship Id="rId33" Type="http://schemas.openxmlformats.org/officeDocument/2006/relationships/slideMaster" Target="slideMasters/slideMaster33.xml" /><Relationship Id="rId330" Type="http://schemas.openxmlformats.org/officeDocument/2006/relationships/slide" Target="slides/slide296.xml" /><Relationship Id="rId331" Type="http://schemas.openxmlformats.org/officeDocument/2006/relationships/slide" Target="slides/slide297.xml" /><Relationship Id="rId332" Type="http://schemas.openxmlformats.org/officeDocument/2006/relationships/slide" Target="slides/slide298.xml" /><Relationship Id="rId333" Type="http://schemas.openxmlformats.org/officeDocument/2006/relationships/slide" Target="slides/slide299.xml" /><Relationship Id="rId334" Type="http://schemas.openxmlformats.org/officeDocument/2006/relationships/slide" Target="slides/slide300.xml" /><Relationship Id="rId335" Type="http://schemas.openxmlformats.org/officeDocument/2006/relationships/slide" Target="slides/slide301.xml" /><Relationship Id="rId336" Type="http://schemas.openxmlformats.org/officeDocument/2006/relationships/slide" Target="slides/slide302.xml" /><Relationship Id="rId337" Type="http://schemas.openxmlformats.org/officeDocument/2006/relationships/slide" Target="slides/slide303.xml" /><Relationship Id="rId338" Type="http://schemas.openxmlformats.org/officeDocument/2006/relationships/slide" Target="slides/slide304.xml" /><Relationship Id="rId339" Type="http://schemas.openxmlformats.org/officeDocument/2006/relationships/slide" Target="slides/slide305.xml" /><Relationship Id="rId34" Type="http://schemas.openxmlformats.org/officeDocument/2006/relationships/notesMaster" Target="notesMasters/notesMaster1.xml" /><Relationship Id="rId340" Type="http://schemas.openxmlformats.org/officeDocument/2006/relationships/slide" Target="slides/slide306.xml" /><Relationship Id="rId341" Type="http://schemas.openxmlformats.org/officeDocument/2006/relationships/slide" Target="slides/slide307.xml" /><Relationship Id="rId342" Type="http://schemas.openxmlformats.org/officeDocument/2006/relationships/slide" Target="slides/slide308.xml" /><Relationship Id="rId343" Type="http://schemas.openxmlformats.org/officeDocument/2006/relationships/slide" Target="slides/slide309.xml" /><Relationship Id="rId344" Type="http://schemas.openxmlformats.org/officeDocument/2006/relationships/slide" Target="slides/slide310.xml" /><Relationship Id="rId345" Type="http://schemas.openxmlformats.org/officeDocument/2006/relationships/slide" Target="slides/slide311.xml" /><Relationship Id="rId346" Type="http://schemas.openxmlformats.org/officeDocument/2006/relationships/slide" Target="slides/slide312.xml" /><Relationship Id="rId347" Type="http://schemas.openxmlformats.org/officeDocument/2006/relationships/slide" Target="slides/slide313.xml" /><Relationship Id="rId348" Type="http://schemas.openxmlformats.org/officeDocument/2006/relationships/slide" Target="slides/slide314.xml" /><Relationship Id="rId349" Type="http://schemas.openxmlformats.org/officeDocument/2006/relationships/slide" Target="slides/slide315.xml" /><Relationship Id="rId35" Type="http://schemas.openxmlformats.org/officeDocument/2006/relationships/slide" Target="slides/slide1.xml" /><Relationship Id="rId350" Type="http://schemas.openxmlformats.org/officeDocument/2006/relationships/slide" Target="slides/slide316.xml" /><Relationship Id="rId351" Type="http://schemas.openxmlformats.org/officeDocument/2006/relationships/slide" Target="slides/slide317.xml" /><Relationship Id="rId352" Type="http://schemas.openxmlformats.org/officeDocument/2006/relationships/slide" Target="slides/slide318.xml" /><Relationship Id="rId353" Type="http://schemas.openxmlformats.org/officeDocument/2006/relationships/slide" Target="slides/slide319.xml" /><Relationship Id="rId354" Type="http://schemas.openxmlformats.org/officeDocument/2006/relationships/slide" Target="slides/slide320.xml" /><Relationship Id="rId355" Type="http://schemas.openxmlformats.org/officeDocument/2006/relationships/slide" Target="slides/slide321.xml" /><Relationship Id="rId356" Type="http://schemas.openxmlformats.org/officeDocument/2006/relationships/slide" Target="slides/slide322.xml" /><Relationship Id="rId357" Type="http://schemas.openxmlformats.org/officeDocument/2006/relationships/slide" Target="slides/slide323.xml" /><Relationship Id="rId358" Type="http://schemas.openxmlformats.org/officeDocument/2006/relationships/slide" Target="slides/slide324.xml" /><Relationship Id="rId359" Type="http://schemas.openxmlformats.org/officeDocument/2006/relationships/slide" Target="slides/slide325.xml" /><Relationship Id="rId36" Type="http://schemas.openxmlformats.org/officeDocument/2006/relationships/slide" Target="slides/slide2.xml" /><Relationship Id="rId360" Type="http://schemas.openxmlformats.org/officeDocument/2006/relationships/slide" Target="slides/slide326.xml" /><Relationship Id="rId361" Type="http://schemas.openxmlformats.org/officeDocument/2006/relationships/slide" Target="slides/slide327.xml" /><Relationship Id="rId362" Type="http://schemas.openxmlformats.org/officeDocument/2006/relationships/slide" Target="slides/slide328.xml" /><Relationship Id="rId363" Type="http://schemas.openxmlformats.org/officeDocument/2006/relationships/slide" Target="slides/slide329.xml" /><Relationship Id="rId364" Type="http://schemas.openxmlformats.org/officeDocument/2006/relationships/slide" Target="slides/slide330.xml" /><Relationship Id="rId365" Type="http://schemas.openxmlformats.org/officeDocument/2006/relationships/slide" Target="slides/slide331.xml" /><Relationship Id="rId366" Type="http://schemas.openxmlformats.org/officeDocument/2006/relationships/slide" Target="slides/slide332.xml" /><Relationship Id="rId367" Type="http://schemas.openxmlformats.org/officeDocument/2006/relationships/slide" Target="slides/slide333.xml" /><Relationship Id="rId368" Type="http://schemas.openxmlformats.org/officeDocument/2006/relationships/slide" Target="slides/slide334.xml" /><Relationship Id="rId369" Type="http://schemas.openxmlformats.org/officeDocument/2006/relationships/slide" Target="slides/slide335.xml" /><Relationship Id="rId37" Type="http://schemas.openxmlformats.org/officeDocument/2006/relationships/slide" Target="slides/slide3.xml" /><Relationship Id="rId370" Type="http://schemas.openxmlformats.org/officeDocument/2006/relationships/slide" Target="slides/slide336.xml" /><Relationship Id="rId371" Type="http://schemas.openxmlformats.org/officeDocument/2006/relationships/slide" Target="slides/slide337.xml" /><Relationship Id="rId372" Type="http://schemas.openxmlformats.org/officeDocument/2006/relationships/slide" Target="slides/slide338.xml" /><Relationship Id="rId373" Type="http://schemas.openxmlformats.org/officeDocument/2006/relationships/slide" Target="slides/slide339.xml" /><Relationship Id="rId374" Type="http://schemas.openxmlformats.org/officeDocument/2006/relationships/slide" Target="slides/slide340.xml" /><Relationship Id="rId375" Type="http://schemas.openxmlformats.org/officeDocument/2006/relationships/slide" Target="slides/slide341.xml" /><Relationship Id="rId376" Type="http://schemas.openxmlformats.org/officeDocument/2006/relationships/slide" Target="slides/slide342.xml" /><Relationship Id="rId377" Type="http://schemas.openxmlformats.org/officeDocument/2006/relationships/slide" Target="slides/slide343.xml" /><Relationship Id="rId378" Type="http://schemas.openxmlformats.org/officeDocument/2006/relationships/slide" Target="slides/slide344.xml" /><Relationship Id="rId379" Type="http://schemas.openxmlformats.org/officeDocument/2006/relationships/slide" Target="slides/slide345.xml" /><Relationship Id="rId38" Type="http://schemas.openxmlformats.org/officeDocument/2006/relationships/slide" Target="slides/slide4.xml" /><Relationship Id="rId380" Type="http://schemas.openxmlformats.org/officeDocument/2006/relationships/slide" Target="slides/slide346.xml" /><Relationship Id="rId381" Type="http://schemas.openxmlformats.org/officeDocument/2006/relationships/slide" Target="slides/slide347.xml" /><Relationship Id="rId382" Type="http://schemas.openxmlformats.org/officeDocument/2006/relationships/slide" Target="slides/slide348.xml" /><Relationship Id="rId383" Type="http://schemas.openxmlformats.org/officeDocument/2006/relationships/slide" Target="slides/slide349.xml" /><Relationship Id="rId384" Type="http://schemas.openxmlformats.org/officeDocument/2006/relationships/slide" Target="slides/slide350.xml" /><Relationship Id="rId385" Type="http://schemas.openxmlformats.org/officeDocument/2006/relationships/slide" Target="slides/slide351.xml" /><Relationship Id="rId386" Type="http://schemas.openxmlformats.org/officeDocument/2006/relationships/slide" Target="slides/slide352.xml" /><Relationship Id="rId387" Type="http://schemas.openxmlformats.org/officeDocument/2006/relationships/slide" Target="slides/slide353.xml" /><Relationship Id="rId388" Type="http://schemas.openxmlformats.org/officeDocument/2006/relationships/slide" Target="slides/slide354.xml" /><Relationship Id="rId389" Type="http://schemas.openxmlformats.org/officeDocument/2006/relationships/slide" Target="slides/slide355.xml" /><Relationship Id="rId39" Type="http://schemas.openxmlformats.org/officeDocument/2006/relationships/slide" Target="slides/slide5.xml" /><Relationship Id="rId390" Type="http://schemas.openxmlformats.org/officeDocument/2006/relationships/slide" Target="slides/slide356.xml" /><Relationship Id="rId391" Type="http://schemas.openxmlformats.org/officeDocument/2006/relationships/slide" Target="slides/slide357.xml" /><Relationship Id="rId392" Type="http://schemas.openxmlformats.org/officeDocument/2006/relationships/slide" Target="slides/slide358.xml" /><Relationship Id="rId393" Type="http://schemas.openxmlformats.org/officeDocument/2006/relationships/slide" Target="slides/slide359.xml" /><Relationship Id="rId394" Type="http://schemas.openxmlformats.org/officeDocument/2006/relationships/slide" Target="slides/slide360.xml" /><Relationship Id="rId395" Type="http://schemas.openxmlformats.org/officeDocument/2006/relationships/slide" Target="slides/slide361.xml" /><Relationship Id="rId396" Type="http://schemas.openxmlformats.org/officeDocument/2006/relationships/slide" Target="slides/slide362.xml" /><Relationship Id="rId397" Type="http://schemas.openxmlformats.org/officeDocument/2006/relationships/slide" Target="slides/slide363.xml" /><Relationship Id="rId398" Type="http://schemas.openxmlformats.org/officeDocument/2006/relationships/slide" Target="slides/slide364.xml" /><Relationship Id="rId399" Type="http://schemas.openxmlformats.org/officeDocument/2006/relationships/slide" Target="slides/slide365.xml" /><Relationship Id="rId4" Type="http://schemas.openxmlformats.org/officeDocument/2006/relationships/slideMaster" Target="slideMasters/slideMaster4.xml" /><Relationship Id="rId40" Type="http://schemas.openxmlformats.org/officeDocument/2006/relationships/slide" Target="slides/slide6.xml" /><Relationship Id="rId400" Type="http://schemas.openxmlformats.org/officeDocument/2006/relationships/slide" Target="slides/slide366.xml" /><Relationship Id="rId401" Type="http://schemas.openxmlformats.org/officeDocument/2006/relationships/slide" Target="slides/slide367.xml" /><Relationship Id="rId402" Type="http://schemas.openxmlformats.org/officeDocument/2006/relationships/slide" Target="slides/slide368.xml" /><Relationship Id="rId403" Type="http://schemas.openxmlformats.org/officeDocument/2006/relationships/slide" Target="slides/slide369.xml" /><Relationship Id="rId404" Type="http://schemas.openxmlformats.org/officeDocument/2006/relationships/slide" Target="slides/slide370.xml" /><Relationship Id="rId405" Type="http://schemas.openxmlformats.org/officeDocument/2006/relationships/slide" Target="slides/slide371.xml" /><Relationship Id="rId406" Type="http://schemas.openxmlformats.org/officeDocument/2006/relationships/slide" Target="slides/slide372.xml" /><Relationship Id="rId407" Type="http://schemas.openxmlformats.org/officeDocument/2006/relationships/slide" Target="slides/slide373.xml" /><Relationship Id="rId408" Type="http://schemas.openxmlformats.org/officeDocument/2006/relationships/slide" Target="slides/slide374.xml" /><Relationship Id="rId409" Type="http://schemas.openxmlformats.org/officeDocument/2006/relationships/slide" Target="slides/slide375.xml" /><Relationship Id="rId41" Type="http://schemas.openxmlformats.org/officeDocument/2006/relationships/slide" Target="slides/slide7.xml" /><Relationship Id="rId410" Type="http://schemas.openxmlformats.org/officeDocument/2006/relationships/slide" Target="slides/slide376.xml" /><Relationship Id="rId411" Type="http://schemas.openxmlformats.org/officeDocument/2006/relationships/slide" Target="slides/slide377.xml" /><Relationship Id="rId412" Type="http://schemas.openxmlformats.org/officeDocument/2006/relationships/slide" Target="slides/slide378.xml" /><Relationship Id="rId413" Type="http://schemas.openxmlformats.org/officeDocument/2006/relationships/slide" Target="slides/slide379.xml" /><Relationship Id="rId414" Type="http://schemas.openxmlformats.org/officeDocument/2006/relationships/slide" Target="slides/slide380.xml" /><Relationship Id="rId415" Type="http://schemas.openxmlformats.org/officeDocument/2006/relationships/slide" Target="slides/slide381.xml" /><Relationship Id="rId416" Type="http://schemas.openxmlformats.org/officeDocument/2006/relationships/slide" Target="slides/slide382.xml" /><Relationship Id="rId417" Type="http://schemas.openxmlformats.org/officeDocument/2006/relationships/slide" Target="slides/slide383.xml" /><Relationship Id="rId418" Type="http://schemas.openxmlformats.org/officeDocument/2006/relationships/slide" Target="slides/slide384.xml" /><Relationship Id="rId419" Type="http://schemas.openxmlformats.org/officeDocument/2006/relationships/slide" Target="slides/slide385.xml" /><Relationship Id="rId42" Type="http://schemas.openxmlformats.org/officeDocument/2006/relationships/slide" Target="slides/slide8.xml" /><Relationship Id="rId420" Type="http://schemas.openxmlformats.org/officeDocument/2006/relationships/slide" Target="slides/slide386.xml" /><Relationship Id="rId421" Type="http://schemas.openxmlformats.org/officeDocument/2006/relationships/slide" Target="slides/slide387.xml" /><Relationship Id="rId422" Type="http://schemas.openxmlformats.org/officeDocument/2006/relationships/slide" Target="slides/slide388.xml" /><Relationship Id="rId423" Type="http://schemas.openxmlformats.org/officeDocument/2006/relationships/slide" Target="slides/slide389.xml" /><Relationship Id="rId424" Type="http://schemas.openxmlformats.org/officeDocument/2006/relationships/slide" Target="slides/slide390.xml" /><Relationship Id="rId425" Type="http://schemas.openxmlformats.org/officeDocument/2006/relationships/slide" Target="slides/slide391.xml" /><Relationship Id="rId426" Type="http://schemas.openxmlformats.org/officeDocument/2006/relationships/slide" Target="slides/slide392.xml" /><Relationship Id="rId427" Type="http://schemas.openxmlformats.org/officeDocument/2006/relationships/slide" Target="slides/slide393.xml" /><Relationship Id="rId428" Type="http://schemas.openxmlformats.org/officeDocument/2006/relationships/slide" Target="slides/slide394.xml" /><Relationship Id="rId429" Type="http://schemas.openxmlformats.org/officeDocument/2006/relationships/slide" Target="slides/slide395.xml" /><Relationship Id="rId43" Type="http://schemas.openxmlformats.org/officeDocument/2006/relationships/slide" Target="slides/slide9.xml" /><Relationship Id="rId430" Type="http://schemas.openxmlformats.org/officeDocument/2006/relationships/slide" Target="slides/slide396.xml" /><Relationship Id="rId431" Type="http://schemas.openxmlformats.org/officeDocument/2006/relationships/slide" Target="slides/slide397.xml" /><Relationship Id="rId432" Type="http://schemas.openxmlformats.org/officeDocument/2006/relationships/slide" Target="slides/slide398.xml" /><Relationship Id="rId433" Type="http://schemas.openxmlformats.org/officeDocument/2006/relationships/slide" Target="slides/slide399.xml" /><Relationship Id="rId434" Type="http://schemas.openxmlformats.org/officeDocument/2006/relationships/slide" Target="slides/slide400.xml" /><Relationship Id="rId435" Type="http://schemas.openxmlformats.org/officeDocument/2006/relationships/slide" Target="slides/slide401.xml" /><Relationship Id="rId436" Type="http://schemas.openxmlformats.org/officeDocument/2006/relationships/slide" Target="slides/slide402.xml" /><Relationship Id="rId437" Type="http://schemas.openxmlformats.org/officeDocument/2006/relationships/slide" Target="slides/slide403.xml" /><Relationship Id="rId438" Type="http://schemas.openxmlformats.org/officeDocument/2006/relationships/slide" Target="slides/slide404.xml" /><Relationship Id="rId439" Type="http://schemas.openxmlformats.org/officeDocument/2006/relationships/slide" Target="slides/slide405.xml" /><Relationship Id="rId44" Type="http://schemas.openxmlformats.org/officeDocument/2006/relationships/slide" Target="slides/slide10.xml" /><Relationship Id="rId440" Type="http://schemas.openxmlformats.org/officeDocument/2006/relationships/slide" Target="slides/slide406.xml" /><Relationship Id="rId441" Type="http://schemas.openxmlformats.org/officeDocument/2006/relationships/slide" Target="slides/slide407.xml" /><Relationship Id="rId442" Type="http://schemas.openxmlformats.org/officeDocument/2006/relationships/slide" Target="slides/slide408.xml" /><Relationship Id="rId443" Type="http://schemas.openxmlformats.org/officeDocument/2006/relationships/slide" Target="slides/slide409.xml" /><Relationship Id="rId444" Type="http://schemas.openxmlformats.org/officeDocument/2006/relationships/slide" Target="slides/slide410.xml" /><Relationship Id="rId445" Type="http://schemas.openxmlformats.org/officeDocument/2006/relationships/slide" Target="slides/slide411.xml" /><Relationship Id="rId446" Type="http://schemas.openxmlformats.org/officeDocument/2006/relationships/slide" Target="slides/slide412.xml" /><Relationship Id="rId447" Type="http://schemas.openxmlformats.org/officeDocument/2006/relationships/slide" Target="slides/slide413.xml" /><Relationship Id="rId448" Type="http://schemas.openxmlformats.org/officeDocument/2006/relationships/slide" Target="slides/slide414.xml" /><Relationship Id="rId449" Type="http://schemas.openxmlformats.org/officeDocument/2006/relationships/slide" Target="slides/slide415.xml" /><Relationship Id="rId45" Type="http://schemas.openxmlformats.org/officeDocument/2006/relationships/slide" Target="slides/slide11.xml" /><Relationship Id="rId450" Type="http://schemas.openxmlformats.org/officeDocument/2006/relationships/slide" Target="slides/slide416.xml" /><Relationship Id="rId451" Type="http://schemas.openxmlformats.org/officeDocument/2006/relationships/slide" Target="slides/slide417.xml" /><Relationship Id="rId452" Type="http://schemas.openxmlformats.org/officeDocument/2006/relationships/slide" Target="slides/slide418.xml" /><Relationship Id="rId453" Type="http://schemas.openxmlformats.org/officeDocument/2006/relationships/slide" Target="slides/slide419.xml" /><Relationship Id="rId454" Type="http://schemas.openxmlformats.org/officeDocument/2006/relationships/slide" Target="slides/slide420.xml" /><Relationship Id="rId455" Type="http://schemas.openxmlformats.org/officeDocument/2006/relationships/slide" Target="slides/slide421.xml" /><Relationship Id="rId456" Type="http://schemas.openxmlformats.org/officeDocument/2006/relationships/slide" Target="slides/slide422.xml" /><Relationship Id="rId457" Type="http://schemas.openxmlformats.org/officeDocument/2006/relationships/slide" Target="slides/slide423.xml" /><Relationship Id="rId458" Type="http://schemas.openxmlformats.org/officeDocument/2006/relationships/slide" Target="slides/slide424.xml" /><Relationship Id="rId459" Type="http://schemas.openxmlformats.org/officeDocument/2006/relationships/slide" Target="slides/slide425.xml" /><Relationship Id="rId46" Type="http://schemas.openxmlformats.org/officeDocument/2006/relationships/slide" Target="slides/slide12.xml" /><Relationship Id="rId460" Type="http://schemas.openxmlformats.org/officeDocument/2006/relationships/slide" Target="slides/slide426.xml" /><Relationship Id="rId461" Type="http://schemas.openxmlformats.org/officeDocument/2006/relationships/slide" Target="slides/slide427.xml" /><Relationship Id="rId462" Type="http://schemas.openxmlformats.org/officeDocument/2006/relationships/slide" Target="slides/slide428.xml" /><Relationship Id="rId463" Type="http://schemas.openxmlformats.org/officeDocument/2006/relationships/slide" Target="slides/slide429.xml" /><Relationship Id="rId464" Type="http://schemas.openxmlformats.org/officeDocument/2006/relationships/slide" Target="slides/slide430.xml" /><Relationship Id="rId465" Type="http://schemas.openxmlformats.org/officeDocument/2006/relationships/slide" Target="slides/slide431.xml" /><Relationship Id="rId466" Type="http://schemas.openxmlformats.org/officeDocument/2006/relationships/slide" Target="slides/slide432.xml" /><Relationship Id="rId467" Type="http://schemas.openxmlformats.org/officeDocument/2006/relationships/slide" Target="slides/slide433.xml" /><Relationship Id="rId468" Type="http://schemas.openxmlformats.org/officeDocument/2006/relationships/slide" Target="slides/slide434.xml" /><Relationship Id="rId469" Type="http://schemas.openxmlformats.org/officeDocument/2006/relationships/slide" Target="slides/slide435.xml" /><Relationship Id="rId47" Type="http://schemas.openxmlformats.org/officeDocument/2006/relationships/slide" Target="slides/slide13.xml" /><Relationship Id="rId470" Type="http://schemas.openxmlformats.org/officeDocument/2006/relationships/slide" Target="slides/slide436.xml" /><Relationship Id="rId471" Type="http://schemas.openxmlformats.org/officeDocument/2006/relationships/slide" Target="slides/slide437.xml" /><Relationship Id="rId472" Type="http://schemas.openxmlformats.org/officeDocument/2006/relationships/slide" Target="slides/slide438.xml" /><Relationship Id="rId473" Type="http://schemas.openxmlformats.org/officeDocument/2006/relationships/slide" Target="slides/slide439.xml" /><Relationship Id="rId474" Type="http://schemas.openxmlformats.org/officeDocument/2006/relationships/slide" Target="slides/slide440.xml" /><Relationship Id="rId475" Type="http://schemas.openxmlformats.org/officeDocument/2006/relationships/slide" Target="slides/slide441.xml" /><Relationship Id="rId476" Type="http://schemas.openxmlformats.org/officeDocument/2006/relationships/slide" Target="slides/slide442.xml" /><Relationship Id="rId477" Type="http://schemas.openxmlformats.org/officeDocument/2006/relationships/slide" Target="slides/slide443.xml" /><Relationship Id="rId478" Type="http://schemas.openxmlformats.org/officeDocument/2006/relationships/slide" Target="slides/slide444.xml" /><Relationship Id="rId479" Type="http://schemas.openxmlformats.org/officeDocument/2006/relationships/slide" Target="slides/slide445.xml" /><Relationship Id="rId48" Type="http://schemas.openxmlformats.org/officeDocument/2006/relationships/slide" Target="slides/slide14.xml" /><Relationship Id="rId480" Type="http://schemas.openxmlformats.org/officeDocument/2006/relationships/slide" Target="slides/slide446.xml" /><Relationship Id="rId481" Type="http://schemas.openxmlformats.org/officeDocument/2006/relationships/slide" Target="slides/slide447.xml" /><Relationship Id="rId482" Type="http://schemas.openxmlformats.org/officeDocument/2006/relationships/slide" Target="slides/slide448.xml" /><Relationship Id="rId483" Type="http://schemas.openxmlformats.org/officeDocument/2006/relationships/slide" Target="slides/slide449.xml" /><Relationship Id="rId484" Type="http://schemas.openxmlformats.org/officeDocument/2006/relationships/slide" Target="slides/slide450.xml" /><Relationship Id="rId485" Type="http://schemas.openxmlformats.org/officeDocument/2006/relationships/slide" Target="slides/slide451.xml" /><Relationship Id="rId486" Type="http://schemas.openxmlformats.org/officeDocument/2006/relationships/slide" Target="slides/slide452.xml" /><Relationship Id="rId487" Type="http://schemas.openxmlformats.org/officeDocument/2006/relationships/slide" Target="slides/slide453.xml" /><Relationship Id="rId488" Type="http://schemas.openxmlformats.org/officeDocument/2006/relationships/slide" Target="slides/slide454.xml" /><Relationship Id="rId489" Type="http://schemas.openxmlformats.org/officeDocument/2006/relationships/slide" Target="slides/slide455.xml" /><Relationship Id="rId49" Type="http://schemas.openxmlformats.org/officeDocument/2006/relationships/slide" Target="slides/slide15.xml" /><Relationship Id="rId490" Type="http://schemas.openxmlformats.org/officeDocument/2006/relationships/slide" Target="slides/slide456.xml" /><Relationship Id="rId491" Type="http://schemas.openxmlformats.org/officeDocument/2006/relationships/slide" Target="slides/slide457.xml" /><Relationship Id="rId492" Type="http://schemas.openxmlformats.org/officeDocument/2006/relationships/slide" Target="slides/slide458.xml" /><Relationship Id="rId493" Type="http://schemas.openxmlformats.org/officeDocument/2006/relationships/slide" Target="slides/slide459.xml" /><Relationship Id="rId494" Type="http://schemas.openxmlformats.org/officeDocument/2006/relationships/slide" Target="slides/slide460.xml" /><Relationship Id="rId495" Type="http://schemas.openxmlformats.org/officeDocument/2006/relationships/slide" Target="slides/slide461.xml" /><Relationship Id="rId496" Type="http://schemas.openxmlformats.org/officeDocument/2006/relationships/slide" Target="slides/slide462.xml" /><Relationship Id="rId497" Type="http://schemas.openxmlformats.org/officeDocument/2006/relationships/slide" Target="slides/slide463.xml" /><Relationship Id="rId498" Type="http://schemas.openxmlformats.org/officeDocument/2006/relationships/slide" Target="slides/slide464.xml" /><Relationship Id="rId499" Type="http://schemas.openxmlformats.org/officeDocument/2006/relationships/slide" Target="slides/slide465.xml" /><Relationship Id="rId5" Type="http://schemas.openxmlformats.org/officeDocument/2006/relationships/slideMaster" Target="slideMasters/slideMaster5.xml" /><Relationship Id="rId50" Type="http://schemas.openxmlformats.org/officeDocument/2006/relationships/slide" Target="slides/slide16.xml" /><Relationship Id="rId500" Type="http://schemas.openxmlformats.org/officeDocument/2006/relationships/slide" Target="slides/slide466.xml" /><Relationship Id="rId501" Type="http://schemas.openxmlformats.org/officeDocument/2006/relationships/slide" Target="slides/slide467.xml" /><Relationship Id="rId502" Type="http://schemas.openxmlformats.org/officeDocument/2006/relationships/slide" Target="slides/slide468.xml" /><Relationship Id="rId503" Type="http://schemas.openxmlformats.org/officeDocument/2006/relationships/slide" Target="slides/slide469.xml" /><Relationship Id="rId504" Type="http://schemas.openxmlformats.org/officeDocument/2006/relationships/slide" Target="slides/slide470.xml" /><Relationship Id="rId505" Type="http://schemas.openxmlformats.org/officeDocument/2006/relationships/slide" Target="slides/slide471.xml" /><Relationship Id="rId506" Type="http://schemas.openxmlformats.org/officeDocument/2006/relationships/slide" Target="slides/slide472.xml" /><Relationship Id="rId507" Type="http://schemas.openxmlformats.org/officeDocument/2006/relationships/slide" Target="slides/slide473.xml" /><Relationship Id="rId508" Type="http://schemas.openxmlformats.org/officeDocument/2006/relationships/slide" Target="slides/slide474.xml" /><Relationship Id="rId509" Type="http://schemas.openxmlformats.org/officeDocument/2006/relationships/slide" Target="slides/slide475.xml" /><Relationship Id="rId51" Type="http://schemas.openxmlformats.org/officeDocument/2006/relationships/slide" Target="slides/slide17.xml" /><Relationship Id="rId510" Type="http://schemas.openxmlformats.org/officeDocument/2006/relationships/slide" Target="slides/slide476.xml" /><Relationship Id="rId511" Type="http://schemas.openxmlformats.org/officeDocument/2006/relationships/slide" Target="slides/slide477.xml" /><Relationship Id="rId512" Type="http://schemas.openxmlformats.org/officeDocument/2006/relationships/slide" Target="slides/slide478.xml" /><Relationship Id="rId513" Type="http://schemas.openxmlformats.org/officeDocument/2006/relationships/slide" Target="slides/slide479.xml" /><Relationship Id="rId514" Type="http://schemas.openxmlformats.org/officeDocument/2006/relationships/slide" Target="slides/slide480.xml" /><Relationship Id="rId515" Type="http://schemas.openxmlformats.org/officeDocument/2006/relationships/slide" Target="slides/slide481.xml" /><Relationship Id="rId516" Type="http://schemas.openxmlformats.org/officeDocument/2006/relationships/slide" Target="slides/slide482.xml" /><Relationship Id="rId517" Type="http://schemas.openxmlformats.org/officeDocument/2006/relationships/slide" Target="slides/slide483.xml" /><Relationship Id="rId518" Type="http://schemas.openxmlformats.org/officeDocument/2006/relationships/slide" Target="slides/slide484.xml" /><Relationship Id="rId519" Type="http://schemas.openxmlformats.org/officeDocument/2006/relationships/slide" Target="slides/slide485.xml" /><Relationship Id="rId52" Type="http://schemas.openxmlformats.org/officeDocument/2006/relationships/slide" Target="slides/slide18.xml" /><Relationship Id="rId520" Type="http://schemas.openxmlformats.org/officeDocument/2006/relationships/slide" Target="slides/slide486.xml" /><Relationship Id="rId521" Type="http://schemas.openxmlformats.org/officeDocument/2006/relationships/slide" Target="slides/slide487.xml" /><Relationship Id="rId522" Type="http://schemas.openxmlformats.org/officeDocument/2006/relationships/slide" Target="slides/slide488.xml" /><Relationship Id="rId523" Type="http://schemas.openxmlformats.org/officeDocument/2006/relationships/slide" Target="slides/slide489.xml" /><Relationship Id="rId524" Type="http://schemas.openxmlformats.org/officeDocument/2006/relationships/slide" Target="slides/slide490.xml" /><Relationship Id="rId525" Type="http://schemas.openxmlformats.org/officeDocument/2006/relationships/slide" Target="slides/slide491.xml" /><Relationship Id="rId526" Type="http://schemas.openxmlformats.org/officeDocument/2006/relationships/slide" Target="slides/slide492.xml" /><Relationship Id="rId527" Type="http://schemas.openxmlformats.org/officeDocument/2006/relationships/slide" Target="slides/slide493.xml" /><Relationship Id="rId528" Type="http://schemas.openxmlformats.org/officeDocument/2006/relationships/slide" Target="slides/slide494.xml" /><Relationship Id="rId529" Type="http://schemas.openxmlformats.org/officeDocument/2006/relationships/slide" Target="slides/slide495.xml" /><Relationship Id="rId53" Type="http://schemas.openxmlformats.org/officeDocument/2006/relationships/slide" Target="slides/slide19.xml" /><Relationship Id="rId530" Type="http://schemas.openxmlformats.org/officeDocument/2006/relationships/slide" Target="slides/slide496.xml" /><Relationship Id="rId531" Type="http://schemas.openxmlformats.org/officeDocument/2006/relationships/slide" Target="slides/slide497.xml" /><Relationship Id="rId532" Type="http://schemas.openxmlformats.org/officeDocument/2006/relationships/slide" Target="slides/slide498.xml" /><Relationship Id="rId533" Type="http://schemas.openxmlformats.org/officeDocument/2006/relationships/slide" Target="slides/slide499.xml" /><Relationship Id="rId534" Type="http://schemas.openxmlformats.org/officeDocument/2006/relationships/slide" Target="slides/slide500.xml" /><Relationship Id="rId535" Type="http://schemas.openxmlformats.org/officeDocument/2006/relationships/slide" Target="slides/slide501.xml" /><Relationship Id="rId536" Type="http://schemas.openxmlformats.org/officeDocument/2006/relationships/slide" Target="slides/slide502.xml" /><Relationship Id="rId537" Type="http://schemas.openxmlformats.org/officeDocument/2006/relationships/slide" Target="slides/slide503.xml" /><Relationship Id="rId538" Type="http://schemas.openxmlformats.org/officeDocument/2006/relationships/slide" Target="slides/slide504.xml" /><Relationship Id="rId539" Type="http://schemas.openxmlformats.org/officeDocument/2006/relationships/slide" Target="slides/slide505.xml" /><Relationship Id="rId54" Type="http://schemas.openxmlformats.org/officeDocument/2006/relationships/slide" Target="slides/slide20.xml" /><Relationship Id="rId540" Type="http://schemas.openxmlformats.org/officeDocument/2006/relationships/slide" Target="slides/slide506.xml" /><Relationship Id="rId541" Type="http://schemas.openxmlformats.org/officeDocument/2006/relationships/slide" Target="slides/slide507.xml" /><Relationship Id="rId542" Type="http://schemas.openxmlformats.org/officeDocument/2006/relationships/slide" Target="slides/slide508.xml" /><Relationship Id="rId543" Type="http://schemas.openxmlformats.org/officeDocument/2006/relationships/slide" Target="slides/slide509.xml" /><Relationship Id="rId544" Type="http://schemas.openxmlformats.org/officeDocument/2006/relationships/slide" Target="slides/slide510.xml" /><Relationship Id="rId545" Type="http://schemas.openxmlformats.org/officeDocument/2006/relationships/slide" Target="slides/slide511.xml" /><Relationship Id="rId546" Type="http://schemas.openxmlformats.org/officeDocument/2006/relationships/slide" Target="slides/slide512.xml" /><Relationship Id="rId547" Type="http://schemas.openxmlformats.org/officeDocument/2006/relationships/slide" Target="slides/slide513.xml" /><Relationship Id="rId548" Type="http://schemas.openxmlformats.org/officeDocument/2006/relationships/slide" Target="slides/slide514.xml" /><Relationship Id="rId549" Type="http://schemas.openxmlformats.org/officeDocument/2006/relationships/slide" Target="slides/slide515.xml" /><Relationship Id="rId55" Type="http://schemas.openxmlformats.org/officeDocument/2006/relationships/slide" Target="slides/slide21.xml" /><Relationship Id="rId550" Type="http://schemas.openxmlformats.org/officeDocument/2006/relationships/slide" Target="slides/slide516.xml" /><Relationship Id="rId551" Type="http://schemas.openxmlformats.org/officeDocument/2006/relationships/slide" Target="slides/slide517.xml" /><Relationship Id="rId552" Type="http://schemas.openxmlformats.org/officeDocument/2006/relationships/slide" Target="slides/slide518.xml" /><Relationship Id="rId553" Type="http://schemas.openxmlformats.org/officeDocument/2006/relationships/slide" Target="slides/slide519.xml" /><Relationship Id="rId554" Type="http://schemas.openxmlformats.org/officeDocument/2006/relationships/slide" Target="slides/slide520.xml" /><Relationship Id="rId555" Type="http://schemas.openxmlformats.org/officeDocument/2006/relationships/slide" Target="slides/slide521.xml" /><Relationship Id="rId556" Type="http://schemas.openxmlformats.org/officeDocument/2006/relationships/slide" Target="slides/slide522.xml" /><Relationship Id="rId557" Type="http://schemas.openxmlformats.org/officeDocument/2006/relationships/slide" Target="slides/slide523.xml" /><Relationship Id="rId558" Type="http://schemas.openxmlformats.org/officeDocument/2006/relationships/slide" Target="slides/slide524.xml" /><Relationship Id="rId559" Type="http://schemas.openxmlformats.org/officeDocument/2006/relationships/slide" Target="slides/slide525.xml" /><Relationship Id="rId56" Type="http://schemas.openxmlformats.org/officeDocument/2006/relationships/slide" Target="slides/slide22.xml" /><Relationship Id="rId560" Type="http://schemas.openxmlformats.org/officeDocument/2006/relationships/slide" Target="slides/slide526.xml" /><Relationship Id="rId561" Type="http://schemas.openxmlformats.org/officeDocument/2006/relationships/slide" Target="slides/slide527.xml" /><Relationship Id="rId562" Type="http://schemas.openxmlformats.org/officeDocument/2006/relationships/slide" Target="slides/slide528.xml" /><Relationship Id="rId563" Type="http://schemas.openxmlformats.org/officeDocument/2006/relationships/slide" Target="slides/slide529.xml" /><Relationship Id="rId564" Type="http://schemas.openxmlformats.org/officeDocument/2006/relationships/slide" Target="slides/slide530.xml" /><Relationship Id="rId565" Type="http://schemas.openxmlformats.org/officeDocument/2006/relationships/slide" Target="slides/slide531.xml" /><Relationship Id="rId566" Type="http://schemas.openxmlformats.org/officeDocument/2006/relationships/slide" Target="slides/slide532.xml" /><Relationship Id="rId567" Type="http://schemas.openxmlformats.org/officeDocument/2006/relationships/slide" Target="slides/slide533.xml" /><Relationship Id="rId568" Type="http://schemas.openxmlformats.org/officeDocument/2006/relationships/slide" Target="slides/slide534.xml" /><Relationship Id="rId569" Type="http://schemas.openxmlformats.org/officeDocument/2006/relationships/slide" Target="slides/slide535.xml" /><Relationship Id="rId57" Type="http://schemas.openxmlformats.org/officeDocument/2006/relationships/slide" Target="slides/slide23.xml" /><Relationship Id="rId570" Type="http://schemas.openxmlformats.org/officeDocument/2006/relationships/slide" Target="slides/slide536.xml" /><Relationship Id="rId571" Type="http://schemas.openxmlformats.org/officeDocument/2006/relationships/slide" Target="slides/slide537.xml" /><Relationship Id="rId572" Type="http://schemas.openxmlformats.org/officeDocument/2006/relationships/slide" Target="slides/slide538.xml" /><Relationship Id="rId573" Type="http://schemas.openxmlformats.org/officeDocument/2006/relationships/slide" Target="slides/slide539.xml" /><Relationship Id="rId574" Type="http://schemas.openxmlformats.org/officeDocument/2006/relationships/slide" Target="slides/slide540.xml" /><Relationship Id="rId575" Type="http://schemas.openxmlformats.org/officeDocument/2006/relationships/slide" Target="slides/slide541.xml" /><Relationship Id="rId576" Type="http://schemas.openxmlformats.org/officeDocument/2006/relationships/slide" Target="slides/slide542.xml" /><Relationship Id="rId577" Type="http://schemas.openxmlformats.org/officeDocument/2006/relationships/slide" Target="slides/slide543.xml" /><Relationship Id="rId578" Type="http://schemas.openxmlformats.org/officeDocument/2006/relationships/slide" Target="slides/slide544.xml" /><Relationship Id="rId579" Type="http://schemas.openxmlformats.org/officeDocument/2006/relationships/slide" Target="slides/slide545.xml" /><Relationship Id="rId58" Type="http://schemas.openxmlformats.org/officeDocument/2006/relationships/slide" Target="slides/slide24.xml" /><Relationship Id="rId580" Type="http://schemas.openxmlformats.org/officeDocument/2006/relationships/slide" Target="slides/slide546.xml" /><Relationship Id="rId581" Type="http://schemas.openxmlformats.org/officeDocument/2006/relationships/slide" Target="slides/slide547.xml" /><Relationship Id="rId582" Type="http://schemas.openxmlformats.org/officeDocument/2006/relationships/slide" Target="slides/slide548.xml" /><Relationship Id="rId583" Type="http://schemas.openxmlformats.org/officeDocument/2006/relationships/slide" Target="slides/slide549.xml" /><Relationship Id="rId584" Type="http://schemas.openxmlformats.org/officeDocument/2006/relationships/slide" Target="slides/slide550.xml" /><Relationship Id="rId585" Type="http://schemas.openxmlformats.org/officeDocument/2006/relationships/slide" Target="slides/slide551.xml" /><Relationship Id="rId586" Type="http://schemas.openxmlformats.org/officeDocument/2006/relationships/slide" Target="slides/slide552.xml" /><Relationship Id="rId587" Type="http://schemas.openxmlformats.org/officeDocument/2006/relationships/slide" Target="slides/slide553.xml" /><Relationship Id="rId588" Type="http://schemas.openxmlformats.org/officeDocument/2006/relationships/slide" Target="slides/slide554.xml" /><Relationship Id="rId589" Type="http://schemas.openxmlformats.org/officeDocument/2006/relationships/slide" Target="slides/slide555.xml" /><Relationship Id="rId59" Type="http://schemas.openxmlformats.org/officeDocument/2006/relationships/slide" Target="slides/slide25.xml" /><Relationship Id="rId590" Type="http://schemas.openxmlformats.org/officeDocument/2006/relationships/slide" Target="slides/slide556.xml" /><Relationship Id="rId591" Type="http://schemas.openxmlformats.org/officeDocument/2006/relationships/slide" Target="slides/slide557.xml" /><Relationship Id="rId592" Type="http://schemas.openxmlformats.org/officeDocument/2006/relationships/slide" Target="slides/slide558.xml" /><Relationship Id="rId593" Type="http://schemas.openxmlformats.org/officeDocument/2006/relationships/slide" Target="slides/slide559.xml" /><Relationship Id="rId594" Type="http://schemas.openxmlformats.org/officeDocument/2006/relationships/slide" Target="slides/slide560.xml" /><Relationship Id="rId595" Type="http://schemas.openxmlformats.org/officeDocument/2006/relationships/slide" Target="slides/slide561.xml" /><Relationship Id="rId596" Type="http://schemas.openxmlformats.org/officeDocument/2006/relationships/slide" Target="slides/slide562.xml" /><Relationship Id="rId597" Type="http://schemas.openxmlformats.org/officeDocument/2006/relationships/slide" Target="slides/slide563.xml" /><Relationship Id="rId598" Type="http://schemas.openxmlformats.org/officeDocument/2006/relationships/slide" Target="slides/slide564.xml" /><Relationship Id="rId599" Type="http://schemas.openxmlformats.org/officeDocument/2006/relationships/slide" Target="slides/slide565.xml" /><Relationship Id="rId6" Type="http://schemas.openxmlformats.org/officeDocument/2006/relationships/slideMaster" Target="slideMasters/slideMaster6.xml" /><Relationship Id="rId60" Type="http://schemas.openxmlformats.org/officeDocument/2006/relationships/slide" Target="slides/slide26.xml" /><Relationship Id="rId600" Type="http://schemas.openxmlformats.org/officeDocument/2006/relationships/slide" Target="slides/slide566.xml" /><Relationship Id="rId601" Type="http://schemas.openxmlformats.org/officeDocument/2006/relationships/slide" Target="slides/slide567.xml" /><Relationship Id="rId602" Type="http://schemas.openxmlformats.org/officeDocument/2006/relationships/slide" Target="slides/slide568.xml" /><Relationship Id="rId603" Type="http://schemas.openxmlformats.org/officeDocument/2006/relationships/slide" Target="slides/slide569.xml" /><Relationship Id="rId604" Type="http://schemas.openxmlformats.org/officeDocument/2006/relationships/slide" Target="slides/slide570.xml" /><Relationship Id="rId605" Type="http://schemas.openxmlformats.org/officeDocument/2006/relationships/slide" Target="slides/slide571.xml" /><Relationship Id="rId606" Type="http://schemas.openxmlformats.org/officeDocument/2006/relationships/slide" Target="slides/slide572.xml" /><Relationship Id="rId607" Type="http://schemas.openxmlformats.org/officeDocument/2006/relationships/slide" Target="slides/slide573.xml" /><Relationship Id="rId608" Type="http://schemas.openxmlformats.org/officeDocument/2006/relationships/slide" Target="slides/slide574.xml" /><Relationship Id="rId609" Type="http://schemas.openxmlformats.org/officeDocument/2006/relationships/slide" Target="slides/slide575.xml" /><Relationship Id="rId61" Type="http://schemas.openxmlformats.org/officeDocument/2006/relationships/slide" Target="slides/slide27.xml" /><Relationship Id="rId610" Type="http://schemas.openxmlformats.org/officeDocument/2006/relationships/slide" Target="slides/slide576.xml" /><Relationship Id="rId611" Type="http://schemas.openxmlformats.org/officeDocument/2006/relationships/slide" Target="slides/slide577.xml" /><Relationship Id="rId612" Type="http://schemas.openxmlformats.org/officeDocument/2006/relationships/slide" Target="slides/slide578.xml" /><Relationship Id="rId613" Type="http://schemas.openxmlformats.org/officeDocument/2006/relationships/slide" Target="slides/slide579.xml" /><Relationship Id="rId614" Type="http://schemas.openxmlformats.org/officeDocument/2006/relationships/slide" Target="slides/slide580.xml" /><Relationship Id="rId615" Type="http://schemas.openxmlformats.org/officeDocument/2006/relationships/slide" Target="slides/slide581.xml" /><Relationship Id="rId616" Type="http://schemas.openxmlformats.org/officeDocument/2006/relationships/slide" Target="slides/slide582.xml" /><Relationship Id="rId617" Type="http://schemas.openxmlformats.org/officeDocument/2006/relationships/slide" Target="slides/slide583.xml" /><Relationship Id="rId618" Type="http://schemas.openxmlformats.org/officeDocument/2006/relationships/slide" Target="slides/slide584.xml" /><Relationship Id="rId619" Type="http://schemas.openxmlformats.org/officeDocument/2006/relationships/slide" Target="slides/slide585.xml" /><Relationship Id="rId62" Type="http://schemas.openxmlformats.org/officeDocument/2006/relationships/slide" Target="slides/slide28.xml" /><Relationship Id="rId620" Type="http://schemas.openxmlformats.org/officeDocument/2006/relationships/slide" Target="slides/slide586.xml" /><Relationship Id="rId621" Type="http://schemas.openxmlformats.org/officeDocument/2006/relationships/slide" Target="slides/slide587.xml" /><Relationship Id="rId622" Type="http://schemas.openxmlformats.org/officeDocument/2006/relationships/slide" Target="slides/slide588.xml" /><Relationship Id="rId623" Type="http://schemas.openxmlformats.org/officeDocument/2006/relationships/slide" Target="slides/slide589.xml" /><Relationship Id="rId624" Type="http://schemas.openxmlformats.org/officeDocument/2006/relationships/slide" Target="slides/slide590.xml" /><Relationship Id="rId625" Type="http://schemas.openxmlformats.org/officeDocument/2006/relationships/slide" Target="slides/slide591.xml" /><Relationship Id="rId626" Type="http://schemas.openxmlformats.org/officeDocument/2006/relationships/slide" Target="slides/slide592.xml" /><Relationship Id="rId627" Type="http://schemas.openxmlformats.org/officeDocument/2006/relationships/slide" Target="slides/slide593.xml" /><Relationship Id="rId628" Type="http://schemas.openxmlformats.org/officeDocument/2006/relationships/slide" Target="slides/slide594.xml" /><Relationship Id="rId629" Type="http://schemas.openxmlformats.org/officeDocument/2006/relationships/slide" Target="slides/slide595.xml" /><Relationship Id="rId63" Type="http://schemas.openxmlformats.org/officeDocument/2006/relationships/slide" Target="slides/slide29.xml" /><Relationship Id="rId630" Type="http://schemas.openxmlformats.org/officeDocument/2006/relationships/slide" Target="slides/slide596.xml" /><Relationship Id="rId631" Type="http://schemas.openxmlformats.org/officeDocument/2006/relationships/slide" Target="slides/slide597.xml" /><Relationship Id="rId632" Type="http://schemas.openxmlformats.org/officeDocument/2006/relationships/slide" Target="slides/slide598.xml" /><Relationship Id="rId633" Type="http://schemas.openxmlformats.org/officeDocument/2006/relationships/slide" Target="slides/slide599.xml" /><Relationship Id="rId634" Type="http://schemas.openxmlformats.org/officeDocument/2006/relationships/slide" Target="slides/slide600.xml" /><Relationship Id="rId635" Type="http://schemas.openxmlformats.org/officeDocument/2006/relationships/slide" Target="slides/slide601.xml" /><Relationship Id="rId636" Type="http://schemas.openxmlformats.org/officeDocument/2006/relationships/slide" Target="slides/slide602.xml" /><Relationship Id="rId637" Type="http://schemas.openxmlformats.org/officeDocument/2006/relationships/slide" Target="slides/slide603.xml" /><Relationship Id="rId638" Type="http://schemas.openxmlformats.org/officeDocument/2006/relationships/slide" Target="slides/slide604.xml" /><Relationship Id="rId639" Type="http://schemas.openxmlformats.org/officeDocument/2006/relationships/slide" Target="slides/slide605.xml" /><Relationship Id="rId64" Type="http://schemas.openxmlformats.org/officeDocument/2006/relationships/slide" Target="slides/slide30.xml" /><Relationship Id="rId640" Type="http://schemas.openxmlformats.org/officeDocument/2006/relationships/slide" Target="slides/slide606.xml" /><Relationship Id="rId641" Type="http://schemas.openxmlformats.org/officeDocument/2006/relationships/slide" Target="slides/slide607.xml" /><Relationship Id="rId642" Type="http://schemas.openxmlformats.org/officeDocument/2006/relationships/slide" Target="slides/slide608.xml" /><Relationship Id="rId643" Type="http://schemas.openxmlformats.org/officeDocument/2006/relationships/slide" Target="slides/slide609.xml" /><Relationship Id="rId644" Type="http://schemas.openxmlformats.org/officeDocument/2006/relationships/slide" Target="slides/slide610.xml" /><Relationship Id="rId645" Type="http://schemas.openxmlformats.org/officeDocument/2006/relationships/slide" Target="slides/slide611.xml" /><Relationship Id="rId646" Type="http://schemas.openxmlformats.org/officeDocument/2006/relationships/slide" Target="slides/slide612.xml" /><Relationship Id="rId647" Type="http://schemas.openxmlformats.org/officeDocument/2006/relationships/slide" Target="slides/slide613.xml" /><Relationship Id="rId648" Type="http://schemas.openxmlformats.org/officeDocument/2006/relationships/slide" Target="slides/slide614.xml" /><Relationship Id="rId649" Type="http://schemas.openxmlformats.org/officeDocument/2006/relationships/slide" Target="slides/slide615.xml" /><Relationship Id="rId65" Type="http://schemas.openxmlformats.org/officeDocument/2006/relationships/slide" Target="slides/slide31.xml" /><Relationship Id="rId650" Type="http://schemas.openxmlformats.org/officeDocument/2006/relationships/slide" Target="slides/slide616.xml" /><Relationship Id="rId651" Type="http://schemas.openxmlformats.org/officeDocument/2006/relationships/slide" Target="slides/slide617.xml" /><Relationship Id="rId652" Type="http://schemas.openxmlformats.org/officeDocument/2006/relationships/slide" Target="slides/slide618.xml" /><Relationship Id="rId653" Type="http://schemas.openxmlformats.org/officeDocument/2006/relationships/slide" Target="slides/slide619.xml" /><Relationship Id="rId654" Type="http://schemas.openxmlformats.org/officeDocument/2006/relationships/slide" Target="slides/slide620.xml" /><Relationship Id="rId655" Type="http://schemas.openxmlformats.org/officeDocument/2006/relationships/slide" Target="slides/slide621.xml" /><Relationship Id="rId656" Type="http://schemas.openxmlformats.org/officeDocument/2006/relationships/slide" Target="slides/slide622.xml" /><Relationship Id="rId657" Type="http://schemas.openxmlformats.org/officeDocument/2006/relationships/slide" Target="slides/slide623.xml" /><Relationship Id="rId658" Type="http://schemas.openxmlformats.org/officeDocument/2006/relationships/slide" Target="slides/slide624.xml" /><Relationship Id="rId659" Type="http://schemas.openxmlformats.org/officeDocument/2006/relationships/slide" Target="slides/slide625.xml" /><Relationship Id="rId66" Type="http://schemas.openxmlformats.org/officeDocument/2006/relationships/slide" Target="slides/slide32.xml" /><Relationship Id="rId660" Type="http://schemas.openxmlformats.org/officeDocument/2006/relationships/slide" Target="slides/slide626.xml" /><Relationship Id="rId661" Type="http://schemas.openxmlformats.org/officeDocument/2006/relationships/slide" Target="slides/slide627.xml" /><Relationship Id="rId662" Type="http://schemas.openxmlformats.org/officeDocument/2006/relationships/slide" Target="slides/slide628.xml" /><Relationship Id="rId663" Type="http://schemas.openxmlformats.org/officeDocument/2006/relationships/slide" Target="slides/slide629.xml" /><Relationship Id="rId664" Type="http://schemas.openxmlformats.org/officeDocument/2006/relationships/slide" Target="slides/slide630.xml" /><Relationship Id="rId665" Type="http://schemas.openxmlformats.org/officeDocument/2006/relationships/slide" Target="slides/slide631.xml" /><Relationship Id="rId666" Type="http://schemas.openxmlformats.org/officeDocument/2006/relationships/slide" Target="slides/slide632.xml" /><Relationship Id="rId667" Type="http://schemas.openxmlformats.org/officeDocument/2006/relationships/slide" Target="slides/slide633.xml" /><Relationship Id="rId668" Type="http://schemas.openxmlformats.org/officeDocument/2006/relationships/slide" Target="slides/slide634.xml" /><Relationship Id="rId669" Type="http://schemas.openxmlformats.org/officeDocument/2006/relationships/slide" Target="slides/slide635.xml" /><Relationship Id="rId67" Type="http://schemas.openxmlformats.org/officeDocument/2006/relationships/slide" Target="slides/slide33.xml" /><Relationship Id="rId670" Type="http://schemas.openxmlformats.org/officeDocument/2006/relationships/slide" Target="slides/slide636.xml" /><Relationship Id="rId671" Type="http://schemas.openxmlformats.org/officeDocument/2006/relationships/slide" Target="slides/slide637.xml" /><Relationship Id="rId672" Type="http://schemas.openxmlformats.org/officeDocument/2006/relationships/slide" Target="slides/slide638.xml" /><Relationship Id="rId673" Type="http://schemas.openxmlformats.org/officeDocument/2006/relationships/slide" Target="slides/slide639.xml" /><Relationship Id="rId674" Type="http://schemas.openxmlformats.org/officeDocument/2006/relationships/slide" Target="slides/slide640.xml" /><Relationship Id="rId675" Type="http://schemas.openxmlformats.org/officeDocument/2006/relationships/slide" Target="slides/slide641.xml" /><Relationship Id="rId676" Type="http://schemas.openxmlformats.org/officeDocument/2006/relationships/slide" Target="slides/slide642.xml" /><Relationship Id="rId677" Type="http://schemas.openxmlformats.org/officeDocument/2006/relationships/slide" Target="slides/slide643.xml" /><Relationship Id="rId678" Type="http://schemas.openxmlformats.org/officeDocument/2006/relationships/slide" Target="slides/slide644.xml" /><Relationship Id="rId679" Type="http://schemas.openxmlformats.org/officeDocument/2006/relationships/slide" Target="slides/slide645.xml" /><Relationship Id="rId68" Type="http://schemas.openxmlformats.org/officeDocument/2006/relationships/slide" Target="slides/slide34.xml" /><Relationship Id="rId680" Type="http://schemas.openxmlformats.org/officeDocument/2006/relationships/slide" Target="slides/slide646.xml" /><Relationship Id="rId681" Type="http://schemas.openxmlformats.org/officeDocument/2006/relationships/slide" Target="slides/slide647.xml" /><Relationship Id="rId682" Type="http://schemas.openxmlformats.org/officeDocument/2006/relationships/slide" Target="slides/slide648.xml" /><Relationship Id="rId683" Type="http://schemas.openxmlformats.org/officeDocument/2006/relationships/slide" Target="slides/slide649.xml" /><Relationship Id="rId684" Type="http://schemas.openxmlformats.org/officeDocument/2006/relationships/slide" Target="slides/slide650.xml" /><Relationship Id="rId685" Type="http://schemas.openxmlformats.org/officeDocument/2006/relationships/slide" Target="slides/slide651.xml" /><Relationship Id="rId686" Type="http://schemas.openxmlformats.org/officeDocument/2006/relationships/slide" Target="slides/slide652.xml" /><Relationship Id="rId687" Type="http://schemas.openxmlformats.org/officeDocument/2006/relationships/slide" Target="slides/slide653.xml" /><Relationship Id="rId688" Type="http://schemas.openxmlformats.org/officeDocument/2006/relationships/slide" Target="slides/slide654.xml" /><Relationship Id="rId689" Type="http://schemas.openxmlformats.org/officeDocument/2006/relationships/slide" Target="slides/slide655.xml" /><Relationship Id="rId69" Type="http://schemas.openxmlformats.org/officeDocument/2006/relationships/slide" Target="slides/slide35.xml" /><Relationship Id="rId690" Type="http://schemas.openxmlformats.org/officeDocument/2006/relationships/slide" Target="slides/slide656.xml" /><Relationship Id="rId691" Type="http://schemas.openxmlformats.org/officeDocument/2006/relationships/slide" Target="slides/slide657.xml" /><Relationship Id="rId692" Type="http://schemas.openxmlformats.org/officeDocument/2006/relationships/slide" Target="slides/slide658.xml" /><Relationship Id="rId693" Type="http://schemas.openxmlformats.org/officeDocument/2006/relationships/slide" Target="slides/slide659.xml" /><Relationship Id="rId694" Type="http://schemas.openxmlformats.org/officeDocument/2006/relationships/slide" Target="slides/slide660.xml" /><Relationship Id="rId695" Type="http://schemas.openxmlformats.org/officeDocument/2006/relationships/slide" Target="slides/slide661.xml" /><Relationship Id="rId696" Type="http://schemas.openxmlformats.org/officeDocument/2006/relationships/slide" Target="slides/slide662.xml" /><Relationship Id="rId697" Type="http://schemas.openxmlformats.org/officeDocument/2006/relationships/slide" Target="slides/slide663.xml" /><Relationship Id="rId698" Type="http://schemas.openxmlformats.org/officeDocument/2006/relationships/slide" Target="slides/slide664.xml" /><Relationship Id="rId699" Type="http://schemas.openxmlformats.org/officeDocument/2006/relationships/slide" Target="slides/slide665.xml" /><Relationship Id="rId7" Type="http://schemas.openxmlformats.org/officeDocument/2006/relationships/slideMaster" Target="slideMasters/slideMaster7.xml" /><Relationship Id="rId70" Type="http://schemas.openxmlformats.org/officeDocument/2006/relationships/slide" Target="slides/slide36.xml" /><Relationship Id="rId700" Type="http://schemas.openxmlformats.org/officeDocument/2006/relationships/slide" Target="slides/slide666.xml" /><Relationship Id="rId701" Type="http://schemas.openxmlformats.org/officeDocument/2006/relationships/slide" Target="slides/slide667.xml" /><Relationship Id="rId702" Type="http://schemas.openxmlformats.org/officeDocument/2006/relationships/slide" Target="slides/slide668.xml" /><Relationship Id="rId703" Type="http://schemas.openxmlformats.org/officeDocument/2006/relationships/slide" Target="slides/slide669.xml" /><Relationship Id="rId704" Type="http://schemas.openxmlformats.org/officeDocument/2006/relationships/slide" Target="slides/slide670.xml" /><Relationship Id="rId705" Type="http://schemas.openxmlformats.org/officeDocument/2006/relationships/slide" Target="slides/slide671.xml" /><Relationship Id="rId706" Type="http://schemas.openxmlformats.org/officeDocument/2006/relationships/slide" Target="slides/slide672.xml" /><Relationship Id="rId707" Type="http://schemas.openxmlformats.org/officeDocument/2006/relationships/slide" Target="slides/slide673.xml" /><Relationship Id="rId708" Type="http://schemas.openxmlformats.org/officeDocument/2006/relationships/slide" Target="slides/slide674.xml" /><Relationship Id="rId709" Type="http://schemas.openxmlformats.org/officeDocument/2006/relationships/slide" Target="slides/slide675.xml" /><Relationship Id="rId71" Type="http://schemas.openxmlformats.org/officeDocument/2006/relationships/slide" Target="slides/slide37.xml" /><Relationship Id="rId710" Type="http://schemas.openxmlformats.org/officeDocument/2006/relationships/slide" Target="slides/slide676.xml" /><Relationship Id="rId711" Type="http://schemas.openxmlformats.org/officeDocument/2006/relationships/slide" Target="slides/slide677.xml" /><Relationship Id="rId712" Type="http://schemas.openxmlformats.org/officeDocument/2006/relationships/slide" Target="slides/slide678.xml" /><Relationship Id="rId713" Type="http://schemas.openxmlformats.org/officeDocument/2006/relationships/slide" Target="slides/slide679.xml" /><Relationship Id="rId714" Type="http://schemas.openxmlformats.org/officeDocument/2006/relationships/slide" Target="slides/slide680.xml" /><Relationship Id="rId715" Type="http://schemas.openxmlformats.org/officeDocument/2006/relationships/slide" Target="slides/slide681.xml" /><Relationship Id="rId716" Type="http://schemas.openxmlformats.org/officeDocument/2006/relationships/slide" Target="slides/slide682.xml" /><Relationship Id="rId717" Type="http://schemas.openxmlformats.org/officeDocument/2006/relationships/slide" Target="slides/slide683.xml" /><Relationship Id="rId718" Type="http://schemas.openxmlformats.org/officeDocument/2006/relationships/slide" Target="slides/slide684.xml" /><Relationship Id="rId719" Type="http://schemas.openxmlformats.org/officeDocument/2006/relationships/slide" Target="slides/slide685.xml" /><Relationship Id="rId72" Type="http://schemas.openxmlformats.org/officeDocument/2006/relationships/slide" Target="slides/slide38.xml" /><Relationship Id="rId720" Type="http://schemas.openxmlformats.org/officeDocument/2006/relationships/slide" Target="slides/slide686.xml" /><Relationship Id="rId721" Type="http://schemas.openxmlformats.org/officeDocument/2006/relationships/slide" Target="slides/slide687.xml" /><Relationship Id="rId722" Type="http://schemas.openxmlformats.org/officeDocument/2006/relationships/slide" Target="slides/slide688.xml" /><Relationship Id="rId723" Type="http://schemas.openxmlformats.org/officeDocument/2006/relationships/slide" Target="slides/slide689.xml" /><Relationship Id="rId724" Type="http://schemas.openxmlformats.org/officeDocument/2006/relationships/slide" Target="slides/slide690.xml" /><Relationship Id="rId725" Type="http://schemas.openxmlformats.org/officeDocument/2006/relationships/slide" Target="slides/slide691.xml" /><Relationship Id="rId726" Type="http://schemas.openxmlformats.org/officeDocument/2006/relationships/slide" Target="slides/slide692.xml" /><Relationship Id="rId727" Type="http://schemas.openxmlformats.org/officeDocument/2006/relationships/slide" Target="slides/slide693.xml" /><Relationship Id="rId728" Type="http://schemas.openxmlformats.org/officeDocument/2006/relationships/slide" Target="slides/slide694.xml" /><Relationship Id="rId729" Type="http://schemas.openxmlformats.org/officeDocument/2006/relationships/slide" Target="slides/slide695.xml" /><Relationship Id="rId73" Type="http://schemas.openxmlformats.org/officeDocument/2006/relationships/slide" Target="slides/slide39.xml" /><Relationship Id="rId730" Type="http://schemas.openxmlformats.org/officeDocument/2006/relationships/slide" Target="slides/slide696.xml" /><Relationship Id="rId731" Type="http://schemas.openxmlformats.org/officeDocument/2006/relationships/slide" Target="slides/slide697.xml" /><Relationship Id="rId732" Type="http://schemas.openxmlformats.org/officeDocument/2006/relationships/slide" Target="slides/slide698.xml" /><Relationship Id="rId733" Type="http://schemas.openxmlformats.org/officeDocument/2006/relationships/slide" Target="slides/slide699.xml" /><Relationship Id="rId734" Type="http://schemas.openxmlformats.org/officeDocument/2006/relationships/slide" Target="slides/slide700.xml" /><Relationship Id="rId735" Type="http://schemas.openxmlformats.org/officeDocument/2006/relationships/slide" Target="slides/slide701.xml" /><Relationship Id="rId736" Type="http://schemas.openxmlformats.org/officeDocument/2006/relationships/slide" Target="slides/slide702.xml" /><Relationship Id="rId737" Type="http://schemas.openxmlformats.org/officeDocument/2006/relationships/slide" Target="slides/slide703.xml" /><Relationship Id="rId738" Type="http://schemas.openxmlformats.org/officeDocument/2006/relationships/slide" Target="slides/slide704.xml" /><Relationship Id="rId739" Type="http://schemas.openxmlformats.org/officeDocument/2006/relationships/slide" Target="slides/slide705.xml" /><Relationship Id="rId74" Type="http://schemas.openxmlformats.org/officeDocument/2006/relationships/slide" Target="slides/slide40.xml" /><Relationship Id="rId740" Type="http://schemas.openxmlformats.org/officeDocument/2006/relationships/slide" Target="slides/slide706.xml" /><Relationship Id="rId741" Type="http://schemas.openxmlformats.org/officeDocument/2006/relationships/slide" Target="slides/slide707.xml" /><Relationship Id="rId742" Type="http://schemas.openxmlformats.org/officeDocument/2006/relationships/slide" Target="slides/slide708.xml" /><Relationship Id="rId743" Type="http://schemas.openxmlformats.org/officeDocument/2006/relationships/tags" Target="tags/tag1.xml" /><Relationship Id="rId744" Type="http://schemas.openxmlformats.org/officeDocument/2006/relationships/presProps" Target="presProps.xml" /><Relationship Id="rId745" Type="http://schemas.openxmlformats.org/officeDocument/2006/relationships/viewProps" Target="viewProps.xml" /><Relationship Id="rId746" Type="http://schemas.openxmlformats.org/officeDocument/2006/relationships/theme" Target="theme/theme1.xml" /><Relationship Id="rId747" Type="http://schemas.openxmlformats.org/officeDocument/2006/relationships/tableStyles" Target="tableStyles.xml" /><Relationship Id="rId75" Type="http://schemas.openxmlformats.org/officeDocument/2006/relationships/slide" Target="slides/slide41.xml" /><Relationship Id="rId76" Type="http://schemas.openxmlformats.org/officeDocument/2006/relationships/slide" Target="slides/slide42.xml" /><Relationship Id="rId77" Type="http://schemas.openxmlformats.org/officeDocument/2006/relationships/slide" Target="slides/slide43.xml" /><Relationship Id="rId78" Type="http://schemas.openxmlformats.org/officeDocument/2006/relationships/slide" Target="slides/slide44.xml" /><Relationship Id="rId79" Type="http://schemas.openxmlformats.org/officeDocument/2006/relationships/slide" Target="slides/slide45.xml" /><Relationship Id="rId8" Type="http://schemas.openxmlformats.org/officeDocument/2006/relationships/slideMaster" Target="slideMasters/slideMaster8.xml" /><Relationship Id="rId80" Type="http://schemas.openxmlformats.org/officeDocument/2006/relationships/slide" Target="slides/slide46.xml" /><Relationship Id="rId81" Type="http://schemas.openxmlformats.org/officeDocument/2006/relationships/slide" Target="slides/slide47.xml" /><Relationship Id="rId82" Type="http://schemas.openxmlformats.org/officeDocument/2006/relationships/slide" Target="slides/slide48.xml" /><Relationship Id="rId83" Type="http://schemas.openxmlformats.org/officeDocument/2006/relationships/slide" Target="slides/slide49.xml" /><Relationship Id="rId84" Type="http://schemas.openxmlformats.org/officeDocument/2006/relationships/slide" Target="slides/slide50.xml" /><Relationship Id="rId85" Type="http://schemas.openxmlformats.org/officeDocument/2006/relationships/slide" Target="slides/slide51.xml" /><Relationship Id="rId86" Type="http://schemas.openxmlformats.org/officeDocument/2006/relationships/slide" Target="slides/slide52.xml" /><Relationship Id="rId87" Type="http://schemas.openxmlformats.org/officeDocument/2006/relationships/slide" Target="slides/slide53.xml" /><Relationship Id="rId88" Type="http://schemas.openxmlformats.org/officeDocument/2006/relationships/slide" Target="slides/slide54.xml" /><Relationship Id="rId89" Type="http://schemas.openxmlformats.org/officeDocument/2006/relationships/slide" Target="slides/slide55.xml" /><Relationship Id="rId9" Type="http://schemas.openxmlformats.org/officeDocument/2006/relationships/slideMaster" Target="slideMasters/slideMaster9.xml" /><Relationship Id="rId90" Type="http://schemas.openxmlformats.org/officeDocument/2006/relationships/slide" Target="slides/slide56.xml" /><Relationship Id="rId91" Type="http://schemas.openxmlformats.org/officeDocument/2006/relationships/slide" Target="slides/slide57.xml" /><Relationship Id="rId92" Type="http://schemas.openxmlformats.org/officeDocument/2006/relationships/slide" Target="slides/slide58.xml" /><Relationship Id="rId93" Type="http://schemas.openxmlformats.org/officeDocument/2006/relationships/slide" Target="slides/slide59.xml" /><Relationship Id="rId94" Type="http://schemas.openxmlformats.org/officeDocument/2006/relationships/slide" Target="slides/slide60.xml" /><Relationship Id="rId95" Type="http://schemas.openxmlformats.org/officeDocument/2006/relationships/slide" Target="slides/slide61.xml" /><Relationship Id="rId96" Type="http://schemas.openxmlformats.org/officeDocument/2006/relationships/slide" Target="slides/slide62.xml" /><Relationship Id="rId97" Type="http://schemas.openxmlformats.org/officeDocument/2006/relationships/slide" Target="slides/slide63.xml" /><Relationship Id="rId98" Type="http://schemas.openxmlformats.org/officeDocument/2006/relationships/slide" Target="slides/slide64.xml" /><Relationship Id="rId99" Type="http://schemas.openxmlformats.org/officeDocument/2006/relationships/slide" Target="slides/slide65.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4.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48555-18CF-40D6-9E4D-8B90BBF072F2}" type="datetimeFigureOut">
              <a:rPr lang="en-US" smtClean="0"/>
              <a:t>7/6/2020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DA6647-7CE1-40E8-B790-00A458F1253F}" type="slidenum">
              <a:rPr lang="en-US" smtClean="0"/>
              <a:t>‹#›</a:t>
            </a:fld>
            <a:endParaRPr lang="en-US"/>
          </a:p>
        </p:txBody>
      </p:sp>
    </p:spTree>
    <p:extLst>
      <p:ext uri="{BB962C8B-B14F-4D97-AF65-F5344CB8AC3E}">
        <p14:creationId xmlns:p14="http://schemas.microsoft.com/office/powerpoint/2010/main" val="29131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52.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80.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41.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53.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60.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69.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77.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87.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93.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310.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326.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334.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336.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49.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56.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66.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73.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74.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434.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454.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479.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490.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508.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517.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624.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678.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121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48C4F5-DE36-4E75-8DC5-8DFCC2EA5EDD}" type="slidenum">
              <a:rPr lang="en-US" smtClean="0"/>
              <a:t>123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135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152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174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180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193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241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253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260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269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277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287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293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310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326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334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336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15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349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356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366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373</a:t>
            </a:fld>
            <a:endParaRPr lang="en-US"/>
          </a:p>
        </p:txBody>
      </p:sp>
    </p:spTree>
    <p:extLst>
      <p:ext uri="{BB962C8B-B14F-4D97-AF65-F5344CB8AC3E}">
        <p14:creationId xmlns:p14="http://schemas.microsoft.com/office/powerpoint/2010/main" val="3581095328"/>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374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434</a:t>
            </a:fld>
            <a:endParaRPr lang="en-US"/>
          </a:p>
        </p:txBody>
      </p:sp>
    </p:spTree>
    <p:extLst>
      <p:ext uri="{BB962C8B-B14F-4D97-AF65-F5344CB8AC3E}">
        <p14:creationId xmlns:p14="http://schemas.microsoft.com/office/powerpoint/2010/main" val="2837919870"/>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454</a:t>
            </a:fld>
            <a:endParaRPr lang="en-US"/>
          </a:p>
        </p:txBody>
      </p:sp>
    </p:spTree>
    <p:extLst>
      <p:ext uri="{BB962C8B-B14F-4D97-AF65-F5344CB8AC3E}">
        <p14:creationId xmlns:p14="http://schemas.microsoft.com/office/powerpoint/2010/main" val="959163633"/>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479</a:t>
            </a:fld>
            <a:endParaRPr lang="en-US"/>
          </a:p>
        </p:txBody>
      </p:sp>
    </p:spTree>
    <p:extLst>
      <p:ext uri="{BB962C8B-B14F-4D97-AF65-F5344CB8AC3E}">
        <p14:creationId xmlns:p14="http://schemas.microsoft.com/office/powerpoint/2010/main" val="934218185"/>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490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508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27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517</a:t>
            </a:fld>
            <a:endParaRPr lang="en-US"/>
          </a:p>
        </p:txBody>
      </p:sp>
    </p:spTree>
    <p:extLst>
      <p:ext uri="{BB962C8B-B14F-4D97-AF65-F5344CB8AC3E}">
        <p14:creationId xmlns:p14="http://schemas.microsoft.com/office/powerpoint/2010/main" val="1230121542"/>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624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678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44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58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75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91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DA6647-7CE1-40E8-B790-00A458F1253F}" type="slidenum">
              <a:rPr lang="en-US" smtClean="0"/>
              <a:t>103</a:t>
            </a:fld>
            <a:endParaRPr 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26.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27.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28.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29.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30.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31.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3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33.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BE33A78C-2D4A-4B00-A559-C9792F177A5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BC0249D8-2555-4653-9A43-A4582FA3BCE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889462729"/>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054677464"/>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889462729"/>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054677464"/>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E1A52C65-45B9-498C-BA5F-CB78BC0A44D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1736336938"/>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050388896"/>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1736336938"/>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050388896"/>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889462729"/>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050388896"/>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889462729"/>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050388896"/>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050388896"/>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1185833336"/>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174FD0-1C92-4D35-985B-E4C83D6A35C1}"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9731BF-078E-4AD3-B3ED-C32D2D769311}" type="slidenum">
              <a:rPr lang="en-US" smtClean="0"/>
              <a:t>‹#›</a:t>
            </a:fld>
            <a:endParaRPr lang="en-US"/>
          </a:p>
        </p:txBody>
      </p:sp>
    </p:spTree>
    <p:extLst>
      <p:ext uri="{BB962C8B-B14F-4D97-AF65-F5344CB8AC3E}">
        <p14:creationId xmlns:p14="http://schemas.microsoft.com/office/powerpoint/2010/main" val="295806348"/>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050388896"/>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1185833336"/>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174FD0-1C92-4D35-985B-E4C83D6A35C1}"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9731BF-078E-4AD3-B3ED-C32D2D769311}" type="slidenum">
              <a:rPr lang="en-US" smtClean="0"/>
              <a:t>‹#›</a:t>
            </a:fld>
            <a:endParaRPr lang="en-US"/>
          </a:p>
        </p:txBody>
      </p:sp>
    </p:spTree>
    <p:extLst>
      <p:ext uri="{BB962C8B-B14F-4D97-AF65-F5344CB8AC3E}">
        <p14:creationId xmlns:p14="http://schemas.microsoft.com/office/powerpoint/2010/main" val="295806348"/>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1074370011"/>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174FD0-1C92-4D35-985B-E4C83D6A35C1}"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9731BF-078E-4AD3-B3ED-C32D2D769311}" type="slidenum">
              <a:rPr lang="en-US" smtClean="0"/>
              <a:t>‹#›</a:t>
            </a:fld>
            <a:endParaRPr lang="en-US"/>
          </a:p>
        </p:txBody>
      </p:sp>
    </p:spTree>
    <p:extLst>
      <p:ext uri="{BB962C8B-B14F-4D97-AF65-F5344CB8AC3E}">
        <p14:creationId xmlns:p14="http://schemas.microsoft.com/office/powerpoint/2010/main" val="3583427560"/>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050388896"/>
      </p:ext>
    </p:extLst>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608605666"/>
      </p:ext>
    </p:extLst>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174FD0-1C92-4D35-985B-E4C83D6A35C1}"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9731BF-078E-4AD3-B3ED-C32D2D769311}" type="slidenum">
              <a:rPr lang="en-US" smtClean="0"/>
              <a:t>‹#›</a:t>
            </a:fld>
            <a:endParaRPr lang="en-US"/>
          </a:p>
        </p:txBody>
      </p:sp>
    </p:spTree>
    <p:extLst>
      <p:ext uri="{BB962C8B-B14F-4D97-AF65-F5344CB8AC3E}">
        <p14:creationId xmlns:p14="http://schemas.microsoft.com/office/powerpoint/2010/main" val="3583427560"/>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363644380"/>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050388896"/>
      </p:ext>
    </p:extLst>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608605666"/>
      </p:ext>
    </p:extLst>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323747545"/>
      </p:ext>
    </p:extLst>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323747545"/>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054557947"/>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323747545"/>
      </p:ext>
    </p:extLst>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323747545"/>
      </p:ext>
    </p:extLst>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855388285"/>
      </p:ext>
    </p:extLst>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323747545"/>
      </p:ext>
    </p:extLst>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323747545"/>
      </p:ext>
    </p:extLst>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18-May-16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323747545"/>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18-May-16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323747545"/>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05285755-D9C4-4D58-A879-62794FABF46E}"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1074370011"/>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363644380"/>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054557947"/>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1855388285"/>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1074370011"/>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363644380"/>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054557947"/>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4032851109"/>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B151E3B8-876F-4F0B-B1EE-8B780D1ADD37}"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1074370011"/>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363644380"/>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054557947"/>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4032851109"/>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44189108"/>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8D165E24-6C41-4F47-974A-429F3C134A6A}"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43600613"/>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521223921"/>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Title Slide">
    <p:spTree>
      <p:nvGrpSpPr>
        <p:cNvPr id="1" name=""/>
        <p:cNvGrpSpPr/>
        <p:nvPr/>
      </p:nvGrpSpPr>
      <p:grpSpPr>
        <a:xfrm>
          <a:off x="0" y="0"/>
          <a:ext cx="0" cy="0"/>
        </a:xfrm>
      </p:grpSpPr>
    </p:spTree>
    <p:extLst>
      <p:ext uri="{BB962C8B-B14F-4D97-AF65-F5344CB8AC3E}">
        <p14:creationId xmlns:p14="http://schemas.microsoft.com/office/powerpoint/2010/main" val="1999763765"/>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2_Title Slide">
    <p:spTree>
      <p:nvGrpSpPr>
        <p:cNvPr id="1" name=""/>
        <p:cNvGrpSpPr/>
        <p:nvPr/>
      </p:nvGrpSpPr>
      <p:grpSpPr>
        <a:xfrm>
          <a:off x="0" y="0"/>
          <a:ext cx="0" cy="0"/>
        </a:xfrm>
      </p:grpSpPr>
    </p:spTree>
    <p:extLst>
      <p:ext uri="{BB962C8B-B14F-4D97-AF65-F5344CB8AC3E}">
        <p14:creationId xmlns:p14="http://schemas.microsoft.com/office/powerpoint/2010/main" val="2255120955"/>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4_Title Slide">
    <p:spTree>
      <p:nvGrpSpPr>
        <p:cNvPr id="1" name=""/>
        <p:cNvGrpSpPr/>
        <p:nvPr/>
      </p:nvGrpSpPr>
      <p:grpSpPr>
        <a:xfrm>
          <a:off x="0" y="0"/>
          <a:ext cx="0" cy="0"/>
        </a:xfrm>
      </p:grpSpPr>
    </p:spTree>
    <p:extLst>
      <p:ext uri="{BB962C8B-B14F-4D97-AF65-F5344CB8AC3E}">
        <p14:creationId xmlns:p14="http://schemas.microsoft.com/office/powerpoint/2010/main" val="779009692"/>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6_Title Slide">
    <p:spTree>
      <p:nvGrpSpPr>
        <p:cNvPr id="1" name=""/>
        <p:cNvGrpSpPr/>
        <p:nvPr/>
      </p:nvGrpSpPr>
      <p:grpSpPr>
        <a:xfrm>
          <a:off x="0" y="0"/>
          <a:ext cx="0" cy="0"/>
        </a:xfrm>
      </p:grpSpPr>
    </p:spTree>
    <p:extLst>
      <p:ext uri="{BB962C8B-B14F-4D97-AF65-F5344CB8AC3E}">
        <p14:creationId xmlns:p14="http://schemas.microsoft.com/office/powerpoint/2010/main" val="779009692"/>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7_Title Slide">
    <p:spTree>
      <p:nvGrpSpPr>
        <p:cNvPr id="1" name=""/>
        <p:cNvGrpSpPr/>
        <p:nvPr/>
      </p:nvGrpSpPr>
      <p:grpSpPr>
        <a:xfrm>
          <a:off x="0" y="0"/>
          <a:ext cx="0" cy="0"/>
        </a:xfrm>
      </p:grpSpPr>
    </p:spTree>
    <p:extLst>
      <p:ext uri="{BB962C8B-B14F-4D97-AF65-F5344CB8AC3E}">
        <p14:creationId xmlns:p14="http://schemas.microsoft.com/office/powerpoint/2010/main" val="779009692"/>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8_Title Slide">
    <p:spTree>
      <p:nvGrpSpPr>
        <p:cNvPr id="1" name=""/>
        <p:cNvGrpSpPr/>
        <p:nvPr/>
      </p:nvGrpSpPr>
      <p:grpSpPr>
        <a:xfrm>
          <a:off x="0" y="0"/>
          <a:ext cx="0" cy="0"/>
        </a:xfrm>
      </p:grpSpPr>
    </p:spTree>
    <p:extLst>
      <p:ext uri="{BB962C8B-B14F-4D97-AF65-F5344CB8AC3E}">
        <p14:creationId xmlns:p14="http://schemas.microsoft.com/office/powerpoint/2010/main" val="779009692"/>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7C3008C0-1762-4A0D-9CBB-684BE16264E4}"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44189108"/>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cSld name="Blank">
    <p:spTree>
      <p:nvGrpSpPr>
        <p:cNvPr id="1" name=""/>
        <p:cNvGrpSpPr/>
        <p:nvPr/>
      </p:nvGrpSpPr>
      <p:grpSpPr>
        <a:xfrm>
          <a:off x="0" y="0"/>
          <a: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t>7/6/2020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43600613"/>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521223921"/>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1_Title Slide">
    <p:spTree>
      <p:nvGrpSpPr>
        <p:cNvPr id="1" name=""/>
        <p:cNvGrpSpPr/>
        <p:nvPr/>
      </p:nvGrpSpPr>
      <p:grpSpPr>
        <a:xfrm>
          <a:off x="0" y="0"/>
          <a:ext cx="0" cy="0"/>
        </a:xfrm>
      </p:grpSpPr>
    </p:spTree>
    <p:extLst>
      <p:ext uri="{BB962C8B-B14F-4D97-AF65-F5344CB8AC3E}">
        <p14:creationId xmlns:p14="http://schemas.microsoft.com/office/powerpoint/2010/main" val="1999763765"/>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2_Title Slide">
    <p:spTree>
      <p:nvGrpSpPr>
        <p:cNvPr id="1" name=""/>
        <p:cNvGrpSpPr/>
        <p:nvPr/>
      </p:nvGrpSpPr>
      <p:grpSpPr>
        <a:xfrm>
          <a:off x="0" y="0"/>
          <a:ext cx="0" cy="0"/>
        </a:xfrm>
      </p:grpSpPr>
    </p:spTree>
    <p:extLst>
      <p:ext uri="{BB962C8B-B14F-4D97-AF65-F5344CB8AC3E}">
        <p14:creationId xmlns:p14="http://schemas.microsoft.com/office/powerpoint/2010/main" val="2255120955"/>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4_Title Slide">
    <p:spTree>
      <p:nvGrpSpPr>
        <p:cNvPr id="1" name=""/>
        <p:cNvGrpSpPr/>
        <p:nvPr/>
      </p:nvGrpSpPr>
      <p:grpSpPr>
        <a:xfrm>
          <a:off x="0" y="0"/>
          <a:ext cx="0" cy="0"/>
        </a:xfrm>
      </p:grpSpPr>
    </p:spTree>
    <p:extLst>
      <p:ext uri="{BB962C8B-B14F-4D97-AF65-F5344CB8AC3E}">
        <p14:creationId xmlns:p14="http://schemas.microsoft.com/office/powerpoint/2010/main" val="779009692"/>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6_Title Slide">
    <p:spTree>
      <p:nvGrpSpPr>
        <p:cNvPr id="1" name=""/>
        <p:cNvGrpSpPr/>
        <p:nvPr/>
      </p:nvGrpSpPr>
      <p:grpSpPr>
        <a:xfrm>
          <a:off x="0" y="0"/>
          <a:ext cx="0" cy="0"/>
        </a:xfrm>
      </p:grpSpPr>
    </p:spTree>
    <p:extLst>
      <p:ext uri="{BB962C8B-B14F-4D97-AF65-F5344CB8AC3E}">
        <p14:creationId xmlns:p14="http://schemas.microsoft.com/office/powerpoint/2010/main" val="779009692"/>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7_Title Slide">
    <p:spTree>
      <p:nvGrpSpPr>
        <p:cNvPr id="1" name=""/>
        <p:cNvGrpSpPr/>
        <p:nvPr/>
      </p:nvGrpSpPr>
      <p:grpSpPr>
        <a:xfrm>
          <a:off x="0" y="0"/>
          <a:ext cx="0" cy="0"/>
        </a:xfrm>
      </p:grpSpPr>
    </p:spTree>
    <p:extLst>
      <p:ext uri="{BB962C8B-B14F-4D97-AF65-F5344CB8AC3E}">
        <p14:creationId xmlns:p14="http://schemas.microsoft.com/office/powerpoint/2010/main" val="779009692"/>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8_Title Slide">
    <p:spTree>
      <p:nvGrpSpPr>
        <p:cNvPr id="1" name=""/>
        <p:cNvGrpSpPr/>
        <p:nvPr/>
      </p:nvGrpSpPr>
      <p:grpSpPr>
        <a:xfrm>
          <a:off x="0" y="0"/>
          <a:ext cx="0" cy="0"/>
        </a:xfrm>
      </p:grpSpPr>
    </p:spTree>
    <p:extLst>
      <p:ext uri="{BB962C8B-B14F-4D97-AF65-F5344CB8AC3E}">
        <p14:creationId xmlns:p14="http://schemas.microsoft.com/office/powerpoint/2010/main" val="779009692"/>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60EC3A32-845F-4114-897B-FBE117F294F1}"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78401276"/>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416494247"/>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78401276"/>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416494247"/>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37A3DE12-8934-47B7-8644-3533AC27E46D}"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2995745379"/>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869951257"/>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2995745379"/>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2869951257"/>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E453C12D-9DCC-41FF-A3FD-9A483B1018CA}"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015917498"/>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3015917498"/>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25E2E50A-6DF5-4DB9-9A65-EA65ABE80261}"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889462729"/>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481979626"/>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userDrawn="1">
  <p:cSld name="5_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cSld name="1_Title and Content">
    <p:spTree>
      <p:nvGrpSpPr>
        <p:cNvPr id="1" name=""/>
        <p:cNvGrpSpPr/>
        <p:nvPr/>
      </p:nvGrpSpPr>
      <p:grpSpPr>
        <a:xfrm>
          <a:off x="0" y="0"/>
          <a: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atin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a:latin typeface="Times New Roman" pitchFamily="18" charset="0"/>
              </a:defRPr>
            </a:lvl1pPr>
            <a:lvl2pPr>
              <a:defRPr>
                <a:latin typeface="Times New Roman" pitchFamily="18" charset="0"/>
              </a:defRPr>
            </a:lvl2pPr>
            <a:lvl3pPr>
              <a:defRPr>
                <a:latin typeface="Times New Roman" pitchFamily="18" charset="0"/>
              </a:defRPr>
            </a:lvl3pPr>
            <a:lvl4pPr>
              <a:defRPr>
                <a:latin typeface="Times New Roman" pitchFamily="18" charset="0"/>
              </a:defRPr>
            </a:lvl4pPr>
            <a:lvl5pPr>
              <a:defRPr>
                <a:latin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2CD3E20-719F-4CE1-836E-9CE3ABD61917}" type="datetimeFigureOut">
              <a:rPr lang="en-US" smtClean="0"/>
              <a:t>7/6/2020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Times New Roman"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DB85FC-6E5F-4C56-BD27-48719E4DDF61}" type="slidenum">
              <a:rPr lang="en-US" smtClean="0"/>
              <a:t>‹#›</a:t>
            </a:fld>
            <a:endParaRPr lang="en-US"/>
          </a:p>
        </p:txBody>
      </p:sp>
    </p:spTree>
    <p:extLst>
      <p:ext uri="{BB962C8B-B14F-4D97-AF65-F5344CB8AC3E}">
        <p14:creationId xmlns:p14="http://schemas.microsoft.com/office/powerpoint/2010/main" val="889462729"/>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3_Title Slide">
    <p:spTree>
      <p:nvGrpSpPr>
        <p:cNvPr id="1" name=""/>
        <p:cNvGrpSpPr/>
        <p:nvPr/>
      </p:nvGrpSpPr>
      <p:grpSpPr>
        <a:xfrm>
          <a:off x="0" y="0"/>
          <a: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781924" y="4792881"/>
            <a:ext cx="7422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8E5867-F826-4E20-A2A5-3C8ADE674D01}" type="datetime5">
              <a:rPr lang="en-US" smtClean="0"/>
              <a:t>6-Jul-20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12"/>
          </p:nvPr>
        </p:nvSpPr>
        <p:spPr>
          <a:xfrm>
            <a:off x="8513067" y="4792881"/>
            <a:ext cx="401581" cy="228600"/>
          </a:xfrm>
          <a:prstGeom prst="rect">
            <a:avLst/>
          </a:prstGeom>
        </p:spPr>
        <p:txBody>
          <a:bodyPr/>
          <a:lstStyle>
            <a:defPPr>
              <a:defRPr lang="en-US"/>
            </a:defPPr>
            <a:lvl1pPr marL="0" algn="l" defTabSz="914400" rtl="0" eaLnBrk="1" latinLnBrk="0" hangingPunct="1">
              <a:defRPr sz="1800"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t>‹#›</a:t>
            </a:fld>
            <a:endParaRPr lang="en-US"/>
          </a:p>
        </p:txBody>
      </p:sp>
    </p:spTree>
    <p:extLst>
      <p:ext uri="{BB962C8B-B14F-4D97-AF65-F5344CB8AC3E}">
        <p14:creationId xmlns:p14="http://schemas.microsoft.com/office/powerpoint/2010/main" val="481979626"/>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Slide">
    <p:spTree>
      <p:nvGrpSpPr>
        <p:cNvPr id="1" name=""/>
        <p:cNvGrpSpPr/>
        <p:nvPr/>
      </p:nvGrpSpPr>
      <p:grpSpPr>
        <a:xfrm>
          <a:off x="0" y="0"/>
          <a:ext cx="0" cy="0"/>
        </a:xfrm>
      </p:grpSpPr>
    </p:spTree>
    <p:extLst>
      <p:ext uri="{BB962C8B-B14F-4D97-AF65-F5344CB8AC3E}">
        <p14:creationId xmlns:p14="http://schemas.microsoft.com/office/powerpoint/2010/main" val="1273197720"/>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userDrawn="1">
  <p:cSld name="Title and Content">
    <p:spTree>
      <p:nvGrpSpPr>
        <p:cNvPr id="1" name=""/>
        <p:cNvGrpSpPr/>
        <p:nvPr/>
      </p:nvGrpSpPr>
      <p:grpSpPr>
        <a:xfrm>
          <a:off x="0" y="0"/>
          <a:ext cx="0" cy="0"/>
        </a:xfrm>
      </p:grpSpPr>
    </p:spTree>
    <p:extLst>
      <p:ext uri="{BB962C8B-B14F-4D97-AF65-F5344CB8AC3E}">
        <p14:creationId xmlns:p14="http://schemas.microsoft.com/office/powerpoint/2010/main" val="3204221107"/>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70.xml" /><Relationship Id="rId2" Type="http://schemas.openxmlformats.org/officeDocument/2006/relationships/slideLayout" Target="../slideLayouts/slideLayout71.xml" /><Relationship Id="rId3" Type="http://schemas.openxmlformats.org/officeDocument/2006/relationships/slideLayout" Target="../slideLayouts/slideLayout72.xml" /><Relationship Id="rId4" Type="http://schemas.openxmlformats.org/officeDocument/2006/relationships/slideLayout" Target="../slideLayouts/slideLayout73.xml" /><Relationship Id="rId5" Type="http://schemas.openxmlformats.org/officeDocument/2006/relationships/slideLayout" Target="../slideLayouts/slideLayout74.xml" /><Relationship Id="rId6" Type="http://schemas.openxmlformats.org/officeDocument/2006/relationships/theme" Target="../theme/theme10.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75.xml" /><Relationship Id="rId2" Type="http://schemas.openxmlformats.org/officeDocument/2006/relationships/slideLayout" Target="../slideLayouts/slideLayout76.xml" /><Relationship Id="rId3" Type="http://schemas.openxmlformats.org/officeDocument/2006/relationships/slideLayout" Target="../slideLayouts/slideLayout77.xml" /><Relationship Id="rId4" Type="http://schemas.openxmlformats.org/officeDocument/2006/relationships/slideLayout" Target="../slideLayouts/slideLayout78.xml" /><Relationship Id="rId5" Type="http://schemas.openxmlformats.org/officeDocument/2006/relationships/slideLayout" Target="../slideLayouts/slideLayout79.xml" /><Relationship Id="rId6" Type="http://schemas.openxmlformats.org/officeDocument/2006/relationships/theme" Target="../theme/theme11.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80.xml" /><Relationship Id="rId2" Type="http://schemas.openxmlformats.org/officeDocument/2006/relationships/slideLayout" Target="../slideLayouts/slideLayout81.xml" /><Relationship Id="rId3" Type="http://schemas.openxmlformats.org/officeDocument/2006/relationships/slideLayout" Target="../slideLayouts/slideLayout82.xml" /><Relationship Id="rId4" Type="http://schemas.openxmlformats.org/officeDocument/2006/relationships/slideLayout" Target="../slideLayouts/slideLayout83.xml" /><Relationship Id="rId5" Type="http://schemas.openxmlformats.org/officeDocument/2006/relationships/theme" Target="../theme/theme12.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84.xml" /><Relationship Id="rId2" Type="http://schemas.openxmlformats.org/officeDocument/2006/relationships/slideLayout" Target="../slideLayouts/slideLayout85.xml" /><Relationship Id="rId3" Type="http://schemas.openxmlformats.org/officeDocument/2006/relationships/slideLayout" Target="../slideLayouts/slideLayout86.xml" /><Relationship Id="rId4" Type="http://schemas.openxmlformats.org/officeDocument/2006/relationships/slideLayout" Target="../slideLayouts/slideLayout87.xml" /><Relationship Id="rId5" Type="http://schemas.openxmlformats.org/officeDocument/2006/relationships/theme" Target="../theme/theme13.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88.xml" /><Relationship Id="rId2" Type="http://schemas.openxmlformats.org/officeDocument/2006/relationships/slideLayout" Target="../slideLayouts/slideLayout89.xml" /><Relationship Id="rId3" Type="http://schemas.openxmlformats.org/officeDocument/2006/relationships/slideLayout" Target="../slideLayouts/slideLayout90.xml" /><Relationship Id="rId4" Type="http://schemas.openxmlformats.org/officeDocument/2006/relationships/slideLayout" Target="../slideLayouts/slideLayout91.xml" /><Relationship Id="rId5" Type="http://schemas.openxmlformats.org/officeDocument/2006/relationships/slideLayout" Target="../slideLayouts/slideLayout92.xml" /><Relationship Id="rId6" Type="http://schemas.openxmlformats.org/officeDocument/2006/relationships/theme" Target="../theme/theme14.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slideLayout" Target="../slideLayouts/slideLayout94.xml" /><Relationship Id="rId3" Type="http://schemas.openxmlformats.org/officeDocument/2006/relationships/slideLayout" Target="../slideLayouts/slideLayout95.xml" /><Relationship Id="rId4" Type="http://schemas.openxmlformats.org/officeDocument/2006/relationships/slideLayout" Target="../slideLayouts/slideLayout96.xml" /><Relationship Id="rId5" Type="http://schemas.openxmlformats.org/officeDocument/2006/relationships/slideLayout" Target="../slideLayouts/slideLayout97.xml" /><Relationship Id="rId6" Type="http://schemas.openxmlformats.org/officeDocument/2006/relationships/theme" Target="../theme/theme15.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98.xml" /><Relationship Id="rId2" Type="http://schemas.openxmlformats.org/officeDocument/2006/relationships/slideLayout" Target="../slideLayouts/slideLayout99.xml" /><Relationship Id="rId3" Type="http://schemas.openxmlformats.org/officeDocument/2006/relationships/slideLayout" Target="../slideLayouts/slideLayout100.xml" /><Relationship Id="rId4" Type="http://schemas.openxmlformats.org/officeDocument/2006/relationships/slideLayout" Target="../slideLayouts/slideLayout101.xml" /><Relationship Id="rId5" Type="http://schemas.openxmlformats.org/officeDocument/2006/relationships/slideLayout" Target="../slideLayouts/slideLayout102.xml" /><Relationship Id="rId6" Type="http://schemas.openxmlformats.org/officeDocument/2006/relationships/theme" Target="../theme/theme16.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slideLayout" Target="../slideLayouts/slideLayout104.xml" /><Relationship Id="rId3" Type="http://schemas.openxmlformats.org/officeDocument/2006/relationships/slideLayout" Target="../slideLayouts/slideLayout105.xml" /><Relationship Id="rId4" Type="http://schemas.openxmlformats.org/officeDocument/2006/relationships/slideLayout" Target="../slideLayouts/slideLayout106.xml" /><Relationship Id="rId5" Type="http://schemas.openxmlformats.org/officeDocument/2006/relationships/slideLayout" Target="../slideLayouts/slideLayout107.xml" /><Relationship Id="rId6" Type="http://schemas.openxmlformats.org/officeDocument/2006/relationships/theme" Target="../theme/theme17.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108.xml" /><Relationship Id="rId2" Type="http://schemas.openxmlformats.org/officeDocument/2006/relationships/slideLayout" Target="../slideLayouts/slideLayout109.xml" /><Relationship Id="rId3" Type="http://schemas.openxmlformats.org/officeDocument/2006/relationships/slideLayout" Target="../slideLayouts/slideLayout110.xml" /><Relationship Id="rId4" Type="http://schemas.openxmlformats.org/officeDocument/2006/relationships/slideLayout" Target="../slideLayouts/slideLayout111.xml" /><Relationship Id="rId5" Type="http://schemas.openxmlformats.org/officeDocument/2006/relationships/slideLayout" Target="../slideLayouts/slideLayout112.xml" /><Relationship Id="rId6" Type="http://schemas.openxmlformats.org/officeDocument/2006/relationships/theme" Target="../theme/theme18.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113.xml" /><Relationship Id="rId2" Type="http://schemas.openxmlformats.org/officeDocument/2006/relationships/slideLayout" Target="../slideLayouts/slideLayout114.xml" /><Relationship Id="rId3" Type="http://schemas.openxmlformats.org/officeDocument/2006/relationships/slideLayout" Target="../slideLayouts/slideLayout115.xml" /><Relationship Id="rId4" Type="http://schemas.openxmlformats.org/officeDocument/2006/relationships/slideLayout" Target="../slideLayouts/slideLayout116.xml" /><Relationship Id="rId5" Type="http://schemas.openxmlformats.org/officeDocument/2006/relationships/slideLayout" Target="../slideLayouts/slideLayout117.xml" /><Relationship Id="rId6" Type="http://schemas.openxmlformats.org/officeDocument/2006/relationships/theme" Target="../theme/theme1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theme" Target="../theme/theme2.xml" /></Relationships>
</file>

<file path=ppt/slideMasters/_rels/slideMaster20.xml.rels>&#65279;<?xml version="1.0" encoding="utf-8" standalone="yes"?><Relationships xmlns="http://schemas.openxmlformats.org/package/2006/relationships"><Relationship Id="rId1" Type="http://schemas.openxmlformats.org/officeDocument/2006/relationships/slideLayout" Target="../slideLayouts/slideLayout118.xml" /><Relationship Id="rId2" Type="http://schemas.openxmlformats.org/officeDocument/2006/relationships/slideLayout" Target="../slideLayouts/slideLayout119.xml" /><Relationship Id="rId3" Type="http://schemas.openxmlformats.org/officeDocument/2006/relationships/slideLayout" Target="../slideLayouts/slideLayout120.xml" /><Relationship Id="rId4" Type="http://schemas.openxmlformats.org/officeDocument/2006/relationships/slideLayout" Target="../slideLayouts/slideLayout121.xml" /><Relationship Id="rId5" Type="http://schemas.openxmlformats.org/officeDocument/2006/relationships/slideLayout" Target="../slideLayouts/slideLayout122.xml" /><Relationship Id="rId6" Type="http://schemas.openxmlformats.org/officeDocument/2006/relationships/theme" Target="../theme/theme20.xml" /></Relationships>
</file>

<file path=ppt/slideMasters/_rels/slideMaster21.xml.rels>&#65279;<?xml version="1.0" encoding="utf-8" standalone="yes"?><Relationships xmlns="http://schemas.openxmlformats.org/package/2006/relationships"><Relationship Id="rId1" Type="http://schemas.openxmlformats.org/officeDocument/2006/relationships/slideLayout" Target="../slideLayouts/slideLayout123.xml" /><Relationship Id="rId2" Type="http://schemas.openxmlformats.org/officeDocument/2006/relationships/slideLayout" Target="../slideLayouts/slideLayout124.xml" /><Relationship Id="rId3" Type="http://schemas.openxmlformats.org/officeDocument/2006/relationships/slideLayout" Target="../slideLayouts/slideLayout125.xml" /><Relationship Id="rId4" Type="http://schemas.openxmlformats.org/officeDocument/2006/relationships/slideLayout" Target="../slideLayouts/slideLayout126.xml" /><Relationship Id="rId5" Type="http://schemas.openxmlformats.org/officeDocument/2006/relationships/slideLayout" Target="../slideLayouts/slideLayout127.xml" /><Relationship Id="rId6" Type="http://schemas.openxmlformats.org/officeDocument/2006/relationships/theme" Target="../theme/theme21.xml" /></Relationships>
</file>

<file path=ppt/slideMasters/_rels/slideMaster22.xml.rels>&#65279;<?xml version="1.0" encoding="utf-8" standalone="yes"?><Relationships xmlns="http://schemas.openxmlformats.org/package/2006/relationships"><Relationship Id="rId1" Type="http://schemas.openxmlformats.org/officeDocument/2006/relationships/slideLayout" Target="../slideLayouts/slideLayout128.xml" /><Relationship Id="rId2" Type="http://schemas.openxmlformats.org/officeDocument/2006/relationships/slideLayout" Target="../slideLayouts/slideLayout129.xml" /><Relationship Id="rId3" Type="http://schemas.openxmlformats.org/officeDocument/2006/relationships/slideLayout" Target="../slideLayouts/slideLayout130.xml" /><Relationship Id="rId4" Type="http://schemas.openxmlformats.org/officeDocument/2006/relationships/slideLayout" Target="../slideLayouts/slideLayout131.xml" /><Relationship Id="rId5" Type="http://schemas.openxmlformats.org/officeDocument/2006/relationships/slideLayout" Target="../slideLayouts/slideLayout132.xml" /><Relationship Id="rId6" Type="http://schemas.openxmlformats.org/officeDocument/2006/relationships/slideLayout" Target="../slideLayouts/slideLayout133.xml" /><Relationship Id="rId7" Type="http://schemas.openxmlformats.org/officeDocument/2006/relationships/theme" Target="../theme/theme22.xml" /></Relationships>
</file>

<file path=ppt/slideMasters/_rels/slideMaster23.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slideLayout" Target="../slideLayouts/slideLayout135.xml" /><Relationship Id="rId3" Type="http://schemas.openxmlformats.org/officeDocument/2006/relationships/slideLayout" Target="../slideLayouts/slideLayout136.xml" /><Relationship Id="rId4" Type="http://schemas.openxmlformats.org/officeDocument/2006/relationships/slideLayout" Target="../slideLayouts/slideLayout137.xml" /><Relationship Id="rId5" Type="http://schemas.openxmlformats.org/officeDocument/2006/relationships/slideLayout" Target="../slideLayouts/slideLayout138.xml" /><Relationship Id="rId6" Type="http://schemas.openxmlformats.org/officeDocument/2006/relationships/slideLayout" Target="../slideLayouts/slideLayout139.xml" /><Relationship Id="rId7" Type="http://schemas.openxmlformats.org/officeDocument/2006/relationships/theme" Target="../theme/theme23.xml" /></Relationships>
</file>

<file path=ppt/slideMasters/_rels/slideMaster24.xml.rels>&#65279;<?xml version="1.0" encoding="utf-8" standalone="yes"?><Relationships xmlns="http://schemas.openxmlformats.org/package/2006/relationships"><Relationship Id="rId1" Type="http://schemas.openxmlformats.org/officeDocument/2006/relationships/slideLayout" Target="../slideLayouts/slideLayout140.xml" /><Relationship Id="rId2" Type="http://schemas.openxmlformats.org/officeDocument/2006/relationships/slideLayout" Target="../slideLayouts/slideLayout141.xml" /><Relationship Id="rId3" Type="http://schemas.openxmlformats.org/officeDocument/2006/relationships/slideLayout" Target="../slideLayouts/slideLayout142.xml" /><Relationship Id="rId4" Type="http://schemas.openxmlformats.org/officeDocument/2006/relationships/slideLayout" Target="../slideLayouts/slideLayout143.xml" /><Relationship Id="rId5" Type="http://schemas.openxmlformats.org/officeDocument/2006/relationships/slideLayout" Target="../slideLayouts/slideLayout144.xml" /><Relationship Id="rId6" Type="http://schemas.openxmlformats.org/officeDocument/2006/relationships/slideLayout" Target="../slideLayouts/slideLayout145.xml" /><Relationship Id="rId7" Type="http://schemas.openxmlformats.org/officeDocument/2006/relationships/theme" Target="../theme/theme24.xml" /></Relationships>
</file>

<file path=ppt/slideMasters/_rels/slideMaster25.xml.rels>&#65279;<?xml version="1.0" encoding="utf-8" standalone="yes"?><Relationships xmlns="http://schemas.openxmlformats.org/package/2006/relationships"><Relationship Id="rId1" Type="http://schemas.openxmlformats.org/officeDocument/2006/relationships/slideLayout" Target="../slideLayouts/slideLayout146.xml" /><Relationship Id="rId2" Type="http://schemas.openxmlformats.org/officeDocument/2006/relationships/slideLayout" Target="../slideLayouts/slideLayout147.xml" /><Relationship Id="rId3" Type="http://schemas.openxmlformats.org/officeDocument/2006/relationships/slideLayout" Target="../slideLayouts/slideLayout148.xml" /><Relationship Id="rId4" Type="http://schemas.openxmlformats.org/officeDocument/2006/relationships/slideLayout" Target="../slideLayouts/slideLayout149.xml" /><Relationship Id="rId5" Type="http://schemas.openxmlformats.org/officeDocument/2006/relationships/slideLayout" Target="../slideLayouts/slideLayout150.xml" /><Relationship Id="rId6" Type="http://schemas.openxmlformats.org/officeDocument/2006/relationships/slideLayout" Target="../slideLayouts/slideLayout151.xml" /><Relationship Id="rId7" Type="http://schemas.openxmlformats.org/officeDocument/2006/relationships/theme" Target="../theme/theme25.xml" /></Relationships>
</file>

<file path=ppt/slideMasters/_rels/slideMaster26.xml.rels>&#65279;<?xml version="1.0" encoding="utf-8" standalone="yes"?><Relationships xmlns="http://schemas.openxmlformats.org/package/2006/relationships"><Relationship Id="rId1" Type="http://schemas.openxmlformats.org/officeDocument/2006/relationships/slideLayout" Target="../slideLayouts/slideLayout152.xml" /><Relationship Id="rId2" Type="http://schemas.openxmlformats.org/officeDocument/2006/relationships/slideLayout" Target="../slideLayouts/slideLayout153.xml" /><Relationship Id="rId3" Type="http://schemas.openxmlformats.org/officeDocument/2006/relationships/slideLayout" Target="../slideLayouts/slideLayout154.xml" /><Relationship Id="rId4" Type="http://schemas.openxmlformats.org/officeDocument/2006/relationships/slideLayout" Target="../slideLayouts/slideLayout155.xml" /><Relationship Id="rId5" Type="http://schemas.openxmlformats.org/officeDocument/2006/relationships/theme" Target="../theme/theme26.xml" /></Relationships>
</file>

<file path=ppt/slideMasters/_rels/slideMaster27.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slideLayout" Target="../slideLayouts/slideLayout157.xml" /><Relationship Id="rId3" Type="http://schemas.openxmlformats.org/officeDocument/2006/relationships/slideLayout" Target="../slideLayouts/slideLayout158.xml" /><Relationship Id="rId4" Type="http://schemas.openxmlformats.org/officeDocument/2006/relationships/slideLayout" Target="../slideLayouts/slideLayout159.xml" /><Relationship Id="rId5" Type="http://schemas.openxmlformats.org/officeDocument/2006/relationships/theme" Target="../theme/theme27.xml" /></Relationships>
</file>

<file path=ppt/slideMasters/_rels/slideMaster28.xml.rels>&#65279;<?xml version="1.0" encoding="utf-8" standalone="yes"?><Relationships xmlns="http://schemas.openxmlformats.org/package/2006/relationships"><Relationship Id="rId1" Type="http://schemas.openxmlformats.org/officeDocument/2006/relationships/slideLayout" Target="../slideLayouts/slideLayout160.xml" /><Relationship Id="rId2" Type="http://schemas.openxmlformats.org/officeDocument/2006/relationships/slideLayout" Target="../slideLayouts/slideLayout161.xml" /><Relationship Id="rId3" Type="http://schemas.openxmlformats.org/officeDocument/2006/relationships/slideLayout" Target="../slideLayouts/slideLayout162.xml" /><Relationship Id="rId4" Type="http://schemas.openxmlformats.org/officeDocument/2006/relationships/slideLayout" Target="../slideLayouts/slideLayout163.xml" /><Relationship Id="rId5" Type="http://schemas.openxmlformats.org/officeDocument/2006/relationships/theme" Target="../theme/theme28.xml" /></Relationships>
</file>

<file path=ppt/slideMasters/_rels/slideMaster29.xml.rels>&#65279;<?xml version="1.0" encoding="utf-8" standalone="yes"?><Relationships xmlns="http://schemas.openxmlformats.org/package/2006/relationships"><Relationship Id="rId1" Type="http://schemas.openxmlformats.org/officeDocument/2006/relationships/slideLayout" Target="../slideLayouts/slideLayout164.xml" /><Relationship Id="rId2" Type="http://schemas.openxmlformats.org/officeDocument/2006/relationships/slideLayout" Target="../slideLayouts/slideLayout165.xml" /><Relationship Id="rId3" Type="http://schemas.openxmlformats.org/officeDocument/2006/relationships/slideLayout" Target="../slideLayouts/slideLayout166.xml" /><Relationship Id="rId4" Type="http://schemas.openxmlformats.org/officeDocument/2006/relationships/slideLayout" Target="../slideLayouts/slideLayout167.xml" /><Relationship Id="rId5" Type="http://schemas.openxmlformats.org/officeDocument/2006/relationships/theme" Target="../theme/theme29.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slideLayout" Target="../slideLayouts/slideLayout19.xml" /><Relationship Id="rId3" Type="http://schemas.openxmlformats.org/officeDocument/2006/relationships/slideLayout" Target="../slideLayouts/slideLayout20.xml" /><Relationship Id="rId4" Type="http://schemas.openxmlformats.org/officeDocument/2006/relationships/slideLayout" Target="../slideLayouts/slideLayout21.xml" /><Relationship Id="rId5" Type="http://schemas.openxmlformats.org/officeDocument/2006/relationships/slideLayout" Target="../slideLayouts/slideLayout22.xml" /><Relationship Id="rId6" Type="http://schemas.openxmlformats.org/officeDocument/2006/relationships/slideLayout" Target="../slideLayouts/slideLayout23.xml" /><Relationship Id="rId7" Type="http://schemas.openxmlformats.org/officeDocument/2006/relationships/theme" Target="../theme/theme3.xml" /></Relationships>
</file>

<file path=ppt/slideMasters/_rels/slideMaster30.xml.rels>&#65279;<?xml version="1.0" encoding="utf-8" standalone="yes"?><Relationships xmlns="http://schemas.openxmlformats.org/package/2006/relationships"><Relationship Id="rId1" Type="http://schemas.openxmlformats.org/officeDocument/2006/relationships/slideLayout" Target="../slideLayouts/slideLayout168.xml" /><Relationship Id="rId2" Type="http://schemas.openxmlformats.org/officeDocument/2006/relationships/slideLayout" Target="../slideLayouts/slideLayout169.xml" /><Relationship Id="rId3" Type="http://schemas.openxmlformats.org/officeDocument/2006/relationships/slideLayout" Target="../slideLayouts/slideLayout170.xml" /><Relationship Id="rId4" Type="http://schemas.openxmlformats.org/officeDocument/2006/relationships/slideLayout" Target="../slideLayouts/slideLayout171.xml" /><Relationship Id="rId5" Type="http://schemas.openxmlformats.org/officeDocument/2006/relationships/theme" Target="../theme/theme30.xml" /></Relationships>
</file>

<file path=ppt/slideMasters/_rels/slideMaster31.xml.rels>&#65279;<?xml version="1.0" encoding="utf-8" standalone="yes"?><Relationships xmlns="http://schemas.openxmlformats.org/package/2006/relationships"><Relationship Id="rId1" Type="http://schemas.openxmlformats.org/officeDocument/2006/relationships/slideLayout" Target="../slideLayouts/slideLayout172.xml" /><Relationship Id="rId2" Type="http://schemas.openxmlformats.org/officeDocument/2006/relationships/slideLayout" Target="../slideLayouts/slideLayout173.xml" /><Relationship Id="rId3" Type="http://schemas.openxmlformats.org/officeDocument/2006/relationships/slideLayout" Target="../slideLayouts/slideLayout174.xml" /><Relationship Id="rId4" Type="http://schemas.openxmlformats.org/officeDocument/2006/relationships/slideLayout" Target="../slideLayouts/slideLayout175.xml" /><Relationship Id="rId5" Type="http://schemas.openxmlformats.org/officeDocument/2006/relationships/theme" Target="../theme/theme31.xml" /></Relationships>
</file>

<file path=ppt/slideMasters/_rels/slideMaster32.xml.rels>&#65279;<?xml version="1.0" encoding="utf-8" standalone="yes"?><Relationships xmlns="http://schemas.openxmlformats.org/package/2006/relationships"><Relationship Id="rId1" Type="http://schemas.openxmlformats.org/officeDocument/2006/relationships/slideLayout" Target="../slideLayouts/slideLayout176.xml" /><Relationship Id="rId2" Type="http://schemas.openxmlformats.org/officeDocument/2006/relationships/slideLayout" Target="../slideLayouts/slideLayout177.xml" /><Relationship Id="rId3" Type="http://schemas.openxmlformats.org/officeDocument/2006/relationships/slideLayout" Target="../slideLayouts/slideLayout178.xml" /><Relationship Id="rId4" Type="http://schemas.openxmlformats.org/officeDocument/2006/relationships/slideLayout" Target="../slideLayouts/slideLayout179.xml" /><Relationship Id="rId5" Type="http://schemas.openxmlformats.org/officeDocument/2006/relationships/image" Target="../media/image1.jpeg" /><Relationship Id="rId6" Type="http://schemas.openxmlformats.org/officeDocument/2006/relationships/theme" Target="../theme/theme32.xml" /></Relationships>
</file>

<file path=ppt/slideMasters/_rels/slideMaster33.xml.rels>&#65279;<?xml version="1.0" encoding="utf-8" standalone="yes"?><Relationships xmlns="http://schemas.openxmlformats.org/package/2006/relationships"><Relationship Id="rId1" Type="http://schemas.openxmlformats.org/officeDocument/2006/relationships/slideLayout" Target="../slideLayouts/slideLayout180.xml" /><Relationship Id="rId2" Type="http://schemas.openxmlformats.org/officeDocument/2006/relationships/slideLayout" Target="../slideLayouts/slideLayout181.xml" /><Relationship Id="rId3" Type="http://schemas.openxmlformats.org/officeDocument/2006/relationships/slideLayout" Target="../slideLayouts/slideLayout182.xml" /><Relationship Id="rId4" Type="http://schemas.openxmlformats.org/officeDocument/2006/relationships/slideLayout" Target="../slideLayouts/slideLayout183.xml" /><Relationship Id="rId5" Type="http://schemas.openxmlformats.org/officeDocument/2006/relationships/image" Target="../media/image1.jpeg" /><Relationship Id="rId6" Type="http://schemas.openxmlformats.org/officeDocument/2006/relationships/theme" Target="../theme/theme3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slideLayout" Target="../slideLayouts/slideLayout25.xml" /><Relationship Id="rId3" Type="http://schemas.openxmlformats.org/officeDocument/2006/relationships/slideLayout" Target="../slideLayouts/slideLayout26.xml" /><Relationship Id="rId4" Type="http://schemas.openxmlformats.org/officeDocument/2006/relationships/slideLayout" Target="../slideLayouts/slideLayout27.xml" /><Relationship Id="rId5" Type="http://schemas.openxmlformats.org/officeDocument/2006/relationships/slideLayout" Target="../slideLayouts/slideLayout28.xml" /><Relationship Id="rId6" Type="http://schemas.openxmlformats.org/officeDocument/2006/relationships/slideLayout" Target="../slideLayouts/slideLayout29.xml" /><Relationship Id="rId7"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slideLayout" Target="../slideLayouts/slideLayout31.xml" /><Relationship Id="rId3" Type="http://schemas.openxmlformats.org/officeDocument/2006/relationships/slideLayout" Target="../slideLayouts/slideLayout32.xml" /><Relationship Id="rId4" Type="http://schemas.openxmlformats.org/officeDocument/2006/relationships/slideLayout" Target="../slideLayouts/slideLayout33.xml" /><Relationship Id="rId5" Type="http://schemas.openxmlformats.org/officeDocument/2006/relationships/slideLayout" Target="../slideLayouts/slideLayout34.xml" /><Relationship Id="rId6" Type="http://schemas.openxmlformats.org/officeDocument/2006/relationships/slideLayout" Target="../slideLayouts/slideLayout35.xml" /><Relationship Id="rId7" Type="http://schemas.openxmlformats.org/officeDocument/2006/relationships/theme" Target="../theme/theme5.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36.xml" /><Relationship Id="rId10" Type="http://schemas.openxmlformats.org/officeDocument/2006/relationships/slideLayout" Target="../slideLayouts/slideLayout45.xml" /><Relationship Id="rId11" Type="http://schemas.openxmlformats.org/officeDocument/2006/relationships/slideLayout" Target="../slideLayouts/slideLayout46.xml" /><Relationship Id="rId12" Type="http://schemas.openxmlformats.org/officeDocument/2006/relationships/slideLayout" Target="../slideLayouts/slideLayout47.xml" /><Relationship Id="rId13" Type="http://schemas.openxmlformats.org/officeDocument/2006/relationships/theme" Target="../theme/theme6.xml" /><Relationship Id="rId2" Type="http://schemas.openxmlformats.org/officeDocument/2006/relationships/slideLayout" Target="../slideLayouts/slideLayout37.xml" /><Relationship Id="rId3" Type="http://schemas.openxmlformats.org/officeDocument/2006/relationships/slideLayout" Target="../slideLayouts/slideLayout38.xml" /><Relationship Id="rId4" Type="http://schemas.openxmlformats.org/officeDocument/2006/relationships/slideLayout" Target="../slideLayouts/slideLayout39.xml" /><Relationship Id="rId5" Type="http://schemas.openxmlformats.org/officeDocument/2006/relationships/slideLayout" Target="../slideLayouts/slideLayout40.xml" /><Relationship Id="rId6" Type="http://schemas.openxmlformats.org/officeDocument/2006/relationships/slideLayout" Target="../slideLayouts/slideLayout41.xml" /><Relationship Id="rId7" Type="http://schemas.openxmlformats.org/officeDocument/2006/relationships/slideLayout" Target="../slideLayouts/slideLayout42.xml" /><Relationship Id="rId8" Type="http://schemas.openxmlformats.org/officeDocument/2006/relationships/slideLayout" Target="../slideLayouts/slideLayout43.xml" /><Relationship Id="rId9" Type="http://schemas.openxmlformats.org/officeDocument/2006/relationships/slideLayout" Target="../slideLayouts/slideLayout4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48.xml" /><Relationship Id="rId10" Type="http://schemas.openxmlformats.org/officeDocument/2006/relationships/slideLayout" Target="../slideLayouts/slideLayout57.xml" /><Relationship Id="rId11" Type="http://schemas.openxmlformats.org/officeDocument/2006/relationships/slideLayout" Target="../slideLayouts/slideLayout58.xml" /><Relationship Id="rId12" Type="http://schemas.openxmlformats.org/officeDocument/2006/relationships/slideLayout" Target="../slideLayouts/slideLayout59.xml" /><Relationship Id="rId13" Type="http://schemas.openxmlformats.org/officeDocument/2006/relationships/theme" Target="../theme/theme7.xml" /><Relationship Id="rId2" Type="http://schemas.openxmlformats.org/officeDocument/2006/relationships/slideLayout" Target="../slideLayouts/slideLayout49.xml" /><Relationship Id="rId3" Type="http://schemas.openxmlformats.org/officeDocument/2006/relationships/slideLayout" Target="../slideLayouts/slideLayout50.xml" /><Relationship Id="rId4" Type="http://schemas.openxmlformats.org/officeDocument/2006/relationships/slideLayout" Target="../slideLayouts/slideLayout51.xml" /><Relationship Id="rId5" Type="http://schemas.openxmlformats.org/officeDocument/2006/relationships/slideLayout" Target="../slideLayouts/slideLayout52.xml" /><Relationship Id="rId6" Type="http://schemas.openxmlformats.org/officeDocument/2006/relationships/slideLayout" Target="../slideLayouts/slideLayout53.xml" /><Relationship Id="rId7" Type="http://schemas.openxmlformats.org/officeDocument/2006/relationships/slideLayout" Target="../slideLayouts/slideLayout54.xml" /><Relationship Id="rId8" Type="http://schemas.openxmlformats.org/officeDocument/2006/relationships/slideLayout" Target="../slideLayouts/slideLayout55.xml" /><Relationship Id="rId9" Type="http://schemas.openxmlformats.org/officeDocument/2006/relationships/slideLayout" Target="../slideLayouts/slideLayout56.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60.xml" /><Relationship Id="rId2" Type="http://schemas.openxmlformats.org/officeDocument/2006/relationships/slideLayout" Target="../slideLayouts/slideLayout61.xml" /><Relationship Id="rId3" Type="http://schemas.openxmlformats.org/officeDocument/2006/relationships/slideLayout" Target="../slideLayouts/slideLayout62.xml" /><Relationship Id="rId4" Type="http://schemas.openxmlformats.org/officeDocument/2006/relationships/slideLayout" Target="../slideLayouts/slideLayout63.xml" /><Relationship Id="rId5" Type="http://schemas.openxmlformats.org/officeDocument/2006/relationships/slideLayout" Target="../slideLayouts/slideLayout64.xml" /><Relationship Id="rId6" Type="http://schemas.openxmlformats.org/officeDocument/2006/relationships/theme" Target="../theme/theme8.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65.xml" /><Relationship Id="rId2" Type="http://schemas.openxmlformats.org/officeDocument/2006/relationships/slideLayout" Target="../slideLayouts/slideLayout66.xml" /><Relationship Id="rId3" Type="http://schemas.openxmlformats.org/officeDocument/2006/relationships/slideLayout" Target="../slideLayouts/slideLayout67.xml" /><Relationship Id="rId4" Type="http://schemas.openxmlformats.org/officeDocument/2006/relationships/slideLayout" Target="../slideLayouts/slideLayout68.xml" /><Relationship Id="rId5" Type="http://schemas.openxmlformats.org/officeDocument/2006/relationships/slideLayout" Target="../slideLayouts/slideLayout69.xml" /><Relationship Id="rId6" Type="http://schemas.openxmlformats.org/officeDocument/2006/relationships/theme" Target="../theme/theme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2626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584199" y="281285"/>
            <a:ext cx="44450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2626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584199" y="281285"/>
            <a:ext cx="44450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4912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48627"/>
            <a:ext cx="68072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4912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48627"/>
            <a:ext cx="68072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6436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59513"/>
            <a:ext cx="65786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6436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59513"/>
            <a:ext cx="65786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7960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81285"/>
            <a:ext cx="67310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7960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81285"/>
            <a:ext cx="67310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665457"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59513"/>
            <a:ext cx="67310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665457"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59513"/>
            <a:ext cx="67310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5674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605971" y="281285"/>
            <a:ext cx="632823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48627"/>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48627"/>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48627"/>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48627"/>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55885"/>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latin typeface="Times New Roman" pitchFamily="18" charset="0"/>
              </a:rPr>
              <a:t>ROBOMATE</a:t>
            </a:r>
          </a:p>
          <a:p>
            <a:pPr algn="ctr"/>
            <a:r>
              <a:rPr lang="en-US" sz="1100" b="1">
                <a:latin typeface="Times New Roman" pitchFamily="18" charset="0"/>
              </a:rPr>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itchFamily="18" charset="0"/>
            </a:endParaRPr>
          </a:p>
        </p:txBody>
      </p:sp>
      <p:sp>
        <p:nvSpPr>
          <p:cNvPr id="6" name="TextBox 5"/>
          <p:cNvSpPr txBox="1"/>
          <p:nvPr userDrawn="1"/>
        </p:nvSpPr>
        <p:spPr>
          <a:xfrm>
            <a:off x="584199" y="255885"/>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Times New Roman" pitchFamily="18" charset="0"/>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rPr>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49"/>
            <a:ext cx="6796086" cy="418873"/>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a:solidFill>
                  <a:srgbClr val="FFFF00"/>
                </a:solidFill>
              </a:rPr>
              <a:t>HUMAN REPRODUCTIVE SYSTEM</a:t>
            </a:r>
          </a:p>
        </p:txBody>
      </p:sp>
      <p:sp>
        <p:nvSpPr>
          <p:cNvPr id="2" name="Rectangle 1" hidden="1"/>
          <p:cNvSpPr/>
          <p:nvPr userDrawn="1"/>
        </p:nvSpPr>
        <p:spPr>
          <a:xfrm>
            <a:off x="5867400" y="2495550"/>
            <a:ext cx="2743200" cy="2302809"/>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49"/>
            <a:ext cx="6796086" cy="418873"/>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a:solidFill>
                  <a:srgbClr val="FFFF00"/>
                </a:solidFill>
              </a:rPr>
              <a:t>HUMAN REPRODUCTIVE SYSTEM</a:t>
            </a:r>
          </a:p>
        </p:txBody>
      </p:sp>
      <p:sp>
        <p:nvSpPr>
          <p:cNvPr id="2" name="Rectangle 1" hidden="1"/>
          <p:cNvSpPr/>
          <p:nvPr userDrawn="1"/>
        </p:nvSpPr>
        <p:spPr>
          <a:xfrm>
            <a:off x="5867400" y="2495550"/>
            <a:ext cx="2743200" cy="2302809"/>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719886" cy="364792"/>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a:solidFill>
                  <a:srgbClr val="FFFF00"/>
                </a:solidFill>
              </a:rPr>
              <a:t>HUMAN REPRODUCTIVE SYSTEM</a:t>
            </a:r>
          </a:p>
        </p:txBody>
      </p:sp>
      <p:sp>
        <p:nvSpPr>
          <p:cNvPr id="2" name="Rectangle 1" hidden="1"/>
          <p:cNvSpPr/>
          <p:nvPr userDrawn="1"/>
        </p:nvSpPr>
        <p:spPr>
          <a:xfrm>
            <a:off x="6301117" y="2706775"/>
            <a:ext cx="2306170" cy="213360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719886" cy="364792"/>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a:solidFill>
                  <a:srgbClr val="FFFF00"/>
                </a:solidFill>
              </a:rPr>
              <a:t>HUMAN REPRODUCTIVE SYSTEM</a:t>
            </a:r>
          </a:p>
        </p:txBody>
      </p:sp>
      <p:sp>
        <p:nvSpPr>
          <p:cNvPr id="2" name="Rectangle 1" hidden="1"/>
          <p:cNvSpPr/>
          <p:nvPr userDrawn="1"/>
        </p:nvSpPr>
        <p:spPr>
          <a:xfrm>
            <a:off x="6301117" y="2706775"/>
            <a:ext cx="2306170" cy="2133600"/>
          </a:xfrm>
          <a:prstGeom prst="rect">
            <a:avLst/>
          </a:prstGeom>
          <a:solidFill>
            <a:schemeClr val="accent4">
              <a:lumMod val="20000"/>
              <a:lumOff val="8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5674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605971" y="281285"/>
            <a:ext cx="632823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a:solidFill>
                  <a:srgbClr val="FFFF00"/>
                </a:solidFill>
              </a:rPr>
              <a:t>HUMAN REPRODUCTIVE SYSTEM</a:t>
            </a:r>
          </a:p>
        </p:txBody>
      </p:sp>
      <p:sp>
        <p:nvSpPr>
          <p:cNvPr id="2" name="Rectangle 1" hidden="1"/>
          <p:cNvSpPr/>
          <p:nvPr userDrawn="1"/>
        </p:nvSpPr>
        <p:spPr>
          <a:xfrm>
            <a:off x="6705600" y="2952750"/>
            <a:ext cx="192517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a:solidFill>
                  <a:srgbClr val="FFFF00"/>
                </a:solidFill>
              </a:rPr>
              <a:t>HUMAN REPRODUCTIVE SYSTEM</a:t>
            </a:r>
          </a:p>
        </p:txBody>
      </p:sp>
      <p:sp>
        <p:nvSpPr>
          <p:cNvPr id="2" name="Rectangle 1" hidden="1"/>
          <p:cNvSpPr/>
          <p:nvPr userDrawn="1"/>
        </p:nvSpPr>
        <p:spPr>
          <a:xfrm>
            <a:off x="6705600" y="2952750"/>
            <a:ext cx="192517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smtClean="0"/>
              <a:t>TEACHER</a:t>
            </a:r>
            <a:endParaRPr lang="en-US" b="1"/>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ROBOMATE</a:t>
            </a:r>
          </a:p>
          <a:p>
            <a:pPr algn="ctr"/>
            <a:r>
              <a:rPr lang="en-US" sz="1100" b="1" smtClean="0"/>
              <a:t>LOGO</a:t>
            </a:r>
            <a:endParaRPr lang="en-US" sz="1100" b="1"/>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smtClean="0">
                <a:solidFill>
                  <a:srgbClr val="FFFF00"/>
                </a:solidFill>
              </a:rPr>
              <a:t>HUMAN REPRODUCTIVE SYSTEM</a:t>
            </a:r>
            <a:endParaRPr lang="en-US" sz="2400" b="1">
              <a:solidFill>
                <a:srgbClr val="FFFF00"/>
              </a:solidFill>
            </a:endParaRPr>
          </a:p>
        </p:txBody>
      </p:sp>
      <p:pic>
        <p:nvPicPr>
          <p:cNvPr id="11" name="Picture 10" descr="C:\Users\CIT-14\Desktop\Meluha_logo.jpg"/>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67600" y="303981"/>
            <a:ext cx="1092865" cy="3754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hidden="1"/>
          <p:cNvSpPr/>
          <p:nvPr userDrawn="1"/>
        </p:nvSpPr>
        <p:spPr>
          <a:xfrm>
            <a:off x="6705600" y="2952750"/>
            <a:ext cx="192517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smtClean="0"/>
              <a:t>TEACHER</a:t>
            </a:r>
            <a:endParaRPr lang="en-US" b="1"/>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smtClean="0"/>
              <a:t>ROBOMATE</a:t>
            </a:r>
          </a:p>
          <a:p>
            <a:pPr algn="ctr"/>
            <a:r>
              <a:rPr lang="en-US" sz="1100" b="1" smtClean="0"/>
              <a:t>LOGO</a:t>
            </a:r>
            <a:endParaRPr lang="en-US" sz="1100" b="1"/>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smtClean="0">
                <a:solidFill>
                  <a:srgbClr val="FFFF00"/>
                </a:solidFill>
              </a:rPr>
              <a:t>HUMAN REPRODUCTIVE SYSTEM</a:t>
            </a:r>
            <a:endParaRPr lang="en-US" sz="2400" b="1">
              <a:solidFill>
                <a:srgbClr val="FFFF00"/>
              </a:solidFill>
            </a:endParaRPr>
          </a:p>
        </p:txBody>
      </p:sp>
      <p:pic>
        <p:nvPicPr>
          <p:cNvPr id="11" name="Picture 10" descr="C:\Users\CIT-14\Desktop\Meluha_logo.jpg"/>
          <p:cNvPicPr>
            <a:picLocks noChangeAspect="1" noChangeArrowheads="1"/>
          </p:cNvPicPr>
          <p:nvPr userDrawn="1"/>
        </p:nvPicPr>
        <p:blipFill>
          <a:blip r:embed="rId5">
            <a:extLst>
              <a:ext uri="{28A0092B-C50C-407E-A947-70E740481C1C}">
                <a14:useLocalDpi xmlns:a14="http://schemas.microsoft.com/office/drawing/2010/main" val="0"/>
              </a:ext>
            </a:extLst>
          </a:blip>
          <a:stretch>
            <a:fillRect/>
          </a:stretch>
        </p:blipFill>
        <p:spPr bwMode="auto">
          <a:xfrm>
            <a:off x="7467600" y="303981"/>
            <a:ext cx="1092865" cy="3754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hidden="1"/>
          <p:cNvSpPr/>
          <p:nvPr userDrawn="1"/>
        </p:nvSpPr>
        <p:spPr>
          <a:xfrm>
            <a:off x="6705600" y="2952750"/>
            <a:ext cx="192517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5674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584199" y="281285"/>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5674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584199" y="281285"/>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4912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584199" y="281285"/>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50"/>
            <a:ext cx="64912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584199" y="281285"/>
            <a:ext cx="6654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86400" y="228600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49"/>
            <a:ext cx="6643686" cy="435803"/>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584199" y="281285"/>
            <a:ext cx="64262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77933"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7" name="Rectangle 6" hidden="1"/>
          <p:cNvSpPr/>
          <p:nvPr userDrawn="1"/>
        </p:nvSpPr>
        <p:spPr>
          <a:xfrm>
            <a:off x="5486400"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
        <p:nvSpPr>
          <p:cNvPr id="8" name="Rectangle 7" hidden="1"/>
          <p:cNvSpPr/>
          <p:nvPr userDrawn="1"/>
        </p:nvSpPr>
        <p:spPr>
          <a:xfrm>
            <a:off x="7543799" y="261657"/>
            <a:ext cx="1077445" cy="4050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b="1"/>
              <a:t>ROBOMATE</a:t>
            </a:r>
          </a:p>
          <a:p>
            <a:pPr algn="ctr"/>
            <a:r>
              <a:rPr lang="en-US" sz="1100" b="1"/>
              <a:t>LOGO</a:t>
            </a:r>
          </a:p>
        </p:txBody>
      </p:sp>
      <p:sp>
        <p:nvSpPr>
          <p:cNvPr id="9" name="Rectangle 8"/>
          <p:cNvSpPr/>
          <p:nvPr userDrawn="1"/>
        </p:nvSpPr>
        <p:spPr>
          <a:xfrm>
            <a:off x="495300" y="252132"/>
            <a:ext cx="8135470" cy="4605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5" name="Round Diagonal Corner Rectangle 4"/>
          <p:cNvSpPr/>
          <p:nvPr userDrawn="1"/>
        </p:nvSpPr>
        <p:spPr>
          <a:xfrm>
            <a:off x="519114" y="285749"/>
            <a:ext cx="6643686" cy="435803"/>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6" name="TextBox 5"/>
          <p:cNvSpPr txBox="1"/>
          <p:nvPr userDrawn="1"/>
        </p:nvSpPr>
        <p:spPr>
          <a:xfrm>
            <a:off x="584199" y="281285"/>
            <a:ext cx="64262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FFFF00"/>
                </a:solidFill>
                <a:effectLst/>
                <a:latin typeface="+mn-lt"/>
                <a:cs typeface="Times New Roman" pitchFamily="18" charset="0"/>
              </a:rPr>
              <a:t>HUMAN REPRODUCTIVE SYSTEM</a:t>
            </a:r>
          </a:p>
        </p:txBody>
      </p:sp>
      <p:sp>
        <p:nvSpPr>
          <p:cNvPr id="10" name="Rectangle 9" hidden="1"/>
          <p:cNvSpPr/>
          <p:nvPr userDrawn="1"/>
        </p:nvSpPr>
        <p:spPr>
          <a:xfrm>
            <a:off x="5477933" y="2266950"/>
            <a:ext cx="3657600" cy="28765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t>TEACHER</a:t>
            </a:r>
          </a:p>
        </p:txBody>
      </p:sp>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image" Target="../media/image2.jpeg" /><Relationship Id="rId3" Type="http://schemas.microsoft.com/office/2007/relationships/hdphoto" Target="../media/image3.wdp"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9.pn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3.png" /><Relationship Id="rId3" Type="http://schemas.openxmlformats.org/officeDocument/2006/relationships/image" Target="../media/image64.png" /><Relationship Id="rId4" Type="http://schemas.openxmlformats.org/officeDocument/2006/relationships/audio" Target="../media/audio111.wav"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3.png" /><Relationship Id="rId3" Type="http://schemas.openxmlformats.org/officeDocument/2006/relationships/image" Target="../media/image64.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8.jpe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9.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5.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5.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54.xml" /><Relationship Id="rId2" Type="http://schemas.openxmlformats.org/officeDocument/2006/relationships/image" Target="../media/image50.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54.xml" /><Relationship Id="rId2" Type="http://schemas.openxmlformats.org/officeDocument/2006/relationships/image" Target="../media/image50.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0.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55.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10.gif" /><Relationship Id="rId3" Type="http://schemas.openxmlformats.org/officeDocument/2006/relationships/image" Target="../media/image11.jpeg" /><Relationship Id="rId4" Type="http://schemas.openxmlformats.org/officeDocument/2006/relationships/image" Target="../media/image12.jpeg" /><Relationship Id="rId5" Type="http://schemas.openxmlformats.org/officeDocument/2006/relationships/image" Target="../media/image13.gif"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55.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55.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55.xml" /><Relationship Id="rId2" Type="http://schemas.openxmlformats.org/officeDocument/2006/relationships/image" Target="../media/image66.png" /><Relationship Id="rId3" Type="http://schemas.microsoft.com/office/2007/relationships/hdphoto" Target="../media/image67.wdp"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56.xml" /><Relationship Id="rId2" Type="http://schemas.openxmlformats.org/officeDocument/2006/relationships/image" Target="../media/image66.png" /><Relationship Id="rId3" Type="http://schemas.microsoft.com/office/2007/relationships/hdphoto" Target="../media/image67.wdp"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57.xml" /><Relationship Id="rId2" Type="http://schemas.openxmlformats.org/officeDocument/2006/relationships/image" Target="../media/image66.png" /><Relationship Id="rId3" Type="http://schemas.microsoft.com/office/2007/relationships/hdphoto" Target="../media/image67.wdp"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58.xml" /><Relationship Id="rId2" Type="http://schemas.openxmlformats.org/officeDocument/2006/relationships/image" Target="../media/image66.png" /><Relationship Id="rId3" Type="http://schemas.microsoft.com/office/2007/relationships/hdphoto" Target="../media/image67.wdp"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59.xml" /><Relationship Id="rId2" Type="http://schemas.openxmlformats.org/officeDocument/2006/relationships/image" Target="../media/image66.png" /><Relationship Id="rId3" Type="http://schemas.microsoft.com/office/2007/relationships/hdphoto" Target="../media/image67.wdp"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49.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8.jpe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image" Target="../media/image14.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1.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jpeg" /><Relationship Id="rId3" Type="http://schemas.microsoft.com/office/2007/relationships/hdphoto" Target="../media/image68.wdp"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notesSlide" Target="../notesSlides/notesSlide10.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66.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xml" /><Relationship Id="rId3" Type="http://schemas.openxmlformats.org/officeDocument/2006/relationships/image" Target="../media/image69.jpe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65.xml" /><Relationship Id="rId2" Type="http://schemas.openxmlformats.org/officeDocument/2006/relationships/image" Target="../media/image70.gif"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66.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31.jpe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31.jpe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66.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1.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image" Target="../media/image14.jpe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66.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66.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66.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8.jpe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8.jpe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notesSlide" Target="../notesSlides/notesSlide12.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2.jpe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3.pn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4.jpe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5.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34.xml" /><Relationship Id="rId2" Type="http://schemas.openxmlformats.org/officeDocument/2006/relationships/image" Target="../media/image2.jpeg" /><Relationship Id="rId3" Type="http://schemas.microsoft.com/office/2007/relationships/hdphoto" Target="../media/image15.wdp"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6.gif" /><Relationship Id="rId3" Type="http://schemas.openxmlformats.org/officeDocument/2006/relationships/image" Target="../media/image75.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6.gif"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7.jpe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7.jpe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7.jpe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5.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5.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78.png" /><Relationship Id="rId3" Type="http://schemas.openxmlformats.org/officeDocument/2006/relationships/image" Target="../media/image79.gif" /><Relationship Id="rId4" Type="http://schemas.openxmlformats.org/officeDocument/2006/relationships/image" Target="../media/image80.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80.png" /><Relationship Id="rId3" Type="http://schemas.openxmlformats.org/officeDocument/2006/relationships/image" Target="../media/image79.gif"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8.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notesSlide" Target="../notesSlides/notesSlide3.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66.xml" /><Relationship Id="rId2" Type="http://schemas.openxmlformats.org/officeDocument/2006/relationships/image" Target="../media/image14.jpe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77.xml" /><Relationship Id="rId2" Type="http://schemas.openxmlformats.org/officeDocument/2006/relationships/image" Target="../media/image2.jpeg" /><Relationship Id="rId3" Type="http://schemas.microsoft.com/office/2007/relationships/hdphoto" Target="../media/image81.wdp"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notesSlide" Target="../notesSlides/notesSlide13.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2.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76.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76.x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4.pn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16.png" /><Relationship Id="rId3" Type="http://schemas.openxmlformats.org/officeDocument/2006/relationships/image" Target="../media/image17.gif"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76.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76.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5.png" /><Relationship Id="rId3" Type="http://schemas.openxmlformats.org/officeDocument/2006/relationships/image" Target="../media/image86.gif"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18.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3.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8.jpe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8.jpe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notesSlide" Target="../notesSlides/notesSlide14.xml"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75.xml" /><Relationship Id="rId2" Type="http://schemas.openxmlformats.org/officeDocument/2006/relationships/image" Target="../media/image87.jpe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8.pn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89.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84.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8.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19.png" /><Relationship Id="rId3" Type="http://schemas.microsoft.com/office/2007/relationships/hdphoto" Target="../media/image20.wdp"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notesSlide" Target="../notesSlides/notesSlide15.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90.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91.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91.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90.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90.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90.png"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90.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image" Target="../media/image69.jpe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79.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1.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78.xml" /><Relationship Id="rId2" Type="http://schemas.openxmlformats.org/officeDocument/2006/relationships/image" Target="../media/image8.jpeg"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76.xml" /><Relationship Id="rId2" Type="http://schemas.openxmlformats.org/officeDocument/2006/relationships/image" Target="../media/image14.jpe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2.jpeg" /><Relationship Id="rId3" Type="http://schemas.microsoft.com/office/2007/relationships/hdphoto" Target="../media/image92.wdp"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notesSlide" Target="../notesSlides/notesSlide16.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84.xml" /><Relationship Id="rId2" Type="http://schemas.openxmlformats.org/officeDocument/2006/relationships/image" Target="../media/image93.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84.xml" /><Relationship Id="rId2" Type="http://schemas.openxmlformats.org/officeDocument/2006/relationships/image" Target="../media/image94.gif"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84.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1.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2.pn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84.xml" /><Relationship Id="rId2" Type="http://schemas.openxmlformats.org/officeDocument/2006/relationships/image" Target="../media/image83.png"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84.xml" /><Relationship Id="rId2" Type="http://schemas.openxmlformats.org/officeDocument/2006/relationships/image" Target="../media/image83.pn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84.xml" /><Relationship Id="rId2" Type="http://schemas.openxmlformats.org/officeDocument/2006/relationships/image" Target="../media/image83.pn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32.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83.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95.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96.jpe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87.xml" /><Relationship Id="rId2" Type="http://schemas.openxmlformats.org/officeDocument/2006/relationships/image" Target="../media/image8.jpe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87.xml" /><Relationship Id="rId2" Type="http://schemas.openxmlformats.org/officeDocument/2006/relationships/image" Target="../media/image8.jpeg"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image" Target="../media/image14.jpeg"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95.xml" /><Relationship Id="rId2" Type="http://schemas.openxmlformats.org/officeDocument/2006/relationships/image" Target="../media/image2.jpeg" /><Relationship Id="rId3" Type="http://schemas.microsoft.com/office/2007/relationships/hdphoto" Target="../media/image97.wdp"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17.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60.gif"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23.png"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98.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94.xml"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99.gif"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00.jpeg" /><Relationship Id="rId3" Type="http://schemas.openxmlformats.org/officeDocument/2006/relationships/image" Target="../media/image101.gif"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02.gif"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03.jpe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04.jpe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05.jpe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05.jpeg"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05.jpe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1.png" /><Relationship Id="rId3" Type="http://schemas.openxmlformats.org/officeDocument/2006/relationships/audio" Target="../media/audio111.wav"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06.jpeg"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07.jpeg" /><Relationship Id="rId3" Type="http://schemas.microsoft.com/office/2007/relationships/hdphoto" Target="../media/image108.wdp"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09.pn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10.gif"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11.jpe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image" Target="../media/image112.jpe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94.xml"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94.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94.xml"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image" Target="../media/image8.jpe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24.jpeg"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image" Target="../media/image8.jpeg"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18.xml"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image" Target="../media/image113.png"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93.xml"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image" Target="../media/image114.png"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image" Target="../media/image8.jpeg"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19.xml"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15.png"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16.png"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94.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25.png"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16.png"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16.png"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image" Target="../media/image8.jpeg"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notesSlide" Target="../notesSlides/notesSlide20.xml"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17.jpeg"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94.xml"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93.xml" /><Relationship Id="rId2" Type="http://schemas.openxmlformats.org/officeDocument/2006/relationships/image" Target="../media/image117.jpeg" /><Relationship Id="rId3" Type="http://schemas.openxmlformats.org/officeDocument/2006/relationships/image" Target="../media/image118.jpeg"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image" Target="../media/image8.jpeg"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94.xml" /><Relationship Id="rId2" Type="http://schemas.openxmlformats.org/officeDocument/2006/relationships/image" Target="../media/image14.jpeg"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105.xml" /><Relationship Id="rId2" Type="http://schemas.openxmlformats.org/officeDocument/2006/relationships/image" Target="../media/image2.jpeg" /><Relationship Id="rId3" Type="http://schemas.microsoft.com/office/2007/relationships/hdphoto" Target="../media/image119.wdp"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8.jpeg"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104.xml" /><Relationship Id="rId2" Type="http://schemas.openxmlformats.org/officeDocument/2006/relationships/notesSlide" Target="../notesSlides/notesSlide21.xml"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image" Target="../media/image120.gif"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103.xml" /><Relationship Id="rId2" Type="http://schemas.openxmlformats.org/officeDocument/2006/relationships/image" Target="../media/image121.jpeg"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104.xml" /><Relationship Id="rId2" Type="http://schemas.openxmlformats.org/officeDocument/2006/relationships/image" Target="../media/image122.jpeg"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16.png"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23.jpeg"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16.png"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23.jpeg"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107.xml" /><Relationship Id="rId2" Type="http://schemas.openxmlformats.org/officeDocument/2006/relationships/image" Target="../media/image8.jpeg"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104.xml" /><Relationship Id="rId2" Type="http://schemas.openxmlformats.org/officeDocument/2006/relationships/notesSlide" Target="../notesSlides/notesSlide22.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notesSlide" Target="../notesSlides/notesSlide4.xml"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24.jpeg"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25.png"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16.png"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106.xml" /><Relationship Id="rId2" Type="http://schemas.openxmlformats.org/officeDocument/2006/relationships/image" Target="../media/image126.png"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106.xml"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107.xml" /><Relationship Id="rId2" Type="http://schemas.openxmlformats.org/officeDocument/2006/relationships/image" Target="../media/image8.jpeg"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107.xml" /><Relationship Id="rId2" Type="http://schemas.openxmlformats.org/officeDocument/2006/relationships/image" Target="../media/image8.jpeg"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104.xml" /><Relationship Id="rId2" Type="http://schemas.openxmlformats.org/officeDocument/2006/relationships/notesSlide" Target="../notesSlides/notesSlide23.xml"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104.xml" /><Relationship Id="rId2" Type="http://schemas.openxmlformats.org/officeDocument/2006/relationships/image" Target="../media/image127.jpeg"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104.xml" /><Relationship Id="rId2" Type="http://schemas.openxmlformats.org/officeDocument/2006/relationships/image" Target="../media/image125.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6.png"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104.xml" /><Relationship Id="rId2" Type="http://schemas.openxmlformats.org/officeDocument/2006/relationships/image" Target="../media/image125.png"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104.xml" /><Relationship Id="rId2" Type="http://schemas.openxmlformats.org/officeDocument/2006/relationships/image" Target="../media/image128.png"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104.xml"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107.xml" /><Relationship Id="rId2" Type="http://schemas.openxmlformats.org/officeDocument/2006/relationships/image" Target="../media/image8.jpeg"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107.xml" /><Relationship Id="rId2" Type="http://schemas.openxmlformats.org/officeDocument/2006/relationships/image" Target="../media/image8.jpeg"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104.xml" /><Relationship Id="rId2" Type="http://schemas.openxmlformats.org/officeDocument/2006/relationships/image" Target="../media/image14.jpeg"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115.xml" /><Relationship Id="rId2" Type="http://schemas.openxmlformats.org/officeDocument/2006/relationships/image" Target="../media/image2.jpeg" /><Relationship Id="rId3" Type="http://schemas.microsoft.com/office/2007/relationships/hdphoto" Target="../media/image129.wdp"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4.xml"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0.gif"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1.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7.gif"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2.png"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117.xml" /><Relationship Id="rId2" Type="http://schemas.openxmlformats.org/officeDocument/2006/relationships/image" Target="../media/image8.jpeg"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117.xml" /><Relationship Id="rId2" Type="http://schemas.openxmlformats.org/officeDocument/2006/relationships/image" Target="../media/image8.jpeg"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5.xml"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3.png" /><Relationship Id="rId3" Type="http://schemas.microsoft.com/office/2007/relationships/hdphoto" Target="../media/image134.wdp"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5.png"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5.png"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6.png"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6.png"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6.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0.xml" /><Relationship Id="rId2" Type="http://schemas.openxmlformats.org/officeDocument/2006/relationships/image" Target="../media/image4.jpe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8.png" /><Relationship Id="rId3" Type="http://schemas.microsoft.com/office/2007/relationships/hdphoto" Target="../media/image29.wdp"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7.png"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116.xml"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8.png"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9.gif"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9.gif"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116.xml"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116.xml" /><Relationship Id="rId2" Type="http://schemas.openxmlformats.org/officeDocument/2006/relationships/image" Target="../media/image139.gif"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117.xml" /><Relationship Id="rId2" Type="http://schemas.openxmlformats.org/officeDocument/2006/relationships/image" Target="../media/image8.jpeg"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image" Target="../media/image14.jpeg"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125.xml" /><Relationship Id="rId2" Type="http://schemas.openxmlformats.org/officeDocument/2006/relationships/image" Target="../media/image2.jpeg" /><Relationship Id="rId3" Type="http://schemas.microsoft.com/office/2007/relationships/hdphoto" Target="../media/image140.wdp"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8.png" /><Relationship Id="rId3" Type="http://schemas.microsoft.com/office/2007/relationships/hdphoto" Target="../media/image29.wdp"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notesSlide" Target="../notesSlides/notesSlide26.xml"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141.png" /><Relationship Id="rId3" Type="http://schemas.openxmlformats.org/officeDocument/2006/relationships/image" Target="../media/image142.png"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126.xml" /><Relationship Id="rId2" Type="http://schemas.openxmlformats.org/officeDocument/2006/relationships/image" Target="../media/image142.png"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143.jpeg"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144.png"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145.png"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146.png"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147.png" /><Relationship Id="rId3" Type="http://schemas.microsoft.com/office/2007/relationships/hdphoto" Target="../media/image148.wdp"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147.png" /><Relationship Id="rId3" Type="http://schemas.microsoft.com/office/2007/relationships/hdphoto" Target="../media/image148.wdp"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8.png" /><Relationship Id="rId3" Type="http://schemas.microsoft.com/office/2007/relationships/hdphoto" Target="../media/image29.wdp"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149.png"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124.xml"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127.xml" /><Relationship Id="rId2" Type="http://schemas.openxmlformats.org/officeDocument/2006/relationships/image" Target="../media/image8.jpeg"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127.xml" /><Relationship Id="rId2" Type="http://schemas.openxmlformats.org/officeDocument/2006/relationships/image" Target="../media/image8.jpeg"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124.xml" /><Relationship Id="rId2" Type="http://schemas.openxmlformats.org/officeDocument/2006/relationships/image" Target="../media/image14.jpeg"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136.xml" /><Relationship Id="rId2" Type="http://schemas.openxmlformats.org/officeDocument/2006/relationships/image" Target="../media/image2.jpeg" /><Relationship Id="rId3" Type="http://schemas.microsoft.com/office/2007/relationships/hdphoto" Target="../media/image150.wdp"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27.xml"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151.jpeg"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135.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30.png"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152.png"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153.png"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137.xml" /><Relationship Id="rId2" Type="http://schemas.openxmlformats.org/officeDocument/2006/relationships/image" Target="../media/image8.jpeg"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137.xml" /><Relationship Id="rId2" Type="http://schemas.openxmlformats.org/officeDocument/2006/relationships/image" Target="../media/image8.jpeg"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28.xml" /></Relationships>
</file>

<file path=ppt/slides/_rels/slide335.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154.jpeg" /></Relationships>
</file>

<file path=ppt/slides/_rels/slide336.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notesSlide" Target="../notesSlides/notesSlide29.xml" /></Relationships>
</file>

<file path=ppt/slides/_rels/slide337.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155.jpeg" /></Relationships>
</file>

<file path=ppt/slides/_rels/slide338.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55.jpeg" /></Relationships>
</file>

<file path=ppt/slides/_rels/slide339.xml.rels>&#65279;<?xml version="1.0" encoding="utf-8" standalone="yes"?><Relationships xmlns="http://schemas.openxmlformats.org/package/2006/relationships"><Relationship Id="rId1" Type="http://schemas.openxmlformats.org/officeDocument/2006/relationships/slideLayout" Target="../slideLayouts/slideLayout138.xml" /><Relationship Id="rId2" Type="http://schemas.openxmlformats.org/officeDocument/2006/relationships/image" Target="../media/image156.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31.jpeg" /></Relationships>
</file>

<file path=ppt/slides/_rels/slide340.xml.rels>&#65279;<?xml version="1.0" encoding="utf-8" standalone="yes"?><Relationships xmlns="http://schemas.openxmlformats.org/package/2006/relationships"><Relationship Id="rId1" Type="http://schemas.openxmlformats.org/officeDocument/2006/relationships/slideLayout" Target="../slideLayouts/slideLayout138.xml" /></Relationships>
</file>

<file path=ppt/slides/_rels/slide341.xml.rels>&#65279;<?xml version="1.0" encoding="utf-8" standalone="yes"?><Relationships xmlns="http://schemas.openxmlformats.org/package/2006/relationships"><Relationship Id="rId1" Type="http://schemas.openxmlformats.org/officeDocument/2006/relationships/slideLayout" Target="../slideLayouts/slideLayout138.xml" /></Relationships>
</file>

<file path=ppt/slides/_rels/slide342.xml.rels>&#65279;<?xml version="1.0" encoding="utf-8" standalone="yes"?><Relationships xmlns="http://schemas.openxmlformats.org/package/2006/relationships"><Relationship Id="rId1" Type="http://schemas.openxmlformats.org/officeDocument/2006/relationships/slideLayout" Target="../slideLayouts/slideLayout138.xml" /></Relationships>
</file>

<file path=ppt/slides/_rels/slide343.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image" Target="../media/image157.png" /><Relationship Id="rId3" Type="http://schemas.openxmlformats.org/officeDocument/2006/relationships/image" Target="../media/image158.png" /></Relationships>
</file>

<file path=ppt/slides/_rels/slide344.xml.rels>&#65279;<?xml version="1.0" encoding="utf-8" standalone="yes"?><Relationships xmlns="http://schemas.openxmlformats.org/package/2006/relationships"><Relationship Id="rId1" Type="http://schemas.openxmlformats.org/officeDocument/2006/relationships/slideLayout" Target="../slideLayouts/slideLayout139.xml" /><Relationship Id="rId2" Type="http://schemas.openxmlformats.org/officeDocument/2006/relationships/image" Target="../media/image159.png" /></Relationships>
</file>

<file path=ppt/slides/_rels/slide345.xml.rels>&#65279;<?xml version="1.0" encoding="utf-8" standalone="yes"?><Relationships xmlns="http://schemas.openxmlformats.org/package/2006/relationships"><Relationship Id="rId1" Type="http://schemas.openxmlformats.org/officeDocument/2006/relationships/slideLayout" Target="../slideLayouts/slideLayout139.xml" /></Relationships>
</file>

<file path=ppt/slides/_rels/slide346.xml.rels>&#65279;<?xml version="1.0" encoding="utf-8" standalone="yes"?><Relationships xmlns="http://schemas.openxmlformats.org/package/2006/relationships"><Relationship Id="rId1" Type="http://schemas.openxmlformats.org/officeDocument/2006/relationships/slideLayout" Target="../slideLayouts/slideLayout137.xml" /><Relationship Id="rId2" Type="http://schemas.openxmlformats.org/officeDocument/2006/relationships/image" Target="../media/image8.jpeg" /></Relationships>
</file>

<file path=ppt/slides/_rels/slide347.xml.rels>&#65279;<?xml version="1.0" encoding="utf-8" standalone="yes"?><Relationships xmlns="http://schemas.openxmlformats.org/package/2006/relationships"><Relationship Id="rId1" Type="http://schemas.openxmlformats.org/officeDocument/2006/relationships/slideLayout" Target="../slideLayouts/slideLayout135.xml" /><Relationship Id="rId2" Type="http://schemas.openxmlformats.org/officeDocument/2006/relationships/image" Target="../media/image14.jpeg" /></Relationships>
</file>

<file path=ppt/slides/_rels/slide348.xml.rels>&#65279;<?xml version="1.0" encoding="utf-8" standalone="yes"?><Relationships xmlns="http://schemas.openxmlformats.org/package/2006/relationships"><Relationship Id="rId1" Type="http://schemas.openxmlformats.org/officeDocument/2006/relationships/slideLayout" Target="../slideLayouts/slideLayout148.xml" /><Relationship Id="rId2" Type="http://schemas.openxmlformats.org/officeDocument/2006/relationships/image" Target="../media/image2.jpeg" /><Relationship Id="rId3" Type="http://schemas.microsoft.com/office/2007/relationships/hdphoto" Target="../media/image160.wdp" /></Relationships>
</file>

<file path=ppt/slides/_rels/slide349.xml.rels>&#65279;<?xml version="1.0" encoding="utf-8" standalone="yes"?><Relationships xmlns="http://schemas.openxmlformats.org/package/2006/relationships"><Relationship Id="rId1" Type="http://schemas.openxmlformats.org/officeDocument/2006/relationships/slideLayout" Target="../slideLayouts/slideLayout147.xml" /><Relationship Id="rId2" Type="http://schemas.openxmlformats.org/officeDocument/2006/relationships/notesSlide" Target="../notesSlides/notesSlide30.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31.jpeg" /></Relationships>
</file>

<file path=ppt/slides/_rels/slide350.xml.rels>&#65279;<?xml version="1.0" encoding="utf-8" standalone="yes"?><Relationships xmlns="http://schemas.openxmlformats.org/package/2006/relationships"><Relationship Id="rId1" Type="http://schemas.openxmlformats.org/officeDocument/2006/relationships/slideLayout" Target="../slideLayouts/slideLayout147.xml" /><Relationship Id="rId2" Type="http://schemas.openxmlformats.org/officeDocument/2006/relationships/image" Target="../media/image161.jpeg" /></Relationships>
</file>

<file path=ppt/slides/_rels/slide351.xml.rels>&#65279;<?xml version="1.0" encoding="utf-8" standalone="yes"?><Relationships xmlns="http://schemas.openxmlformats.org/package/2006/relationships"><Relationship Id="rId1" Type="http://schemas.openxmlformats.org/officeDocument/2006/relationships/slideLayout" Target="../slideLayouts/slideLayout149.xml" /></Relationships>
</file>

<file path=ppt/slides/_rels/slide352.xml.rels>&#65279;<?xml version="1.0" encoding="utf-8" standalone="yes"?><Relationships xmlns="http://schemas.openxmlformats.org/package/2006/relationships"><Relationship Id="rId1" Type="http://schemas.openxmlformats.org/officeDocument/2006/relationships/slideLayout" Target="../slideLayouts/slideLayout149.xml" /><Relationship Id="rId2" Type="http://schemas.openxmlformats.org/officeDocument/2006/relationships/image" Target="../media/image162.png" /></Relationships>
</file>

<file path=ppt/slides/_rels/slide353.xml.rels>&#65279;<?xml version="1.0" encoding="utf-8" standalone="yes"?><Relationships xmlns="http://schemas.openxmlformats.org/package/2006/relationships"><Relationship Id="rId1" Type="http://schemas.openxmlformats.org/officeDocument/2006/relationships/slideLayout" Target="../slideLayouts/slideLayout149.xml" /><Relationship Id="rId2" Type="http://schemas.openxmlformats.org/officeDocument/2006/relationships/image" Target="../media/image163.jpeg" /></Relationships>
</file>

<file path=ppt/slides/_rels/slide354.xml.rels>&#65279;<?xml version="1.0" encoding="utf-8" standalone="yes"?><Relationships xmlns="http://schemas.openxmlformats.org/package/2006/relationships"><Relationship Id="rId1" Type="http://schemas.openxmlformats.org/officeDocument/2006/relationships/slideLayout" Target="../slideLayouts/slideLayout149.xml" /><Relationship Id="rId2" Type="http://schemas.openxmlformats.org/officeDocument/2006/relationships/image" Target="../media/image164.jpeg" /></Relationships>
</file>

<file path=ppt/slides/_rels/slide355.xml.rels>&#65279;<?xml version="1.0" encoding="utf-8" standalone="yes"?><Relationships xmlns="http://schemas.openxmlformats.org/package/2006/relationships"><Relationship Id="rId1" Type="http://schemas.openxmlformats.org/officeDocument/2006/relationships/slideLayout" Target="../slideLayouts/slideLayout150.xml" /><Relationship Id="rId2" Type="http://schemas.openxmlformats.org/officeDocument/2006/relationships/image" Target="../media/image8.jpeg" /></Relationships>
</file>

<file path=ppt/slides/_rels/slide356.xml.rels>&#65279;<?xml version="1.0" encoding="utf-8" standalone="yes"?><Relationships xmlns="http://schemas.openxmlformats.org/package/2006/relationships"><Relationship Id="rId1" Type="http://schemas.openxmlformats.org/officeDocument/2006/relationships/slideLayout" Target="../slideLayouts/slideLayout147.xml" /><Relationship Id="rId2" Type="http://schemas.openxmlformats.org/officeDocument/2006/relationships/notesSlide" Target="../notesSlides/notesSlide31.xml" /></Relationships>
</file>

<file path=ppt/slides/_rels/slide357.xml.rels>&#65279;<?xml version="1.0" encoding="utf-8" standalone="yes"?><Relationships xmlns="http://schemas.openxmlformats.org/package/2006/relationships"><Relationship Id="rId1" Type="http://schemas.openxmlformats.org/officeDocument/2006/relationships/slideLayout" Target="../slideLayouts/slideLayout151.xml" /><Relationship Id="rId2" Type="http://schemas.openxmlformats.org/officeDocument/2006/relationships/image" Target="../media/image165.jpeg" /></Relationships>
</file>

<file path=ppt/slides/_rels/slide358.xml.rels>&#65279;<?xml version="1.0" encoding="utf-8" standalone="yes"?><Relationships xmlns="http://schemas.openxmlformats.org/package/2006/relationships"><Relationship Id="rId1" Type="http://schemas.openxmlformats.org/officeDocument/2006/relationships/slideLayout" Target="../slideLayouts/slideLayout151.xml" /><Relationship Id="rId2" Type="http://schemas.openxmlformats.org/officeDocument/2006/relationships/image" Target="../media/image166.jpeg" /></Relationships>
</file>

<file path=ppt/slides/_rels/slide359.xml.rels>&#65279;<?xml version="1.0" encoding="utf-8" standalone="yes"?><Relationships xmlns="http://schemas.openxmlformats.org/package/2006/relationships"><Relationship Id="rId1" Type="http://schemas.openxmlformats.org/officeDocument/2006/relationships/slideLayout" Target="../slideLayouts/slideLayout151.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31.jpeg" /></Relationships>
</file>

<file path=ppt/slides/_rels/slide360.xml.rels>&#65279;<?xml version="1.0" encoding="utf-8" standalone="yes"?><Relationships xmlns="http://schemas.openxmlformats.org/package/2006/relationships"><Relationship Id="rId1" Type="http://schemas.openxmlformats.org/officeDocument/2006/relationships/slideLayout" Target="../slideLayouts/slideLayout151.xml" /><Relationship Id="rId2" Type="http://schemas.openxmlformats.org/officeDocument/2006/relationships/image" Target="../media/image167.jpeg" /></Relationships>
</file>

<file path=ppt/slides/_rels/slide361.xml.rels>&#65279;<?xml version="1.0" encoding="utf-8" standalone="yes"?><Relationships xmlns="http://schemas.openxmlformats.org/package/2006/relationships"><Relationship Id="rId1" Type="http://schemas.openxmlformats.org/officeDocument/2006/relationships/slideLayout" Target="../slideLayouts/slideLayout151.xml" /></Relationships>
</file>

<file path=ppt/slides/_rels/slide362.xml.rels>&#65279;<?xml version="1.0" encoding="utf-8" standalone="yes"?><Relationships xmlns="http://schemas.openxmlformats.org/package/2006/relationships"><Relationship Id="rId1" Type="http://schemas.openxmlformats.org/officeDocument/2006/relationships/slideLayout" Target="../slideLayouts/slideLayout151.xml" /><Relationship Id="rId2" Type="http://schemas.openxmlformats.org/officeDocument/2006/relationships/image" Target="../media/image168.jpeg" /></Relationships>
</file>

<file path=ppt/slides/_rels/slide363.xml.rels>&#65279;<?xml version="1.0" encoding="utf-8" standalone="yes"?><Relationships xmlns="http://schemas.openxmlformats.org/package/2006/relationships"><Relationship Id="rId1" Type="http://schemas.openxmlformats.org/officeDocument/2006/relationships/slideLayout" Target="../slideLayouts/slideLayout151.xml" /><Relationship Id="rId2" Type="http://schemas.openxmlformats.org/officeDocument/2006/relationships/image" Target="../media/image169.gif" /></Relationships>
</file>

<file path=ppt/slides/_rels/slide364.xml.rels>&#65279;<?xml version="1.0" encoding="utf-8" standalone="yes"?><Relationships xmlns="http://schemas.openxmlformats.org/package/2006/relationships"><Relationship Id="rId1" Type="http://schemas.openxmlformats.org/officeDocument/2006/relationships/slideLayout" Target="../slideLayouts/slideLayout151.xml" /></Relationships>
</file>

<file path=ppt/slides/_rels/slide365.xml.rels>&#65279;<?xml version="1.0" encoding="utf-8" standalone="yes"?><Relationships xmlns="http://schemas.openxmlformats.org/package/2006/relationships"><Relationship Id="rId1" Type="http://schemas.openxmlformats.org/officeDocument/2006/relationships/slideLayout" Target="../slideLayouts/slideLayout150.xml" /><Relationship Id="rId2" Type="http://schemas.openxmlformats.org/officeDocument/2006/relationships/image" Target="../media/image8.jpeg" /></Relationships>
</file>

<file path=ppt/slides/_rels/slide366.xml.rels>&#65279;<?xml version="1.0" encoding="utf-8" standalone="yes"?><Relationships xmlns="http://schemas.openxmlformats.org/package/2006/relationships"><Relationship Id="rId1" Type="http://schemas.openxmlformats.org/officeDocument/2006/relationships/slideLayout" Target="../slideLayouts/slideLayout147.xml" /><Relationship Id="rId2" Type="http://schemas.openxmlformats.org/officeDocument/2006/relationships/notesSlide" Target="../notesSlides/notesSlide32.xml" /></Relationships>
</file>

<file path=ppt/slides/_rels/slide367.xml.rels>&#65279;<?xml version="1.0" encoding="utf-8" standalone="yes"?><Relationships xmlns="http://schemas.openxmlformats.org/package/2006/relationships"><Relationship Id="rId1" Type="http://schemas.openxmlformats.org/officeDocument/2006/relationships/slideLayout" Target="../slideLayouts/slideLayout151.xml" /></Relationships>
</file>

<file path=ppt/slides/_rels/slide368.xml.rels>&#65279;<?xml version="1.0" encoding="utf-8" standalone="yes"?><Relationships xmlns="http://schemas.openxmlformats.org/package/2006/relationships"><Relationship Id="rId1" Type="http://schemas.openxmlformats.org/officeDocument/2006/relationships/slideLayout" Target="../slideLayouts/slideLayout151.xml" /></Relationships>
</file>

<file path=ppt/slides/_rels/slide369.xml.rels>&#65279;<?xml version="1.0" encoding="utf-8" standalone="yes"?><Relationships xmlns="http://schemas.openxmlformats.org/package/2006/relationships"><Relationship Id="rId1" Type="http://schemas.openxmlformats.org/officeDocument/2006/relationships/slideLayout" Target="../slideLayouts/slideLayout151.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31.jpeg" /></Relationships>
</file>

<file path=ppt/slides/_rels/slide370.xml.rels>&#65279;<?xml version="1.0" encoding="utf-8" standalone="yes"?><Relationships xmlns="http://schemas.openxmlformats.org/package/2006/relationships"><Relationship Id="rId1" Type="http://schemas.openxmlformats.org/officeDocument/2006/relationships/slideLayout" Target="../slideLayouts/slideLayout151.xml" /></Relationships>
</file>

<file path=ppt/slides/_rels/slide371.xml.rels>&#65279;<?xml version="1.0" encoding="utf-8" standalone="yes"?><Relationships xmlns="http://schemas.openxmlformats.org/package/2006/relationships"><Relationship Id="rId1" Type="http://schemas.openxmlformats.org/officeDocument/2006/relationships/slideLayout" Target="../slideLayouts/slideLayout150.xml" /><Relationship Id="rId2" Type="http://schemas.openxmlformats.org/officeDocument/2006/relationships/image" Target="../media/image8.jpeg" /></Relationships>
</file>

<file path=ppt/slides/_rels/slide372.xml.rels>&#65279;<?xml version="1.0" encoding="utf-8" standalone="yes"?><Relationships xmlns="http://schemas.openxmlformats.org/package/2006/relationships"><Relationship Id="rId1" Type="http://schemas.openxmlformats.org/officeDocument/2006/relationships/slideLayout" Target="../slideLayouts/slideLayout147.xml" /><Relationship Id="rId2" Type="http://schemas.openxmlformats.org/officeDocument/2006/relationships/image" Target="../media/image14.jpeg" /></Relationships>
</file>

<file path=ppt/slides/_rels/slide373.xml.rels>&#65279;<?xml version="1.0" encoding="utf-8" standalone="yes"?><Relationships xmlns="http://schemas.openxmlformats.org/package/2006/relationships"><Relationship Id="rId1" Type="http://schemas.openxmlformats.org/officeDocument/2006/relationships/slideLayout" Target="../slideLayouts/slideLayout158.xml" /><Relationship Id="rId2" Type="http://schemas.openxmlformats.org/officeDocument/2006/relationships/notesSlide" Target="../notesSlides/notesSlide33.xml" /><Relationship Id="rId3" Type="http://schemas.openxmlformats.org/officeDocument/2006/relationships/image" Target="../media/image2.jpeg" /><Relationship Id="rId4" Type="http://schemas.microsoft.com/office/2007/relationships/hdphoto" Target="../media/image170.wdp" /></Relationships>
</file>

<file path=ppt/slides/_rels/slide374.xml.rels>&#65279;<?xml version="1.0" encoding="utf-8" standalone="yes"?><Relationships xmlns="http://schemas.openxmlformats.org/package/2006/relationships"><Relationship Id="rId1" Type="http://schemas.openxmlformats.org/officeDocument/2006/relationships/slideLayout" Target="../slideLayouts/slideLayout157.xml" /><Relationship Id="rId2" Type="http://schemas.openxmlformats.org/officeDocument/2006/relationships/notesSlide" Target="../notesSlides/notesSlide34.xml" /></Relationships>
</file>

<file path=ppt/slides/_rels/slide37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7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7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7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7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32.png" /></Relationships>
</file>

<file path=ppt/slides/_rels/slide38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8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32.png" /><Relationship Id="rId3" Type="http://schemas.openxmlformats.org/officeDocument/2006/relationships/audio" Target="../media/audio111.wav" /></Relationships>
</file>

<file path=ppt/slides/_rels/slide39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39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5.jpeg" /><Relationship Id="rId3" Type="http://schemas.openxmlformats.org/officeDocument/2006/relationships/image" Target="../media/image6.jpe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32.xml" /></Relationships>
</file>

<file path=ppt/slides/_rels/slide40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0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02.xml.rels>&#65279;<?xml version="1.0" encoding="utf-8" standalone="yes"?><Relationships xmlns="http://schemas.openxmlformats.org/package/2006/relationships"><Relationship Id="rId1" Type="http://schemas.openxmlformats.org/officeDocument/2006/relationships/slideLayout" Target="../slideLayouts/slideLayout159.xml" /></Relationships>
</file>

<file path=ppt/slides/_rels/slide40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0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0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0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0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0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0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32.xml" /><Relationship Id="rId2" Type="http://schemas.openxmlformats.org/officeDocument/2006/relationships/image" Target="../media/image33.png" /></Relationships>
</file>

<file path=ppt/slides/_rels/slide41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1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33.xml" /></Relationships>
</file>

<file path=ppt/slides/_rels/slide42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2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8.jpeg" /></Relationships>
</file>

<file path=ppt/slides/_rels/slide43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3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3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3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3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notesSlide" Target="../notesSlides/notesSlide35.xml" /><Relationship Id="rId3" Type="http://schemas.openxmlformats.org/officeDocument/2006/relationships/image" Target="../media/image8.jpeg" /></Relationships>
</file>

<file path=ppt/slides/_rels/slide43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3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3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3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3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notesSlide" Target="../notesSlides/notesSlide5.xml" /></Relationships>
</file>

<file path=ppt/slides/_rels/slide44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4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34.png" /></Relationships>
</file>

<file path=ppt/slides/_rels/slide45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5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5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5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5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notesSlide" Target="../notesSlides/notesSlide36.xml" /><Relationship Id="rId3" Type="http://schemas.openxmlformats.org/officeDocument/2006/relationships/image" Target="../media/image8.jpeg" /></Relationships>
</file>

<file path=ppt/slides/_rels/slide45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5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5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5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5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35.png" /><Relationship Id="rId3" Type="http://schemas.openxmlformats.org/officeDocument/2006/relationships/audio" Target="../media/audio111.wav" /></Relationships>
</file>

<file path=ppt/slides/_rels/slide46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6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35.png" /><Relationship Id="rId3" Type="http://schemas.openxmlformats.org/officeDocument/2006/relationships/image" Target="../media/image36.gif" /></Relationships>
</file>

<file path=ppt/slides/_rels/slide47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7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notesSlide" Target="../notesSlides/notesSlide37.xml" /><Relationship Id="rId3" Type="http://schemas.openxmlformats.org/officeDocument/2006/relationships/image" Target="../media/image8.jpe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21.png" /><Relationship Id="rId3" Type="http://schemas.openxmlformats.org/officeDocument/2006/relationships/audio" Target="../media/audio111.wav" /></Relationships>
</file>

<file path=ppt/slides/_rels/slide48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8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8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8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8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8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8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8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8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8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37.png" /></Relationships>
</file>

<file path=ppt/slides/_rels/slide49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notesSlide" Target="../notesSlides/notesSlide38.xml" /><Relationship Id="rId3" Type="http://schemas.openxmlformats.org/officeDocument/2006/relationships/image" Target="../media/image8.jpeg" /></Relationships>
</file>

<file path=ppt/slides/_rels/slide49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9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9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9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9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96.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97.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98.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499.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7.jpe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37.png" /></Relationships>
</file>

<file path=ppt/slides/_rels/slide500.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501.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502.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503.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504.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505.xml.rels>&#65279;<?xml version="1.0" encoding="utf-8" standalone="yes"?><Relationships xmlns="http://schemas.openxmlformats.org/package/2006/relationships"><Relationship Id="rId1" Type="http://schemas.openxmlformats.org/officeDocument/2006/relationships/slideLayout" Target="../slideLayouts/slideLayout159.xml" /><Relationship Id="rId2" Type="http://schemas.openxmlformats.org/officeDocument/2006/relationships/image" Target="../media/image8.jpeg" /></Relationships>
</file>

<file path=ppt/slides/_rels/slide506.xml.rels>&#65279;<?xml version="1.0" encoding="utf-8" standalone="yes"?><Relationships xmlns="http://schemas.openxmlformats.org/package/2006/relationships"><Relationship Id="rId1" Type="http://schemas.openxmlformats.org/officeDocument/2006/relationships/slideLayout" Target="../slideLayouts/slideLayout157.xml" /><Relationship Id="rId2" Type="http://schemas.openxmlformats.org/officeDocument/2006/relationships/image" Target="../media/image14.jpeg" /></Relationships>
</file>

<file path=ppt/slides/_rels/slide507.xml.rels>&#65279;<?xml version="1.0" encoding="utf-8" standalone="yes"?><Relationships xmlns="http://schemas.openxmlformats.org/package/2006/relationships"><Relationship Id="rId1" Type="http://schemas.openxmlformats.org/officeDocument/2006/relationships/slideLayout" Target="../slideLayouts/slideLayout166.xml" /><Relationship Id="rId2" Type="http://schemas.openxmlformats.org/officeDocument/2006/relationships/image" Target="../media/image2.jpeg" /><Relationship Id="rId3" Type="http://schemas.microsoft.com/office/2007/relationships/hdphoto" Target="../media/image171.wdp" /></Relationships>
</file>

<file path=ppt/slides/_rels/slide508.xml.rels>&#65279;<?xml version="1.0" encoding="utf-8" standalone="yes"?><Relationships xmlns="http://schemas.openxmlformats.org/package/2006/relationships"><Relationship Id="rId1" Type="http://schemas.openxmlformats.org/officeDocument/2006/relationships/slideLayout" Target="../slideLayouts/slideLayout165.xml" /><Relationship Id="rId2" Type="http://schemas.openxmlformats.org/officeDocument/2006/relationships/notesSlide" Target="../notesSlides/notesSlide39.xml" /></Relationships>
</file>

<file path=ppt/slides/_rels/slide50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37.png" /></Relationships>
</file>

<file path=ppt/slides/_rels/slide51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1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1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1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1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1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1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1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notesSlide" Target="../notesSlides/notesSlide40.xml" /><Relationship Id="rId3" Type="http://schemas.openxmlformats.org/officeDocument/2006/relationships/image" Target="../media/image8.jpeg" /></Relationships>
</file>

<file path=ppt/slides/_rels/slide51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1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38.png" /></Relationships>
</file>

<file path=ppt/slides/_rels/slide52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2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2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23.xml.rels>&#65279;<?xml version="1.0" encoding="utf-8" standalone="yes"?><Relationships xmlns="http://schemas.openxmlformats.org/package/2006/relationships"><Relationship Id="rId1" Type="http://schemas.openxmlformats.org/officeDocument/2006/relationships/slideLayout" Target="../slideLayouts/slideLayout167.xml" /></Relationships>
</file>

<file path=ppt/slides/_rels/slide52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2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2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2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2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2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38.png" /></Relationships>
</file>

<file path=ppt/slides/_rels/slide53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3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38.png" /></Relationships>
</file>

<file path=ppt/slides/_rels/slide54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4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39.png" /><Relationship Id="rId3" Type="http://schemas.openxmlformats.org/officeDocument/2006/relationships/audio" Target="../media/audio111.wav" /></Relationships>
</file>

<file path=ppt/slides/_rels/slide55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5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56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6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8.jpeg" /></Relationships>
</file>

<file path=ppt/slides/_rels/slide57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7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notesSlide" Target="../notesSlides/notesSlide6.xml" /></Relationships>
</file>

<file path=ppt/slides/_rels/slide58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81.xml.rels>&#65279;<?xml version="1.0" encoding="utf-8" standalone="yes"?><Relationships xmlns="http://schemas.openxmlformats.org/package/2006/relationships"><Relationship Id="rId1" Type="http://schemas.openxmlformats.org/officeDocument/2006/relationships/slideLayout" Target="../slideLayouts/slideLayout167.xml" /></Relationships>
</file>

<file path=ppt/slides/_rels/slide58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8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8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8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8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8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8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8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40.jpeg" /></Relationships>
</file>

<file path=ppt/slides/_rels/slide59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9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9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9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9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9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96.xml.rels>&#65279;<?xml version="1.0" encoding="utf-8" standalone="yes"?><Relationships xmlns="http://schemas.openxmlformats.org/package/2006/relationships"><Relationship Id="rId1" Type="http://schemas.openxmlformats.org/officeDocument/2006/relationships/slideLayout" Target="../slideLayouts/slideLayout167.xml" /></Relationships>
</file>

<file path=ppt/slides/_rels/slide59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9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599.xml.rels>&#65279;<?xml version="1.0" encoding="utf-8" standalone="yes"?><Relationships xmlns="http://schemas.openxmlformats.org/package/2006/relationships"><Relationship Id="rId1" Type="http://schemas.openxmlformats.org/officeDocument/2006/relationships/slideLayout" Target="../slideLayouts/slideLayout167.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8.jpe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41.png" /></Relationships>
</file>

<file path=ppt/slides/_rels/slide60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0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0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0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0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0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0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0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0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0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42.png" /></Relationships>
</file>

<file path=ppt/slides/_rels/slide61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2.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3.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4.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5.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6.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7.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8.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19.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42.png" /></Relationships>
</file>

<file path=ppt/slides/_rels/slide620.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21.xml.rels>&#65279;<?xml version="1.0" encoding="utf-8" standalone="yes"?><Relationships xmlns="http://schemas.openxmlformats.org/package/2006/relationships"><Relationship Id="rId1" Type="http://schemas.openxmlformats.org/officeDocument/2006/relationships/slideLayout" Target="../slideLayouts/slideLayout167.xml" /><Relationship Id="rId2" Type="http://schemas.openxmlformats.org/officeDocument/2006/relationships/image" Target="../media/image8.jpeg" /></Relationships>
</file>

<file path=ppt/slides/_rels/slide622.xml.rels>&#65279;<?xml version="1.0" encoding="utf-8" standalone="yes"?><Relationships xmlns="http://schemas.openxmlformats.org/package/2006/relationships"><Relationship Id="rId1" Type="http://schemas.openxmlformats.org/officeDocument/2006/relationships/slideLayout" Target="../slideLayouts/slideLayout165.xml" /><Relationship Id="rId2" Type="http://schemas.openxmlformats.org/officeDocument/2006/relationships/image" Target="../media/image14.jpeg" /></Relationships>
</file>

<file path=ppt/slides/_rels/slide623.xml.rels>&#65279;<?xml version="1.0" encoding="utf-8" standalone="yes"?><Relationships xmlns="http://schemas.openxmlformats.org/package/2006/relationships"><Relationship Id="rId1" Type="http://schemas.openxmlformats.org/officeDocument/2006/relationships/slideLayout" Target="../slideLayouts/slideLayout174.xml" /><Relationship Id="rId2" Type="http://schemas.openxmlformats.org/officeDocument/2006/relationships/image" Target="../media/image2.jpeg" /><Relationship Id="rId3" Type="http://schemas.microsoft.com/office/2007/relationships/hdphoto" Target="../media/image172.wdp" /></Relationships>
</file>

<file path=ppt/slides/_rels/slide624.xml.rels>&#65279;<?xml version="1.0" encoding="utf-8" standalone="yes"?><Relationships xmlns="http://schemas.openxmlformats.org/package/2006/relationships"><Relationship Id="rId1" Type="http://schemas.openxmlformats.org/officeDocument/2006/relationships/slideLayout" Target="../slideLayouts/slideLayout173.xml" /><Relationship Id="rId2" Type="http://schemas.openxmlformats.org/officeDocument/2006/relationships/notesSlide" Target="../notesSlides/notesSlide41.xml" /></Relationships>
</file>

<file path=ppt/slides/_rels/slide625.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26.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27.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28.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29.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43.png" /></Relationships>
</file>

<file path=ppt/slides/_rels/slide630.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1.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2.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3.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4.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5.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6.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7.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8.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39.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43.png" /></Relationships>
</file>

<file path=ppt/slides/_rels/slide640.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1.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2.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3.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4.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5.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6.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7.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8.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49.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39.png" /></Relationships>
</file>

<file path=ppt/slides/_rels/slide650.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1.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2.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3.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4.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5.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6.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7.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8.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59.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660.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1.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2.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3.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4.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5.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6.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7.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8.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69.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31.xml" /></Relationships>
</file>

<file path=ppt/slides/_rels/slide670.xml.rels>&#65279;<?xml version="1.0" encoding="utf-8" standalone="yes"?><Relationships xmlns="http://schemas.openxmlformats.org/package/2006/relationships"><Relationship Id="rId1" Type="http://schemas.openxmlformats.org/officeDocument/2006/relationships/slideLayout" Target="../slideLayouts/slideLayout175.xml" /></Relationships>
</file>

<file path=ppt/slides/_rels/slide671.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72.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73.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74.xml.rels>&#65279;<?xml version="1.0" encoding="utf-8" standalone="yes"?><Relationships xmlns="http://schemas.openxmlformats.org/package/2006/relationships"><Relationship Id="rId1" Type="http://schemas.openxmlformats.org/officeDocument/2006/relationships/slideLayout" Target="../slideLayouts/slideLayout175.xml" /></Relationships>
</file>

<file path=ppt/slides/_rels/slide675.xml.rels>&#65279;<?xml version="1.0" encoding="utf-8" standalone="yes"?><Relationships xmlns="http://schemas.openxmlformats.org/package/2006/relationships"><Relationship Id="rId1" Type="http://schemas.openxmlformats.org/officeDocument/2006/relationships/slideLayout" Target="../slideLayouts/slideLayout175.xml" /><Relationship Id="rId2" Type="http://schemas.openxmlformats.org/officeDocument/2006/relationships/image" Target="../media/image8.jpeg" /></Relationships>
</file>

<file path=ppt/slides/_rels/slide676.xml.rels>&#65279;<?xml version="1.0" encoding="utf-8" standalone="yes"?><Relationships xmlns="http://schemas.openxmlformats.org/package/2006/relationships"><Relationship Id="rId1" Type="http://schemas.openxmlformats.org/officeDocument/2006/relationships/slideLayout" Target="../slideLayouts/slideLayout173.xml" /><Relationship Id="rId2" Type="http://schemas.openxmlformats.org/officeDocument/2006/relationships/image" Target="../media/image14.jpeg" /></Relationships>
</file>

<file path=ppt/slides/_rels/slide677.xml.rels>&#65279;<?xml version="1.0" encoding="utf-8" standalone="yes"?><Relationships xmlns="http://schemas.openxmlformats.org/package/2006/relationships"><Relationship Id="rId1" Type="http://schemas.openxmlformats.org/officeDocument/2006/relationships/slideLayout" Target="../slideLayouts/slideLayout182.xml" /><Relationship Id="rId2" Type="http://schemas.openxmlformats.org/officeDocument/2006/relationships/image" Target="../media/image2.jpeg" /><Relationship Id="rId3" Type="http://schemas.microsoft.com/office/2007/relationships/hdphoto" Target="../media/image173.wdp" /></Relationships>
</file>

<file path=ppt/slides/_rels/slide678.xml.rels>&#65279;<?xml version="1.0" encoding="utf-8" standalone="yes"?><Relationships xmlns="http://schemas.openxmlformats.org/package/2006/relationships"><Relationship Id="rId1" Type="http://schemas.openxmlformats.org/officeDocument/2006/relationships/slideLayout" Target="../slideLayouts/slideLayout181.xml" /><Relationship Id="rId2" Type="http://schemas.openxmlformats.org/officeDocument/2006/relationships/notesSlide" Target="../notesSlides/notesSlide42.xml" /></Relationships>
</file>

<file path=ppt/slides/_rels/slide679.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4.png" /></Relationships>
</file>

<file path=ppt/slides/_rels/slide680.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1.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2.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3.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4.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5.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6.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7.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8.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89.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5.gif" /></Relationships>
</file>

<file path=ppt/slides/_rels/slide690.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1.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2.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3.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4.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5.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6.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7.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8.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699.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9.xml" /><Relationship Id="rId2" Type="http://schemas.openxmlformats.org/officeDocument/2006/relationships/notesSlide" Target="../notesSlides/notesSlide2.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33.xml" /><Relationship Id="rId2" Type="http://schemas.openxmlformats.org/officeDocument/2006/relationships/image" Target="../media/image46.jpeg" /><Relationship Id="rId3" Type="http://schemas.openxmlformats.org/officeDocument/2006/relationships/audio" Target="../media/audio111.wav" /></Relationships>
</file>

<file path=ppt/slides/_rels/slide700.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701.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702.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703.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704.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705.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706.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707.xml.rels>&#65279;<?xml version="1.0" encoding="utf-8" standalone="yes"?><Relationships xmlns="http://schemas.openxmlformats.org/package/2006/relationships"><Relationship Id="rId1" Type="http://schemas.openxmlformats.org/officeDocument/2006/relationships/slideLayout" Target="../slideLayouts/slideLayout183.xml" /><Relationship Id="rId2" Type="http://schemas.openxmlformats.org/officeDocument/2006/relationships/image" Target="../media/image8.jpeg" /></Relationships>
</file>

<file path=ppt/slides/_rels/slide708.xml.rels>&#65279;<?xml version="1.0" encoding="utf-8" standalone="yes"?><Relationships xmlns="http://schemas.openxmlformats.org/package/2006/relationships"><Relationship Id="rId1" Type="http://schemas.openxmlformats.org/officeDocument/2006/relationships/slideLayout" Target="../slideLayouts/slideLayout181.xml" /><Relationship Id="rId2" Type="http://schemas.openxmlformats.org/officeDocument/2006/relationships/image" Target="../media/image14.jpe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33.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image" Target="../media/image8.jpe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image" Target="../media/image14.jpe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2.jpeg" /><Relationship Id="rId3" Type="http://schemas.microsoft.com/office/2007/relationships/hdphoto" Target="../media/image47.wdp"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7.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48.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49.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0.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51.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9.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52.jpe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3.jpe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3.jpe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4.png" /><Relationship Id="rId3" Type="http://schemas.microsoft.com/office/2007/relationships/hdphoto" Target="../media/image55.wdp"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6.jpe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7.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7.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image" Target="../media/image9.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53.xml" /><Relationship Id="rId2" Type="http://schemas.openxmlformats.org/officeDocument/2006/relationships/image" Target="../media/image8.jpe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49.xml" /><Relationship Id="rId2" Type="http://schemas.openxmlformats.org/officeDocument/2006/relationships/notesSlide" Target="../notesSlides/notesSlide8.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8.jpe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9.png" /><Relationship Id="rId3" Type="http://schemas.openxmlformats.org/officeDocument/2006/relationships/audio" Target="../media/audio111.wav"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9.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0.gif"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1.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59.png" /><Relationship Id="rId3" Type="http://schemas.openxmlformats.org/officeDocument/2006/relationships/image" Target="../media/image50.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2.png" /><Relationship Id="rId3" Type="http://schemas.openxmlformats.org/officeDocument/2006/relationships/image" Target="../media/image56.jpe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3.png" /><Relationship Id="rId3" Type="http://schemas.openxmlformats.org/officeDocument/2006/relationships/image" Target="../media/image64.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9640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46147" y="1607245"/>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t>UNIT – VA</a:t>
            </a:r>
          </a:p>
          <a:p>
            <a:pPr algn="ctr"/>
            <a:r>
              <a:rPr lang="en-US" sz="3600" b="1"/>
              <a:t>HUMAN REPRODUCTIVE SYSTEM</a:t>
            </a:r>
            <a:endParaRPr lang="en-US" sz="3200" b="1"/>
          </a:p>
        </p:txBody>
      </p:sp>
      <p:sp>
        <p:nvSpPr>
          <p:cNvPr id="6" name="Round Diagonal Corner Rectangle 5"/>
          <p:cNvSpPr/>
          <p:nvPr/>
        </p:nvSpPr>
        <p:spPr>
          <a:xfrm>
            <a:off x="519114" y="285750"/>
            <a:ext cx="65674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9131129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685800" y="814685"/>
            <a:ext cx="3700052" cy="43088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REPRODUCTIVE SYSTEM</a:t>
            </a:r>
          </a:p>
        </p:txBody>
      </p:sp>
      <p:sp>
        <p:nvSpPr>
          <p:cNvPr id="4" name="Left Arrow 3"/>
          <p:cNvSpPr/>
          <p:nvPr/>
        </p:nvSpPr>
        <p:spPr>
          <a:xfrm>
            <a:off x="3668711" y="1428750"/>
            <a:ext cx="3494088" cy="685800"/>
          </a:xfrm>
          <a:prstGeom prst="leftArrow">
            <a:avLst>
              <a:gd name="adj1" fmla="val 50000"/>
              <a:gd name="adj2" fmla="val 26751"/>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Organogenesis </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5" name="Left Arrow 4"/>
          <p:cNvSpPr/>
          <p:nvPr/>
        </p:nvSpPr>
        <p:spPr>
          <a:xfrm>
            <a:off x="3634026" y="2190750"/>
            <a:ext cx="3528773" cy="609600"/>
          </a:xfrm>
          <a:prstGeom prst="leftArrow">
            <a:avLst>
              <a:gd name="adj1" fmla="val 50000"/>
              <a:gd name="adj2" fmla="val 3569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Placenta Formation</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6" name="Left Arrow 5"/>
          <p:cNvSpPr/>
          <p:nvPr/>
        </p:nvSpPr>
        <p:spPr>
          <a:xfrm>
            <a:off x="3572817" y="2938194"/>
            <a:ext cx="3589982" cy="685800"/>
          </a:xfrm>
          <a:prstGeom prst="leftArrow">
            <a:avLst>
              <a:gd name="adj1" fmla="val 50000"/>
              <a:gd name="adj2" fmla="val 3569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Parturition </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11" name="Left Arrow 10"/>
          <p:cNvSpPr/>
          <p:nvPr/>
        </p:nvSpPr>
        <p:spPr>
          <a:xfrm>
            <a:off x="3632087" y="3756598"/>
            <a:ext cx="3530712" cy="685800"/>
          </a:xfrm>
          <a:prstGeom prst="leftArrow">
            <a:avLst>
              <a:gd name="adj1" fmla="val 50000"/>
              <a:gd name="adj2" fmla="val 3569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Lactation </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pic>
        <p:nvPicPr>
          <p:cNvPr id="8" name="Picture 2"/>
          <p:cNvPicPr>
            <a:picLocks noChangeAspect="1" noChangeArrowheads="1"/>
          </p:cNvPicPr>
          <p:nvPr/>
        </p:nvPicPr>
        <p:blipFill>
          <a:blip r:embed="rId2"/>
          <a:srcRect t="8399"/>
          <a:stretch>
            <a:fillRect/>
          </a:stretch>
        </p:blipFill>
        <p:spPr bwMode="auto">
          <a:xfrm>
            <a:off x="685800" y="1504950"/>
            <a:ext cx="2887017" cy="2895600"/>
          </a:xfrm>
          <a:prstGeom prst="rect">
            <a:avLst/>
          </a:prstGeom>
          <a:ln w="9525" cap="sq" cmpd="thickThin">
            <a:solidFill>
              <a:srgbClr val="990099"/>
            </a:solidFill>
            <a:prstDash val="solid"/>
            <a:miter lim="800000"/>
          </a:ln>
          <a:effectLst>
            <a:innerShdw blurRad="76200">
              <a:srgbClr val="000000"/>
            </a:innerShdw>
          </a:effectLst>
        </p:spPr>
      </p:pic>
    </p:spTree>
    <p:extLst>
      <p:ext uri="{BB962C8B-B14F-4D97-AF65-F5344CB8AC3E}">
        <p14:creationId xmlns:p14="http://schemas.microsoft.com/office/powerpoint/2010/main" val="24450687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left)">
                                      <p:cBhvr>
                                        <p:cTn id="13" dur="500"/>
                                        <p:tgtEl>
                                          <p:spTgt spid="4">
                                            <p:txEl>
                                              <p:pRg st="0" end="0"/>
                                            </p:txEl>
                                          </p:spTgt>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 presetClass="entr" presetSubtype="2" fill="hold" grpId="0" nodeType="click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5">
                                            <p:txEl>
                                              <p:pRg st="0" end="0"/>
                                            </p:txEl>
                                          </p:spTgt>
                                        </p:tgtEl>
                                        <p:attrNameLst>
                                          <p:attrName>style.visibility</p:attrName>
                                        </p:attrNameLst>
                                      </p:cBhvr>
                                      <p:to>
                                        <p:strVal val="visible"/>
                                      </p:to>
                                    </p:set>
                                    <p:animEffect transition="in" filter="wipe(left)">
                                      <p:cBhvr>
                                        <p:cTn id="24" dur="500"/>
                                        <p:tgtEl>
                                          <p:spTgt spid="5">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2" fill="hold" grpId="0" nodeType="clickEffect">
                                  <p:stCondLst>
                                    <p:cond delay="0"/>
                                  </p:stCondLst>
                                  <p:iterate type="lt">
                                    <p:tmPct val="10000"/>
                                  </p:iterate>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2" presetClass="entr" presetSubtype="8" fill="hold" nodeType="clickEffect">
                                  <p:stCondLst>
                                    <p:cond delay="0"/>
                                  </p:stCondLst>
                                  <p:iterate type="lt">
                                    <p:tmPct val="10000"/>
                                  </p:iterate>
                                  <p:childTnLst>
                                    <p:set>
                                      <p:cBhvr>
                                        <p:cTn id="34" dur="1" fill="hold">
                                          <p:stCondLst>
                                            <p:cond delay="0"/>
                                          </p:stCondLst>
                                        </p:cTn>
                                        <p:tgtEl>
                                          <p:spTgt spid="6">
                                            <p:txEl>
                                              <p:pRg st="0" end="0"/>
                                            </p:txEl>
                                          </p:spTgt>
                                        </p:tgtEl>
                                        <p:attrNameLst>
                                          <p:attrName>style.visibility</p:attrName>
                                        </p:attrNameLst>
                                      </p:cBhvr>
                                      <p:to>
                                        <p:strVal val="visible"/>
                                      </p:to>
                                    </p:set>
                                    <p:animEffect transition="in" filter="wipe(left)">
                                      <p:cBhvr>
                                        <p:cTn id="35" dur="500"/>
                                        <p:tgtEl>
                                          <p:spTgt spid="6">
                                            <p:txEl>
                                              <p:pRg st="0" end="0"/>
                                            </p:txEl>
                                          </p:spTgt>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 presetClass="entr" presetSubtype="2" fill="hold" grpId="0" nodeType="clickEffect">
                                  <p:stCondLst>
                                    <p:cond delay="0"/>
                                  </p:stCondLst>
                                  <p:iterate type="lt">
                                    <p:tmPct val="10000"/>
                                  </p:iterate>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p:stCondLst>
                              <p:cond delay="0"/>
                            </p:stCondLst>
                            <p:childTnLst>
                              <p:par>
                                <p:cTn id="44" presetID="22" presetClass="entr" presetSubtype="8" fill="hold" nodeType="clickEffect">
                                  <p:stCondLst>
                                    <p:cond delay="0"/>
                                  </p:stCondLst>
                                  <p:iterate type="lt">
                                    <p:tmPct val="10000"/>
                                  </p:iterate>
                                  <p:childTnLst>
                                    <p:set>
                                      <p:cBhvr>
                                        <p:cTn id="45" dur="1" fill="hold">
                                          <p:stCondLst>
                                            <p:cond delay="0"/>
                                          </p:stCondLst>
                                        </p:cTn>
                                        <p:tgtEl>
                                          <p:spTgt spid="11">
                                            <p:txEl>
                                              <p:pRg st="0" end="0"/>
                                            </p:txEl>
                                          </p:spTgt>
                                        </p:tgtEl>
                                        <p:attrNameLst>
                                          <p:attrName>style.visibility</p:attrName>
                                        </p:attrNameLst>
                                      </p:cBhvr>
                                      <p:to>
                                        <p:strVal val="visible"/>
                                      </p:to>
                                    </p:set>
                                    <p:animEffect transition="in" filter="wipe(left)">
                                      <p:cBhvr>
                                        <p:cTn id="4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Lst>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Rectangle 12"/>
          <p:cNvSpPr/>
          <p:nvPr/>
        </p:nvSpPr>
        <p:spPr>
          <a:xfrm>
            <a:off x="533400" y="819150"/>
            <a:ext cx="2912720" cy="43088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solidFill>
                  <a:schemeClr val="bg1"/>
                </a:solidFill>
                <a:latin typeface="Times New Roman" pitchFamily="18" charset="0"/>
                <a:cs typeface="Times New Roman" pitchFamily="18" charset="0"/>
              </a:rPr>
              <a:t>UTERUS OR WOMB </a:t>
            </a:r>
          </a:p>
        </p:txBody>
      </p:sp>
      <p:sp>
        <p:nvSpPr>
          <p:cNvPr id="14" name="Rectangle 13"/>
          <p:cNvSpPr/>
          <p:nvPr/>
        </p:nvSpPr>
        <p:spPr>
          <a:xfrm>
            <a:off x="530109" y="1250037"/>
            <a:ext cx="4575291"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b="1">
                <a:latin typeface="Times New Roman" pitchFamily="18" charset="0"/>
                <a:cs typeface="Times New Roman" pitchFamily="18" charset="0"/>
              </a:rPr>
              <a:t>The wall of uterus is formed by 3 layers.</a:t>
            </a:r>
          </a:p>
        </p:txBody>
      </p:sp>
      <p:sp>
        <p:nvSpPr>
          <p:cNvPr id="15" name="Rectangle 14"/>
          <p:cNvSpPr/>
          <p:nvPr/>
        </p:nvSpPr>
        <p:spPr>
          <a:xfrm>
            <a:off x="4648200" y="1681595"/>
            <a:ext cx="3810000" cy="646331"/>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2233613" indent="-2233613" algn="just"/>
            <a:r>
              <a:rPr lang="en-IN" b="1">
                <a:latin typeface="Times New Roman" pitchFamily="18" charset="0"/>
                <a:cs typeface="Times New Roman" pitchFamily="18" charset="0"/>
              </a:rPr>
              <a:t>PERIMETRIUM : External thin membrane.</a:t>
            </a:r>
          </a:p>
        </p:txBody>
      </p:sp>
      <p:sp>
        <p:nvSpPr>
          <p:cNvPr id="16" name="Rectangle 15"/>
          <p:cNvSpPr/>
          <p:nvPr/>
        </p:nvSpPr>
        <p:spPr>
          <a:xfrm>
            <a:off x="4648200" y="2432506"/>
            <a:ext cx="3685863" cy="646331"/>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b="1">
                <a:latin typeface="Times New Roman" pitchFamily="18" charset="0"/>
                <a:cs typeface="Times New Roman" pitchFamily="18" charset="0"/>
              </a:rPr>
              <a:t>MYOMETRIUM : Layer of smooth muscles .</a:t>
            </a:r>
          </a:p>
        </p:txBody>
      </p:sp>
      <p:sp>
        <p:nvSpPr>
          <p:cNvPr id="17" name="Rectangle 16"/>
          <p:cNvSpPr/>
          <p:nvPr/>
        </p:nvSpPr>
        <p:spPr>
          <a:xfrm>
            <a:off x="4648200" y="3222307"/>
            <a:ext cx="3685863" cy="923330"/>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b="1">
                <a:latin typeface="Times New Roman" pitchFamily="18" charset="0"/>
                <a:cs typeface="Times New Roman" pitchFamily="18" charset="0"/>
              </a:rPr>
              <a:t>ENDOMETRIUM : Layer of highly vascular and glandular connective tissue.</a:t>
            </a:r>
          </a:p>
        </p:txBody>
      </p:sp>
      <p:pic>
        <p:nvPicPr>
          <p:cNvPr id="18" name="Picture 4"/>
          <p:cNvPicPr>
            <a:picLocks noChangeAspect="1" noChangeArrowheads="1"/>
          </p:cNvPicPr>
          <p:nvPr/>
        </p:nvPicPr>
        <p:blipFill>
          <a:blip r:embed="rId2"/>
          <a:srcRect t="5081" r="4858" b="8800"/>
          <a:stretch>
            <a:fillRect/>
          </a:stretch>
        </p:blipFill>
        <p:spPr bwMode="auto">
          <a:xfrm>
            <a:off x="609600" y="1707237"/>
            <a:ext cx="3914931" cy="3042418"/>
          </a:xfrm>
          <a:prstGeom prst="rect">
            <a:avLst/>
          </a:prstGeom>
          <a:ln w="38100" cap="sq" cmpd="thickThin">
            <a:noFill/>
            <a:prstDash val="solid"/>
            <a:miter lim="800000"/>
          </a:ln>
          <a:effectLst>
            <a:innerShdw blurRad="76200">
              <a:srgbClr val="000000"/>
            </a:innerShdw>
          </a:effectLst>
        </p:spPr>
      </p:pic>
      <p:sp>
        <p:nvSpPr>
          <p:cNvPr id="19" name="Left Brace 18"/>
          <p:cNvSpPr/>
          <p:nvPr/>
        </p:nvSpPr>
        <p:spPr>
          <a:xfrm>
            <a:off x="838200" y="3078837"/>
            <a:ext cx="228600" cy="893998"/>
          </a:xfrm>
          <a:prstGeom prst="leftBrace">
            <a:avLst>
              <a:gd name="adj1" fmla="val 69169"/>
              <a:gd name="adj2" fmla="val 50000"/>
            </a:avLst>
          </a:prstGeom>
          <a:ln w="38100">
            <a:solidFill>
              <a:srgbClr val="CC0066"/>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a:t> </a:t>
            </a:r>
          </a:p>
        </p:txBody>
      </p:sp>
      <p:sp>
        <p:nvSpPr>
          <p:cNvPr id="20" name="7-Point Star 19"/>
          <p:cNvSpPr/>
          <p:nvPr/>
        </p:nvSpPr>
        <p:spPr>
          <a:xfrm>
            <a:off x="626270" y="3150275"/>
            <a:ext cx="166689" cy="176215"/>
          </a:xfrm>
          <a:prstGeom prst="star7">
            <a:avLst/>
          </a:prstGeom>
          <a:ln>
            <a:solidFill>
              <a:srgbClr val="FFFF0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1" name="7-Point Star 20"/>
          <p:cNvSpPr/>
          <p:nvPr/>
        </p:nvSpPr>
        <p:spPr>
          <a:xfrm>
            <a:off x="609600" y="3357443"/>
            <a:ext cx="180976" cy="173832"/>
          </a:xfrm>
          <a:prstGeom prst="star7">
            <a:avLst/>
          </a:prstGeom>
          <a:ln>
            <a:solidFill>
              <a:srgbClr val="FFFF0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2" name="7-Point Star 21"/>
          <p:cNvSpPr/>
          <p:nvPr/>
        </p:nvSpPr>
        <p:spPr>
          <a:xfrm>
            <a:off x="616747" y="3581277"/>
            <a:ext cx="192879" cy="176212"/>
          </a:xfrm>
          <a:prstGeom prst="star7">
            <a:avLst/>
          </a:prstGeom>
          <a:ln>
            <a:solidFill>
              <a:srgbClr val="FFFF0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nvGrpSpPr>
          <p:cNvPr id="23" name="Group 22"/>
          <p:cNvGrpSpPr/>
          <p:nvPr/>
        </p:nvGrpSpPr>
        <p:grpSpPr>
          <a:xfrm>
            <a:off x="3048000" y="3581277"/>
            <a:ext cx="1313415" cy="351457"/>
            <a:chOff x="3451317" y="4010796"/>
            <a:chExt cx="1313415" cy="351457"/>
          </a:xfrm>
        </p:grpSpPr>
        <p:sp>
          <p:nvSpPr>
            <p:cNvPr id="24" name="Rounded Rectangle 23"/>
            <p:cNvSpPr/>
            <p:nvPr/>
          </p:nvSpPr>
          <p:spPr>
            <a:xfrm>
              <a:off x="4383732" y="4034124"/>
              <a:ext cx="381000" cy="30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25" name="Picture 2" descr="C:\Users\admin\Desktop\Picture1.png"/>
            <p:cNvPicPr>
              <a:picLocks noChangeAspect="1" noChangeArrowheads="1"/>
            </p:cNvPicPr>
            <p:nvPr/>
          </p:nvPicPr>
          <p:blipFill>
            <a:blip r:embed="rId3"/>
            <a:srcRect l="28319" t="58796" r="61062" b="36177"/>
            <a:stretch>
              <a:fillRect/>
            </a:stretch>
          </p:blipFill>
          <p:spPr bwMode="auto">
            <a:xfrm rot="11478583">
              <a:off x="3451317" y="4010796"/>
              <a:ext cx="712132" cy="351457"/>
            </a:xfrm>
            <a:prstGeom prst="rect">
              <a:avLst/>
            </a:prstGeom>
            <a:noFill/>
          </p:spPr>
        </p:pic>
      </p:grpSp>
    </p:spTree>
    <p:extLst>
      <p:ext uri="{BB962C8B-B14F-4D97-AF65-F5344CB8AC3E}">
        <p14:creationId xmlns:p14="http://schemas.microsoft.com/office/powerpoint/2010/main" val="5867731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55" presetClass="entr" presetSubtype="0" fill="hold" nodeType="withEffect">
                                  <p:stCondLst>
                                    <p:cond delay="0"/>
                                  </p:stCondLst>
                                  <p:iterate type="lt">
                                    <p:tmPct val="10000"/>
                                  </p:iterate>
                                  <p:childTnLst>
                                    <p:set>
                                      <p:cBhvr>
                                        <p:cTn id="9" dur="1" fill="hold">
                                          <p:stCondLst>
                                            <p:cond delay="0"/>
                                          </p:stCondLst>
                                        </p:cTn>
                                        <p:tgtEl>
                                          <p:spTgt spid="18"/>
                                        </p:tgtEl>
                                        <p:attrNameLst>
                                          <p:attrName>style.visibility</p:attrName>
                                        </p:attrNameLst>
                                      </p:cBhvr>
                                      <p:to>
                                        <p:strVal val="visible"/>
                                      </p:to>
                                    </p:set>
                                    <p:anim calcmode="lin" valueType="num">
                                      <p:cBhvr>
                                        <p:cTn id="10" dur="1000" fill="hold"/>
                                        <p:tgtEl>
                                          <p:spTgt spid="18"/>
                                        </p:tgtEl>
                                        <p:attrNameLst>
                                          <p:attrName>ppt_w</p:attrName>
                                        </p:attrNameLst>
                                      </p:cBhvr>
                                      <p:tavLst>
                                        <p:tav tm="0">
                                          <p:val>
                                            <p:strVal val="#ppt_w*0.70"/>
                                          </p:val>
                                        </p:tav>
                                        <p:tav tm="100000">
                                          <p:val>
                                            <p:strVal val="#ppt_w"/>
                                          </p:val>
                                        </p:tav>
                                      </p:tavLst>
                                    </p:anim>
                                    <p:anim calcmode="lin" valueType="num">
                                      <p:cBhvr>
                                        <p:cTn id="11" dur="1000" fill="hold"/>
                                        <p:tgtEl>
                                          <p:spTgt spid="18"/>
                                        </p:tgtEl>
                                        <p:attrNameLst>
                                          <p:attrName>ppt_h</p:attrName>
                                        </p:attrNameLst>
                                      </p:cBhvr>
                                      <p:tavLst>
                                        <p:tav tm="0">
                                          <p:val>
                                            <p:strVal val="#ppt_h"/>
                                          </p:val>
                                        </p:tav>
                                        <p:tav tm="100000">
                                          <p:val>
                                            <p:strVal val="#ppt_h"/>
                                          </p:val>
                                        </p:tav>
                                      </p:tavLst>
                                    </p:anim>
                                    <p:animEffect transition="in" filter="fade">
                                      <p:cBhvr>
                                        <p:cTn id="12" dur="1000"/>
                                        <p:tgtEl>
                                          <p:spTgt spid="18"/>
                                        </p:tgtEl>
                                      </p:cBhvr>
                                    </p:animEffect>
                                  </p:childTnLst>
                                </p:cTn>
                              </p:par>
                              <p:par>
                                <p:cTn id="13" presetID="55" presetClass="entr" presetSubtype="0" fill="hold" nodeType="withEffect">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strVal val="#ppt_w*0.70"/>
                                          </p:val>
                                        </p:tav>
                                        <p:tav tm="100000">
                                          <p:val>
                                            <p:strVal val="#ppt_w"/>
                                          </p:val>
                                        </p:tav>
                                      </p:tavLst>
                                    </p:anim>
                                    <p:anim calcmode="lin" valueType="num">
                                      <p:cBhvr>
                                        <p:cTn id="16" dur="1000" fill="hold"/>
                                        <p:tgtEl>
                                          <p:spTgt spid="23"/>
                                        </p:tgtEl>
                                        <p:attrNameLst>
                                          <p:attrName>ppt_h</p:attrName>
                                        </p:attrNameLst>
                                      </p:cBhvr>
                                      <p:tavLst>
                                        <p:tav tm="0">
                                          <p:val>
                                            <p:strVal val="#ppt_h"/>
                                          </p:val>
                                        </p:tav>
                                        <p:tav tm="100000">
                                          <p:val>
                                            <p:strVal val="#ppt_h"/>
                                          </p:val>
                                        </p:tav>
                                      </p:tavLst>
                                    </p:anim>
                                    <p:animEffect transition="in" filter="fade">
                                      <p:cBhvr>
                                        <p:cTn id="17" dur="1000"/>
                                        <p:tgtEl>
                                          <p:spTgt spid="23"/>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par>
                                <p:cTn id="33" presetID="22" presetClass="entr" presetSubtype="1" fill="hold" grpId="0" nodeType="withEffect">
                                  <p:stCondLst>
                                    <p:cond delay="0"/>
                                  </p:stCondLst>
                                  <p:iterate type="lt">
                                    <p:tmPct val="10000"/>
                                  </p:iterate>
                                  <p:childTnLst>
                                    <p:set>
                                      <p:cBhvr>
                                        <p:cTn id="34" dur="1" fill="hold">
                                          <p:stCondLst>
                                            <p:cond delay="0"/>
                                          </p:stCondLst>
                                        </p:cTn>
                                        <p:tgtEl>
                                          <p:spTgt spid="19"/>
                                        </p:tgtEl>
                                        <p:attrNameLst>
                                          <p:attrName>style.visibility</p:attrName>
                                        </p:attrNameLst>
                                      </p:cBhvr>
                                      <p:to>
                                        <p:strVal val="visible"/>
                                      </p:to>
                                    </p:set>
                                    <p:animEffect transition="in" filter="wipe(up)">
                                      <p:cBhvr>
                                        <p:cTn id="35" dur="1000"/>
                                        <p:tgtEl>
                                          <p:spTgt spid="19"/>
                                        </p:tgtEl>
                                      </p:cBhvr>
                                    </p:animEffect>
                                  </p:childTnLst>
                                  <p:subTnLst>
                                    <p:audio>
                                      <p:cMediaNode>
                                        <p:cTn display="0" masterRel="sameClick">
                                          <p:stCondLst>
                                            <p:cond evt="begin" delay="0">
                                              <p:tn val="33"/>
                                            </p:cond>
                                          </p:stCondLst>
                                          <p:endCondLst>
                                            <p:cond evt="onStopAudio" delay="0">
                                              <p:tgtEl>
                                                <p:sldTgt/>
                                              </p:tgtEl>
                                            </p:cond>
                                          </p:endCondLst>
                                        </p:cTn>
                                        <p:tgtEl>
                                          <p:sndTgt r:embed="rId4" name="audio111.wav"/>
                                        </p:tgtEl>
                                      </p:cMediaNode>
                                    </p:audio>
                                  </p:subTnLst>
                                </p:cTn>
                              </p:par>
                              <p:par>
                                <p:cTn id="36" presetID="19" presetClass="entr" presetSubtype="10" fill="hold" grpId="0" nodeType="withEffect">
                                  <p:stCondLst>
                                    <p:cond delay="0"/>
                                  </p:stCondLst>
                                  <p:iterate type="lt">
                                    <p:tmPct val="10000"/>
                                  </p:iterate>
                                  <p:childTnLst>
                                    <p:set>
                                      <p:cBhvr>
                                        <p:cTn id="37" dur="1" fill="hold">
                                          <p:stCondLst>
                                            <p:cond delay="0"/>
                                          </p:stCondLst>
                                        </p:cTn>
                                        <p:tgtEl>
                                          <p:spTgt spid="20"/>
                                        </p:tgtEl>
                                        <p:attrNameLst>
                                          <p:attrName>style.visibility</p:attrName>
                                        </p:attrNameLst>
                                      </p:cBhvr>
                                      <p:to>
                                        <p:strVal val="visible"/>
                                      </p:to>
                                    </p:set>
                                    <p:anim calcmode="lin" valueType="num">
                                      <p:cBhvr>
                                        <p:cTn id="38" dur="5000" fill="hold"/>
                                        <p:tgtEl>
                                          <p:spTgt spid="20"/>
                                        </p:tgtEl>
                                        <p:attrNameLst>
                                          <p:attrName>ppt_w</p:attrName>
                                        </p:attrNameLst>
                                      </p:cBhvr>
                                      <p:tavLst>
                                        <p:tav tm="0" fmla="#ppt_w*sin(2.5*pi*$)">
                                          <p:val>
                                            <p:fltVal val="0"/>
                                          </p:val>
                                        </p:tav>
                                        <p:tav tm="100000">
                                          <p:val>
                                            <p:fltVal val="1"/>
                                          </p:val>
                                        </p:tav>
                                      </p:tavLst>
                                    </p:anim>
                                    <p:anim calcmode="lin" valueType="num">
                                      <p:cBhvr>
                                        <p:cTn id="39" dur="5000" fill="hold"/>
                                        <p:tgtEl>
                                          <p:spTgt spid="20"/>
                                        </p:tgtEl>
                                        <p:attrNameLst>
                                          <p:attrName>ppt_h</p:attrName>
                                        </p:attrNameLst>
                                      </p:cBhvr>
                                      <p:tavLst>
                                        <p:tav tm="0">
                                          <p:val>
                                            <p:strVal val="#ppt_h"/>
                                          </p:val>
                                        </p:tav>
                                        <p:tav tm="100000">
                                          <p:val>
                                            <p:strVal val="#ppt_h"/>
                                          </p:val>
                                        </p:tav>
                                      </p:tavLst>
                                    </p:anim>
                                  </p:childTnLst>
                                </p:cTn>
                              </p:par>
                              <p:par>
                                <p:cTn id="40" presetID="19" presetClass="entr" presetSubtype="10" fill="hold" grpId="0" nodeType="with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 calcmode="lin" valueType="num">
                                      <p:cBhvr>
                                        <p:cTn id="42" dur="5000" fill="hold"/>
                                        <p:tgtEl>
                                          <p:spTgt spid="21"/>
                                        </p:tgtEl>
                                        <p:attrNameLst>
                                          <p:attrName>ppt_w</p:attrName>
                                        </p:attrNameLst>
                                      </p:cBhvr>
                                      <p:tavLst>
                                        <p:tav tm="0" fmla="#ppt_w*sin(2.5*pi*$)">
                                          <p:val>
                                            <p:fltVal val="0"/>
                                          </p:val>
                                        </p:tav>
                                        <p:tav tm="100000">
                                          <p:val>
                                            <p:fltVal val="1"/>
                                          </p:val>
                                        </p:tav>
                                      </p:tavLst>
                                    </p:anim>
                                    <p:anim calcmode="lin" valueType="num">
                                      <p:cBhvr>
                                        <p:cTn id="43" dur="5000" fill="hold"/>
                                        <p:tgtEl>
                                          <p:spTgt spid="21"/>
                                        </p:tgtEl>
                                        <p:attrNameLst>
                                          <p:attrName>ppt_h</p:attrName>
                                        </p:attrNameLst>
                                      </p:cBhvr>
                                      <p:tavLst>
                                        <p:tav tm="0">
                                          <p:val>
                                            <p:strVal val="#ppt_h"/>
                                          </p:val>
                                        </p:tav>
                                        <p:tav tm="100000">
                                          <p:val>
                                            <p:strVal val="#ppt_h"/>
                                          </p:val>
                                        </p:tav>
                                      </p:tavLst>
                                    </p:anim>
                                  </p:childTnLst>
                                </p:cTn>
                              </p:par>
                              <p:par>
                                <p:cTn id="44" presetID="19" presetClass="entr" presetSubtype="10" fill="hold" grpId="0" nodeType="withEffect">
                                  <p:stCondLst>
                                    <p:cond delay="0"/>
                                  </p:stCondLst>
                                  <p:iterate type="lt">
                                    <p:tmPct val="10000"/>
                                  </p:iterate>
                                  <p:childTnLst>
                                    <p:set>
                                      <p:cBhvr>
                                        <p:cTn id="45" dur="1" fill="hold">
                                          <p:stCondLst>
                                            <p:cond delay="0"/>
                                          </p:stCondLst>
                                        </p:cTn>
                                        <p:tgtEl>
                                          <p:spTgt spid="22"/>
                                        </p:tgtEl>
                                        <p:attrNameLst>
                                          <p:attrName>style.visibility</p:attrName>
                                        </p:attrNameLst>
                                      </p:cBhvr>
                                      <p:to>
                                        <p:strVal val="visible"/>
                                      </p:to>
                                    </p:set>
                                    <p:anim calcmode="lin" valueType="num">
                                      <p:cBhvr>
                                        <p:cTn id="46" dur="5000" fill="hold"/>
                                        <p:tgtEl>
                                          <p:spTgt spid="22"/>
                                        </p:tgtEl>
                                        <p:attrNameLst>
                                          <p:attrName>ppt_w</p:attrName>
                                        </p:attrNameLst>
                                      </p:cBhvr>
                                      <p:tavLst>
                                        <p:tav tm="0" fmla="#ppt_w*sin(2.5*pi*$)">
                                          <p:val>
                                            <p:fltVal val="0"/>
                                          </p:val>
                                        </p:tav>
                                        <p:tav tm="100000">
                                          <p:val>
                                            <p:fltVal val="1"/>
                                          </p:val>
                                        </p:tav>
                                      </p:tavLst>
                                    </p:anim>
                                    <p:anim calcmode="lin" valueType="num">
                                      <p:cBhvr>
                                        <p:cTn id="47" dur="50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animBg="1"/>
      <p:bldP spid="19" grpId="0" animBg="1"/>
      <p:bldP spid="20" grpId="0" animBg="1"/>
      <p:bldP spid="21" grpId="0" animBg="1"/>
      <p:bldP spid="22" grpId="0" animBg="1"/>
    </p:bldLst>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33400" y="845463"/>
            <a:ext cx="2912720" cy="43088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solidFill>
                  <a:schemeClr val="bg1"/>
                </a:solidFill>
                <a:latin typeface="Times New Roman" pitchFamily="18" charset="0"/>
                <a:cs typeface="Times New Roman" pitchFamily="18" charset="0"/>
              </a:rPr>
              <a:t>UTERUS OR WOMB </a:t>
            </a:r>
          </a:p>
        </p:txBody>
      </p:sp>
      <p:pic>
        <p:nvPicPr>
          <p:cNvPr id="3" name="Picture 4"/>
          <p:cNvPicPr>
            <a:picLocks noChangeAspect="1" noChangeArrowheads="1"/>
          </p:cNvPicPr>
          <p:nvPr/>
        </p:nvPicPr>
        <p:blipFill>
          <a:blip r:embed="rId2"/>
          <a:srcRect t="5081" r="4858" b="8800"/>
          <a:stretch>
            <a:fillRect/>
          </a:stretch>
        </p:blipFill>
        <p:spPr bwMode="auto">
          <a:xfrm>
            <a:off x="609600" y="1657350"/>
            <a:ext cx="3914931" cy="3042418"/>
          </a:xfrm>
          <a:prstGeom prst="rect">
            <a:avLst/>
          </a:prstGeom>
          <a:ln w="38100" cap="sq" cmpd="thickThin">
            <a:noFill/>
            <a:prstDash val="solid"/>
            <a:miter lim="800000"/>
          </a:ln>
          <a:effectLst>
            <a:innerShdw blurRad="76200">
              <a:srgbClr val="000000"/>
            </a:innerShdw>
          </a:effectLst>
        </p:spPr>
      </p:pic>
      <p:sp>
        <p:nvSpPr>
          <p:cNvPr id="4" name="Left Brace 3"/>
          <p:cNvSpPr/>
          <p:nvPr/>
        </p:nvSpPr>
        <p:spPr>
          <a:xfrm>
            <a:off x="838200" y="3028950"/>
            <a:ext cx="228600" cy="893998"/>
          </a:xfrm>
          <a:prstGeom prst="leftBrace">
            <a:avLst>
              <a:gd name="adj1" fmla="val 69169"/>
              <a:gd name="adj2" fmla="val 50000"/>
            </a:avLst>
          </a:prstGeom>
          <a:ln w="38100">
            <a:solidFill>
              <a:srgbClr val="CC0066"/>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a:t> </a:t>
            </a:r>
          </a:p>
        </p:txBody>
      </p:sp>
      <p:sp>
        <p:nvSpPr>
          <p:cNvPr id="5" name="7-Point Star 4"/>
          <p:cNvSpPr/>
          <p:nvPr/>
        </p:nvSpPr>
        <p:spPr>
          <a:xfrm>
            <a:off x="626270" y="3100388"/>
            <a:ext cx="166689" cy="176215"/>
          </a:xfrm>
          <a:prstGeom prst="star7">
            <a:avLst/>
          </a:prstGeom>
          <a:ln>
            <a:solidFill>
              <a:srgbClr val="FFFF0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6" name="7-Point Star 5"/>
          <p:cNvSpPr/>
          <p:nvPr/>
        </p:nvSpPr>
        <p:spPr>
          <a:xfrm>
            <a:off x="609600" y="3307556"/>
            <a:ext cx="180976" cy="173832"/>
          </a:xfrm>
          <a:prstGeom prst="star7">
            <a:avLst/>
          </a:prstGeom>
          <a:ln>
            <a:solidFill>
              <a:srgbClr val="FFFF0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7" name="7-Point Star 6"/>
          <p:cNvSpPr/>
          <p:nvPr/>
        </p:nvSpPr>
        <p:spPr>
          <a:xfrm>
            <a:off x="616747" y="3531390"/>
            <a:ext cx="192879" cy="176212"/>
          </a:xfrm>
          <a:prstGeom prst="star7">
            <a:avLst/>
          </a:prstGeom>
          <a:ln>
            <a:solidFill>
              <a:srgbClr val="FFFF0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nvGrpSpPr>
          <p:cNvPr id="8" name="Group 7"/>
          <p:cNvGrpSpPr/>
          <p:nvPr/>
        </p:nvGrpSpPr>
        <p:grpSpPr>
          <a:xfrm>
            <a:off x="3048000" y="3531390"/>
            <a:ext cx="1313415" cy="351457"/>
            <a:chOff x="3451317" y="4010796"/>
            <a:chExt cx="1313415" cy="351457"/>
          </a:xfrm>
        </p:grpSpPr>
        <p:sp>
          <p:nvSpPr>
            <p:cNvPr id="9" name="Rounded Rectangle 8"/>
            <p:cNvSpPr/>
            <p:nvPr/>
          </p:nvSpPr>
          <p:spPr>
            <a:xfrm>
              <a:off x="4383732" y="4034124"/>
              <a:ext cx="381000" cy="30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10" name="Picture 2" descr="C:\Users\admin\Desktop\Picture1.png"/>
            <p:cNvPicPr>
              <a:picLocks noChangeAspect="1" noChangeArrowheads="1"/>
            </p:cNvPicPr>
            <p:nvPr/>
          </p:nvPicPr>
          <p:blipFill>
            <a:blip r:embed="rId3"/>
            <a:srcRect l="28319" t="58796" r="61062" b="36177"/>
            <a:stretch>
              <a:fillRect/>
            </a:stretch>
          </p:blipFill>
          <p:spPr bwMode="auto">
            <a:xfrm rot="11478583">
              <a:off x="3451317" y="4010796"/>
              <a:ext cx="712132" cy="351457"/>
            </a:xfrm>
            <a:prstGeom prst="rect">
              <a:avLst/>
            </a:prstGeom>
            <a:noFill/>
          </p:spPr>
        </p:pic>
      </p:grpSp>
      <p:sp>
        <p:nvSpPr>
          <p:cNvPr id="11" name="Cloud 10"/>
          <p:cNvSpPr/>
          <p:nvPr/>
        </p:nvSpPr>
        <p:spPr>
          <a:xfrm>
            <a:off x="4524530" y="921022"/>
            <a:ext cx="3712565" cy="1737959"/>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The endometrium undergoes cyclic changes during menstrual cycle.</a:t>
            </a:r>
          </a:p>
        </p:txBody>
      </p:sp>
      <p:sp>
        <p:nvSpPr>
          <p:cNvPr id="12" name="Cloud 11"/>
          <p:cNvSpPr/>
          <p:nvPr/>
        </p:nvSpPr>
        <p:spPr>
          <a:xfrm>
            <a:off x="4648200" y="2586391"/>
            <a:ext cx="3588895" cy="1737959"/>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The myometrium exhibits strong contraction during paturition. </a:t>
            </a:r>
          </a:p>
        </p:txBody>
      </p:sp>
    </p:spTree>
    <p:extLst>
      <p:ext uri="{BB962C8B-B14F-4D97-AF65-F5344CB8AC3E}">
        <p14:creationId xmlns:p14="http://schemas.microsoft.com/office/powerpoint/2010/main" val="3233854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wipe(left)">
                                      <p:cBhvr>
                                        <p:cTn id="2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9" y="2123925"/>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The wider part of oviduct into which infundibulum opens is ….</a:t>
            </a:r>
            <a:endParaRPr lang="en-US" sz="2000" b="1">
              <a:solidFill>
                <a:srgbClr val="0000FF"/>
              </a:solidFill>
              <a:latin typeface="Times New Roman" pitchFamily="18" charset="0"/>
            </a:endParaRPr>
          </a:p>
        </p:txBody>
      </p:sp>
      <p:sp>
        <p:nvSpPr>
          <p:cNvPr id="8" name="TextBox 7"/>
          <p:cNvSpPr txBox="1"/>
          <p:nvPr/>
        </p:nvSpPr>
        <p:spPr>
          <a:xfrm>
            <a:off x="994970" y="18286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Isthmus </a:t>
            </a:r>
          </a:p>
        </p:txBody>
      </p:sp>
      <p:sp>
        <p:nvSpPr>
          <p:cNvPr id="19" name="TextBox 18"/>
          <p:cNvSpPr txBox="1"/>
          <p:nvPr/>
        </p:nvSpPr>
        <p:spPr>
          <a:xfrm>
            <a:off x="1004904" y="23240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Ampulla </a:t>
            </a:r>
          </a:p>
        </p:txBody>
      </p:sp>
      <p:sp>
        <p:nvSpPr>
          <p:cNvPr id="20" name="TextBox 19"/>
          <p:cNvSpPr txBox="1"/>
          <p:nvPr/>
        </p:nvSpPr>
        <p:spPr>
          <a:xfrm>
            <a:off x="1004902" y="33146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Uterus </a:t>
            </a:r>
          </a:p>
        </p:txBody>
      </p:sp>
      <p:sp>
        <p:nvSpPr>
          <p:cNvPr id="21" name="TextBox 20"/>
          <p:cNvSpPr txBox="1"/>
          <p:nvPr/>
        </p:nvSpPr>
        <p:spPr>
          <a:xfrm>
            <a:off x="1004903" y="28383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Fimbriae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6808665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3050637" y="1504950"/>
            <a:ext cx="274745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VAGINA</a:t>
            </a:r>
          </a:p>
        </p:txBody>
      </p:sp>
    </p:spTree>
    <p:extLst>
      <p:ext uri="{BB962C8B-B14F-4D97-AF65-F5344CB8AC3E}">
        <p14:creationId xmlns:p14="http://schemas.microsoft.com/office/powerpoint/2010/main" val="3402268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9" name="Picture 2"/>
          <p:cNvPicPr>
            <a:picLocks noChangeAspect="1" noChangeArrowheads="1"/>
          </p:cNvPicPr>
          <p:nvPr/>
        </p:nvPicPr>
        <p:blipFill>
          <a:blip r:embed="rId2"/>
          <a:srcRect l="49298" r="822" b="5039"/>
          <a:stretch>
            <a:fillRect/>
          </a:stretch>
        </p:blipFill>
        <p:spPr bwMode="auto">
          <a:xfrm>
            <a:off x="670901" y="1352550"/>
            <a:ext cx="3596299" cy="3352800"/>
          </a:xfrm>
          <a:prstGeom prst="rect">
            <a:avLst/>
          </a:prstGeom>
          <a:ln w="88900" cap="sq" cmpd="thickThin">
            <a:noFill/>
            <a:prstDash val="solid"/>
            <a:miter lim="800000"/>
          </a:ln>
          <a:effectLst>
            <a:innerShdw blurRad="76200">
              <a:srgbClr val="000000"/>
            </a:innerShdw>
          </a:effectLst>
        </p:spPr>
      </p:pic>
      <p:sp>
        <p:nvSpPr>
          <p:cNvPr id="2" name="Rectangle 1"/>
          <p:cNvSpPr/>
          <p:nvPr/>
        </p:nvSpPr>
        <p:spPr>
          <a:xfrm>
            <a:off x="670901" y="742950"/>
            <a:ext cx="1097352"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just"/>
            <a:r>
              <a:rPr lang="en-IN" sz="24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Vagina</a:t>
            </a:r>
          </a:p>
        </p:txBody>
      </p:sp>
      <p:sp>
        <p:nvSpPr>
          <p:cNvPr id="21" name="Cloud 20"/>
          <p:cNvSpPr/>
          <p:nvPr/>
        </p:nvSpPr>
        <p:spPr>
          <a:xfrm>
            <a:off x="4379298" y="2724150"/>
            <a:ext cx="3621702" cy="1762215"/>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ysClr val="windowText" lastClr="000000"/>
                </a:solidFill>
                <a:latin typeface="Times New Roman" pitchFamily="18" charset="0"/>
                <a:cs typeface="Times New Roman" pitchFamily="18" charset="0"/>
              </a:rPr>
              <a:t>Lined by non-keratinised stratified squamous epithelium.</a:t>
            </a:r>
          </a:p>
        </p:txBody>
      </p:sp>
      <p:sp>
        <p:nvSpPr>
          <p:cNvPr id="33" name="Cloud 32"/>
          <p:cNvSpPr/>
          <p:nvPr/>
        </p:nvSpPr>
        <p:spPr>
          <a:xfrm>
            <a:off x="4343400" y="820145"/>
            <a:ext cx="4231301" cy="2132605"/>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ysClr val="windowText" lastClr="000000"/>
                </a:solidFill>
                <a:latin typeface="Times New Roman" pitchFamily="18" charset="0"/>
                <a:cs typeface="Times New Roman" pitchFamily="18" charset="0"/>
              </a:rPr>
              <a:t>Large median fibro muscular tube extends from cervix to </a:t>
            </a:r>
            <a:r>
              <a:rPr lang="en-IN" sz="2000" b="1">
                <a:solidFill>
                  <a:srgbClr val="FF0000"/>
                </a:solidFill>
                <a:latin typeface="Times New Roman" pitchFamily="18" charset="0"/>
                <a:cs typeface="Times New Roman" pitchFamily="18" charset="0"/>
              </a:rPr>
              <a:t>vestibule </a:t>
            </a:r>
            <a:r>
              <a:rPr lang="en-IN" sz="2000" b="1">
                <a:solidFill>
                  <a:sysClr val="windowText" lastClr="000000"/>
                </a:solidFill>
                <a:latin typeface="Times New Roman" pitchFamily="18" charset="0"/>
                <a:cs typeface="Times New Roman" pitchFamily="18" charset="0"/>
              </a:rPr>
              <a:t>(space between the labia minora).</a:t>
            </a:r>
          </a:p>
        </p:txBody>
      </p:sp>
    </p:spTree>
    <p:extLst>
      <p:ext uri="{BB962C8B-B14F-4D97-AF65-F5344CB8AC3E}">
        <p14:creationId xmlns:p14="http://schemas.microsoft.com/office/powerpoint/2010/main" val="25099485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1000"/>
                                        <p:tgtEl>
                                          <p:spTgt spid="29"/>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Effect transition="in" filter="checkerboard(across)">
                                      <p:cBhvr>
                                        <p:cTn id="12" dur="500"/>
                                        <p:tgtEl>
                                          <p:spTgt spid="33"/>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wipe(left)">
                                      <p:cBhvr>
                                        <p:cTn id="17" dur="500"/>
                                        <p:tgtEl>
                                          <p:spTgt spid="33">
                                            <p:txEl>
                                              <p:pRg st="0" end="0"/>
                                            </p:txEl>
                                          </p:spTgt>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5" presetClass="entr" presetSubtype="10"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checkerboard(across)">
                                      <p:cBhvr>
                                        <p:cTn id="22" dur="500"/>
                                        <p:tgtEl>
                                          <p:spTgt spid="21"/>
                                        </p:tgtEl>
                                      </p:cBhvr>
                                    </p:animEffec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wipe(left)">
                                      <p:cBhvr>
                                        <p:cTn id="2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animBg="1"/>
    </p:bldLst>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loud 1"/>
          <p:cNvSpPr/>
          <p:nvPr/>
        </p:nvSpPr>
        <p:spPr>
          <a:xfrm>
            <a:off x="4483404" y="790783"/>
            <a:ext cx="3598894" cy="1704767"/>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ysClr val="windowText" lastClr="000000"/>
                </a:solidFill>
                <a:latin typeface="Times New Roman" pitchFamily="18" charset="0"/>
                <a:cs typeface="Times New Roman" pitchFamily="18" charset="0"/>
              </a:rPr>
              <a:t>Highly vascular and opens into vestibule through </a:t>
            </a:r>
            <a:r>
              <a:rPr lang="en-IN" sz="2000" b="1">
                <a:solidFill>
                  <a:srgbClr val="FF0000"/>
                </a:solidFill>
                <a:latin typeface="Times New Roman" pitchFamily="18" charset="0"/>
                <a:cs typeface="Times New Roman" pitchFamily="18" charset="0"/>
              </a:rPr>
              <a:t>vaginal orifice.</a:t>
            </a:r>
          </a:p>
        </p:txBody>
      </p:sp>
      <p:sp>
        <p:nvSpPr>
          <p:cNvPr id="3" name="Cloud 2"/>
          <p:cNvSpPr/>
          <p:nvPr/>
        </p:nvSpPr>
        <p:spPr>
          <a:xfrm>
            <a:off x="4483404" y="2313708"/>
            <a:ext cx="4002735" cy="1858242"/>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vaginal oriface is partially covered by a mucus membrane called </a:t>
            </a:r>
            <a:r>
              <a:rPr lang="en-IN" sz="2000" b="1">
                <a:solidFill>
                  <a:srgbClr val="FF0000"/>
                </a:solidFill>
                <a:latin typeface="Times New Roman" pitchFamily="18" charset="0"/>
                <a:cs typeface="Times New Roman" pitchFamily="18" charset="0"/>
              </a:rPr>
              <a:t>HYMEN.</a:t>
            </a:r>
          </a:p>
        </p:txBody>
      </p:sp>
      <p:pic>
        <p:nvPicPr>
          <p:cNvPr id="4" name="Picture 2"/>
          <p:cNvPicPr>
            <a:picLocks noChangeAspect="1" noChangeArrowheads="1"/>
          </p:cNvPicPr>
          <p:nvPr/>
        </p:nvPicPr>
        <p:blipFill>
          <a:blip r:embed="rId2"/>
          <a:srcRect l="49298" r="822" b="5039"/>
          <a:stretch>
            <a:fillRect/>
          </a:stretch>
        </p:blipFill>
        <p:spPr bwMode="auto">
          <a:xfrm>
            <a:off x="670901" y="1352550"/>
            <a:ext cx="3596299" cy="3352800"/>
          </a:xfrm>
          <a:prstGeom prst="rect">
            <a:avLst/>
          </a:prstGeom>
          <a:ln w="88900" cap="sq" cmpd="thickThin">
            <a:noFill/>
            <a:prstDash val="solid"/>
            <a:miter lim="800000"/>
          </a:ln>
          <a:effectLst>
            <a:innerShdw blurRad="76200">
              <a:srgbClr val="000000"/>
            </a:innerShdw>
          </a:effectLst>
        </p:spPr>
      </p:pic>
      <p:sp>
        <p:nvSpPr>
          <p:cNvPr id="5" name="Rectangle 4"/>
          <p:cNvSpPr/>
          <p:nvPr/>
        </p:nvSpPr>
        <p:spPr>
          <a:xfrm>
            <a:off x="670901" y="742950"/>
            <a:ext cx="1097352"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just"/>
            <a:r>
              <a:rPr lang="en-IN" sz="24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Vagina</a:t>
            </a:r>
          </a:p>
        </p:txBody>
      </p:sp>
      <p:cxnSp>
        <p:nvCxnSpPr>
          <p:cNvPr id="7" name="Straight Connector 6"/>
          <p:cNvCxnSpPr/>
          <p:nvPr/>
        </p:nvCxnSpPr>
        <p:spPr>
          <a:xfrm>
            <a:off x="2469050" y="4506192"/>
            <a:ext cx="3503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743200" y="4324350"/>
            <a:ext cx="1638925"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Vaginal orifice</a:t>
            </a:r>
          </a:p>
        </p:txBody>
      </p:sp>
    </p:spTree>
    <p:extLst>
      <p:ext uri="{BB962C8B-B14F-4D97-AF65-F5344CB8AC3E}">
        <p14:creationId xmlns:p14="http://schemas.microsoft.com/office/powerpoint/2010/main" val="24573420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left)">
                                      <p:cBhvr>
                                        <p:cTn id="12" dur="500"/>
                                        <p:tgtEl>
                                          <p:spTgt spid="9">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
                                            <p:txEl>
                                              <p:pRg st="0" end="0"/>
                                            </p:txEl>
                                          </p:spTgt>
                                        </p:tgtEl>
                                        <p:attrNameLst>
                                          <p:attrName>style.visibility</p:attrName>
                                        </p:attrNameLst>
                                      </p:cBhvr>
                                      <p:to>
                                        <p:strVal val="visible"/>
                                      </p:to>
                                    </p:set>
                                    <p:animEffect transition="in" filter="wipe(left)">
                                      <p:cBhvr>
                                        <p:cTn id="22" dur="500"/>
                                        <p:tgtEl>
                                          <p:spTgt spid="2">
                                            <p:txEl>
                                              <p:pRg st="0" end="0"/>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5" presetClass="entr" presetSubtype="10" fill="hold" grpId="0" nodeType="clickEffect">
                                  <p:stCondLst>
                                    <p:cond delay="0"/>
                                  </p:stCondLst>
                                  <p:iterate type="lt">
                                    <p:tmPct val="10000"/>
                                  </p:iterate>
                                  <p:childTnLst>
                                    <p:set>
                                      <p:cBhvr>
                                        <p:cTn id="26" dur="1" fill="hold">
                                          <p:stCondLst>
                                            <p:cond delay="0"/>
                                          </p:stCondLst>
                                        </p:cTn>
                                        <p:tgtEl>
                                          <p:spTgt spid="3"/>
                                        </p:tgtEl>
                                        <p:attrNameLst>
                                          <p:attrName>style.visibility</p:attrName>
                                        </p:attrNameLst>
                                      </p:cBhvr>
                                      <p:to>
                                        <p:strVal val="visible"/>
                                      </p:to>
                                    </p:set>
                                    <p:animEffect transition="in" filter="checkerboard(across)">
                                      <p:cBhvr>
                                        <p:cTn id="27" dur="500"/>
                                        <p:tgtEl>
                                          <p:spTgt spid="3"/>
                                        </p:tgtEl>
                                      </p:cBhvr>
                                    </p:animEffect>
                                  </p:childTnLst>
                                </p:cTn>
                              </p:par>
                              <p:par>
                                <p:cTn id="28" presetID="22" presetClass="entr" presetSubtype="8" fill="hold" nodeType="withEffect">
                                  <p:stCondLst>
                                    <p:cond delay="0"/>
                                  </p:stCondLst>
                                  <p:iterate type="lt">
                                    <p:tmPct val="10000"/>
                                  </p:iterate>
                                  <p:childTnLst>
                                    <p:set>
                                      <p:cBhvr>
                                        <p:cTn id="29" dur="1" fill="hold">
                                          <p:stCondLst>
                                            <p:cond delay="0"/>
                                          </p:stCondLst>
                                        </p:cTn>
                                        <p:tgtEl>
                                          <p:spTgt spid="3">
                                            <p:txEl>
                                              <p:pRg st="0" end="0"/>
                                            </p:txEl>
                                          </p:spTgt>
                                        </p:tgtEl>
                                        <p:attrNameLst>
                                          <p:attrName>style.visibility</p:attrName>
                                        </p:attrNameLst>
                                      </p:cBhvr>
                                      <p:to>
                                        <p:strVal val="visible"/>
                                      </p:to>
                                    </p:set>
                                    <p:animEffect transition="in" filter="wipe(left)">
                                      <p:cBhvr>
                                        <p:cTn id="3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build="p"/>
    </p:bldLst>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71816" y="845463"/>
            <a:ext cx="7657784"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solidFill>
                  <a:schemeClr val="bg1"/>
                </a:solidFill>
                <a:latin typeface="Times New Roman" pitchFamily="18" charset="0"/>
                <a:cs typeface="Times New Roman" pitchFamily="18" charset="0"/>
              </a:rPr>
              <a:t>FEMALE EXTERNAL GENITALIA / VULVA/ PUDENDUM</a:t>
            </a:r>
          </a:p>
        </p:txBody>
      </p:sp>
      <p:sp>
        <p:nvSpPr>
          <p:cNvPr id="3" name="Rectangle 2"/>
          <p:cNvSpPr/>
          <p:nvPr/>
        </p:nvSpPr>
        <p:spPr>
          <a:xfrm>
            <a:off x="543085" y="1333440"/>
            <a:ext cx="5019515"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latin typeface="Times New Roman" pitchFamily="18" charset="0"/>
                <a:cs typeface="Times New Roman" pitchFamily="18" charset="0"/>
              </a:rPr>
              <a:t>The </a:t>
            </a:r>
            <a:r>
              <a:rPr lang="en-IN" sz="2000" b="1">
                <a:solidFill>
                  <a:srgbClr val="FF0000"/>
                </a:solidFill>
                <a:latin typeface="Times New Roman" pitchFamily="18" charset="0"/>
                <a:cs typeface="Times New Roman" pitchFamily="18" charset="0"/>
              </a:rPr>
              <a:t>vestibule</a:t>
            </a:r>
            <a:r>
              <a:rPr lang="en-IN" sz="2000" b="1">
                <a:latin typeface="Times New Roman" pitchFamily="18" charset="0"/>
                <a:cs typeface="Times New Roman" pitchFamily="18" charset="0"/>
              </a:rPr>
              <a:t> is a space with two apertures</a:t>
            </a:r>
          </a:p>
        </p:txBody>
      </p:sp>
      <p:sp>
        <p:nvSpPr>
          <p:cNvPr id="4" name="Rectangle 3"/>
          <p:cNvSpPr/>
          <p:nvPr/>
        </p:nvSpPr>
        <p:spPr>
          <a:xfrm>
            <a:off x="3682314" y="1711464"/>
            <a:ext cx="2925507" cy="707886"/>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cs typeface="Times New Roman" pitchFamily="18" charset="0"/>
              </a:rPr>
              <a:t>Upper urethral orifice (the opening of urethra)</a:t>
            </a:r>
          </a:p>
        </p:txBody>
      </p:sp>
      <p:sp>
        <p:nvSpPr>
          <p:cNvPr id="5" name="Rectangle 4"/>
          <p:cNvSpPr/>
          <p:nvPr/>
        </p:nvSpPr>
        <p:spPr>
          <a:xfrm>
            <a:off x="3682314" y="2525824"/>
            <a:ext cx="2971800" cy="707886"/>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cs typeface="Times New Roman" pitchFamily="18" charset="0"/>
              </a:rPr>
              <a:t>Lower  vaginal orifice (the opening of vagina)</a:t>
            </a:r>
          </a:p>
        </p:txBody>
      </p:sp>
      <p:pic>
        <p:nvPicPr>
          <p:cNvPr id="9" name="Picture 4" descr="C:\Users\admin\Desktop\Blausen_0400_FemaleReproSystem_02.png"/>
          <p:cNvPicPr>
            <a:picLocks noChangeAspect="1" noChangeArrowheads="1"/>
          </p:cNvPicPr>
          <p:nvPr/>
        </p:nvPicPr>
        <p:blipFill>
          <a:blip r:embed="rId2"/>
          <a:srcRect l="19953" t="7220" r="13366" b="15473"/>
          <a:stretch>
            <a:fillRect/>
          </a:stretch>
        </p:blipFill>
        <p:spPr bwMode="auto">
          <a:xfrm>
            <a:off x="608277" y="1809750"/>
            <a:ext cx="2820724" cy="2702256"/>
          </a:xfrm>
          <a:prstGeom prst="rect">
            <a:avLst/>
          </a:prstGeom>
          <a:noFill/>
        </p:spPr>
      </p:pic>
      <p:grpSp>
        <p:nvGrpSpPr>
          <p:cNvPr id="13" name="Group 12"/>
          <p:cNvGrpSpPr/>
          <p:nvPr/>
        </p:nvGrpSpPr>
        <p:grpSpPr>
          <a:xfrm>
            <a:off x="1676400" y="3867150"/>
            <a:ext cx="1981200" cy="304800"/>
            <a:chOff x="1676400" y="3867150"/>
            <a:chExt cx="1981200" cy="304800"/>
          </a:xfrm>
        </p:grpSpPr>
        <p:cxnSp>
          <p:nvCxnSpPr>
            <p:cNvPr id="10" name="Straight Connector 9"/>
            <p:cNvCxnSpPr/>
            <p:nvPr/>
          </p:nvCxnSpPr>
          <p:spPr>
            <a:xfrm flipH="1">
              <a:off x="1676400" y="3867150"/>
              <a:ext cx="0" cy="30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676400" y="4171950"/>
              <a:ext cx="1981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447800" y="3790950"/>
            <a:ext cx="2209800" cy="838200"/>
            <a:chOff x="1676400" y="3562350"/>
            <a:chExt cx="2209800" cy="838200"/>
          </a:xfrm>
        </p:grpSpPr>
        <p:cxnSp>
          <p:nvCxnSpPr>
            <p:cNvPr id="17" name="Straight Connector 16"/>
            <p:cNvCxnSpPr/>
            <p:nvPr/>
          </p:nvCxnSpPr>
          <p:spPr>
            <a:xfrm flipH="1">
              <a:off x="1676400" y="3562350"/>
              <a:ext cx="0" cy="838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676400" y="4400550"/>
              <a:ext cx="2209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3581400" y="3985796"/>
            <a:ext cx="151424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Vaginal orifice</a:t>
            </a:r>
          </a:p>
        </p:txBody>
      </p:sp>
      <p:sp>
        <p:nvSpPr>
          <p:cNvPr id="23" name="TextBox 22"/>
          <p:cNvSpPr txBox="1"/>
          <p:nvPr/>
        </p:nvSpPr>
        <p:spPr>
          <a:xfrm>
            <a:off x="3581400" y="4442996"/>
            <a:ext cx="16764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Urethral orifice</a:t>
            </a:r>
          </a:p>
        </p:txBody>
      </p:sp>
    </p:spTree>
    <p:extLst>
      <p:ext uri="{BB962C8B-B14F-4D97-AF65-F5344CB8AC3E}">
        <p14:creationId xmlns:p14="http://schemas.microsoft.com/office/powerpoint/2010/main" val="34336682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3" presetClass="entr" presetSubtype="16" fill="hold" nodeType="click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par>
                          <p:cTn id="29" fill="hold" nodeType="afterGroup">
                            <p:stCondLst>
                              <p:cond delay="500"/>
                            </p:stCondLst>
                            <p:childTnLst>
                              <p:par>
                                <p:cTn id="30" presetID="22" presetClass="entr" presetSubtype="8" fill="hold" grpId="0" nodeType="afterEffect">
                                  <p:stCondLst>
                                    <p:cond delay="0"/>
                                  </p:stCondLst>
                                  <p:iterate type="lt">
                                    <p:tmPct val="10000"/>
                                  </p:iterate>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iterate type="lt">
                                    <p:tmPct val="10000"/>
                                  </p:iterate>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22" grpId="0"/>
      <p:bldP spid="23" grpId="0"/>
    </p:bldLst>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55319" y="769263"/>
            <a:ext cx="7574281"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solidFill>
                  <a:schemeClr val="bg1"/>
                </a:solidFill>
                <a:latin typeface="Times New Roman" pitchFamily="18" charset="0"/>
                <a:cs typeface="Times New Roman" pitchFamily="18" charset="0"/>
              </a:rPr>
              <a:t>FEMALE EXTERNAL GENITALIA / VULVA/ PUDENDUM</a:t>
            </a:r>
          </a:p>
        </p:txBody>
      </p:sp>
      <p:sp>
        <p:nvSpPr>
          <p:cNvPr id="18" name="Rectangle 17"/>
          <p:cNvSpPr/>
          <p:nvPr/>
        </p:nvSpPr>
        <p:spPr>
          <a:xfrm>
            <a:off x="622840" y="1257240"/>
            <a:ext cx="6705600" cy="40011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The vestibule is bound by two pairs of fleshy folds of tissue</a:t>
            </a:r>
          </a:p>
        </p:txBody>
      </p:sp>
      <p:sp>
        <p:nvSpPr>
          <p:cNvPr id="12" name="Rectangle 11"/>
          <p:cNvSpPr/>
          <p:nvPr/>
        </p:nvSpPr>
        <p:spPr>
          <a:xfrm>
            <a:off x="3988880" y="1821657"/>
            <a:ext cx="3872960" cy="400110"/>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Labia minora (inner, smaller)</a:t>
            </a:r>
          </a:p>
        </p:txBody>
      </p:sp>
      <p:sp>
        <p:nvSpPr>
          <p:cNvPr id="13" name="Rectangle 12"/>
          <p:cNvSpPr/>
          <p:nvPr/>
        </p:nvSpPr>
        <p:spPr>
          <a:xfrm>
            <a:off x="3975640" y="2335947"/>
            <a:ext cx="3886200" cy="400110"/>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Labia majora (larger, outer).</a:t>
            </a:r>
          </a:p>
        </p:txBody>
      </p:sp>
      <p:pic>
        <p:nvPicPr>
          <p:cNvPr id="39" name="Picture 4" descr="C:\Users\admin\Desktop\Blausen_0400_FemaleReproSystem_02.png"/>
          <p:cNvPicPr>
            <a:picLocks noChangeAspect="1" noChangeArrowheads="1"/>
          </p:cNvPicPr>
          <p:nvPr/>
        </p:nvPicPr>
        <p:blipFill>
          <a:blip r:embed="rId2"/>
          <a:srcRect l="19953" t="7220" r="13366" b="15473"/>
          <a:stretch>
            <a:fillRect/>
          </a:stretch>
        </p:blipFill>
        <p:spPr bwMode="auto">
          <a:xfrm>
            <a:off x="608277" y="1581150"/>
            <a:ext cx="2820724" cy="2702256"/>
          </a:xfrm>
          <a:prstGeom prst="rect">
            <a:avLst/>
          </a:prstGeom>
          <a:noFill/>
        </p:spPr>
      </p:pic>
      <p:cxnSp>
        <p:nvCxnSpPr>
          <p:cNvPr id="42" name="Straight Arrow Connector 41"/>
          <p:cNvCxnSpPr/>
          <p:nvPr/>
        </p:nvCxnSpPr>
        <p:spPr>
          <a:xfrm>
            <a:off x="1579606" y="3712690"/>
            <a:ext cx="2001794" cy="1848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504907" y="3742552"/>
            <a:ext cx="151424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Labia minora</a:t>
            </a:r>
          </a:p>
        </p:txBody>
      </p:sp>
      <p:sp>
        <p:nvSpPr>
          <p:cNvPr id="47" name="TextBox 46"/>
          <p:cNvSpPr txBox="1"/>
          <p:nvPr/>
        </p:nvSpPr>
        <p:spPr>
          <a:xfrm>
            <a:off x="3581400" y="4150326"/>
            <a:ext cx="167640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Labia majora</a:t>
            </a:r>
          </a:p>
        </p:txBody>
      </p:sp>
      <p:cxnSp>
        <p:nvCxnSpPr>
          <p:cNvPr id="57" name="Straight Arrow Connector 56"/>
          <p:cNvCxnSpPr/>
          <p:nvPr/>
        </p:nvCxnSpPr>
        <p:spPr>
          <a:xfrm>
            <a:off x="1655806" y="3945697"/>
            <a:ext cx="2001794" cy="3830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4750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bg/>
                                          </p:spTgt>
                                        </p:tgtEl>
                                        <p:attrNameLst>
                                          <p:attrName>style.visibility</p:attrName>
                                        </p:attrNameLst>
                                      </p:cBhvr>
                                      <p:to>
                                        <p:strVal val="visible"/>
                                      </p:to>
                                    </p:set>
                                    <p:animEffect transition="in" filter="wipe(left)">
                                      <p:cBhvr>
                                        <p:cTn id="12" dur="500"/>
                                        <p:tgtEl>
                                          <p:spTgt spid="12">
                                            <p:bg/>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left)">
                                      <p:cBhvr>
                                        <p:cTn id="17" dur="500"/>
                                        <p:tgtEl>
                                          <p:spTgt spid="12">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bg/>
                                          </p:spTgt>
                                        </p:tgtEl>
                                        <p:attrNameLst>
                                          <p:attrName>style.visibility</p:attrName>
                                        </p:attrNameLst>
                                      </p:cBhvr>
                                      <p:to>
                                        <p:strVal val="visible"/>
                                      </p:to>
                                    </p:set>
                                    <p:animEffect transition="in" filter="wipe(left)">
                                      <p:cBhvr>
                                        <p:cTn id="22" dur="500"/>
                                        <p:tgtEl>
                                          <p:spTgt spid="13">
                                            <p:bg/>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left)">
                                      <p:cBhvr>
                                        <p:cTn id="27" dur="500"/>
                                        <p:tgtEl>
                                          <p:spTgt spid="13">
                                            <p:txEl>
                                              <p:pRg st="0" end="0"/>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3" presetClass="entr" presetSubtype="16" fill="hold" nodeType="clickEffect">
                                  <p:stCondLst>
                                    <p:cond delay="0"/>
                                  </p:stCondLst>
                                  <p:iterate type="lt">
                                    <p:tmPct val="10000"/>
                                  </p:iterate>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500"/>
                                        <p:tgtEl>
                                          <p:spTgt spid="42"/>
                                        </p:tgtEl>
                                      </p:cBhvr>
                                    </p:animEffect>
                                  </p:childTnLst>
                                </p:cTn>
                              </p:par>
                            </p:childTnLst>
                          </p:cTn>
                        </p:par>
                        <p:par>
                          <p:cTn id="39" fill="hold" nodeType="afterGroup">
                            <p:stCondLst>
                              <p:cond delay="500"/>
                            </p:stCondLst>
                            <p:childTnLst>
                              <p:par>
                                <p:cTn id="40" presetID="22" presetClass="entr" presetSubtype="8" fill="hold" grpId="0" nodeType="afterEffect">
                                  <p:stCondLst>
                                    <p:cond delay="0"/>
                                  </p:stCondLst>
                                  <p:iterate type="lt">
                                    <p:tmPct val="10000"/>
                                  </p:iterate>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par>
                          <p:cTn id="48" fill="hold" nodeType="afterGroup">
                            <p:stCondLst>
                              <p:cond delay="500"/>
                            </p:stCondLst>
                            <p:childTnLst>
                              <p:par>
                                <p:cTn id="49" presetID="22" presetClass="entr" presetSubtype="8" fill="hold" grpId="0" nodeType="afterEffect">
                                  <p:stCondLst>
                                    <p:cond delay="0"/>
                                  </p:stCondLst>
                                  <p:iterate type="lt">
                                    <p:tmPct val="10000"/>
                                  </p:iterate>
                                  <p:childTnLst>
                                    <p:set>
                                      <p:cBhvr>
                                        <p:cTn id="50" dur="1" fill="hold">
                                          <p:stCondLst>
                                            <p:cond delay="0"/>
                                          </p:stCondLst>
                                        </p:cTn>
                                        <p:tgtEl>
                                          <p:spTgt spid="47"/>
                                        </p:tgtEl>
                                        <p:attrNameLst>
                                          <p:attrName>style.visibility</p:attrName>
                                        </p:attrNameLst>
                                      </p:cBhvr>
                                      <p:to>
                                        <p:strVal val="visible"/>
                                      </p:to>
                                    </p:set>
                                    <p:animEffect transition="in" filter="wipe(left)">
                                      <p:cBhvr>
                                        <p:cTn id="5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2" grpId="0" uiExpand="1" build="p" animBg="1"/>
      <p:bldP spid="13" grpId="0" uiExpand="1" build="p" animBg="1"/>
      <p:bldP spid="46" grpId="0"/>
      <p:bldP spid="47" grpId="0"/>
    </p:bldLst>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Box 2"/>
          <p:cNvSpPr txBox="1"/>
          <p:nvPr/>
        </p:nvSpPr>
        <p:spPr>
          <a:xfrm>
            <a:off x="625311" y="769263"/>
            <a:ext cx="1008609" cy="40011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solidFill>
                  <a:schemeClr val="bg1"/>
                </a:solidFill>
                <a:latin typeface="Times New Roman" pitchFamily="18" charset="0"/>
                <a:cs typeface="Times New Roman" pitchFamily="18" charset="0"/>
              </a:rPr>
              <a:t>Clitoris</a:t>
            </a:r>
            <a:endParaRPr lang="en-US" sz="2000">
              <a:solidFill>
                <a:schemeClr val="bg1"/>
              </a:solidFill>
              <a:latin typeface="Times New Roman" pitchFamily="18" charset="0"/>
              <a:cs typeface="Times New Roman" pitchFamily="18" charset="0"/>
            </a:endParaRPr>
          </a:p>
        </p:txBody>
      </p:sp>
      <p:sp>
        <p:nvSpPr>
          <p:cNvPr id="18" name="Rectangle 17"/>
          <p:cNvSpPr/>
          <p:nvPr/>
        </p:nvSpPr>
        <p:spPr>
          <a:xfrm>
            <a:off x="1828800" y="796892"/>
            <a:ext cx="3505200" cy="369332"/>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It is a sensitive, erectile structure. </a:t>
            </a:r>
          </a:p>
        </p:txBody>
      </p:sp>
      <p:sp>
        <p:nvSpPr>
          <p:cNvPr id="20" name="Rectangle 19"/>
          <p:cNvSpPr/>
          <p:nvPr/>
        </p:nvSpPr>
        <p:spPr>
          <a:xfrm>
            <a:off x="533400" y="1352550"/>
            <a:ext cx="7772401" cy="369332"/>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It lies at the upper junction of the two labia minora above the urethral orifice.</a:t>
            </a:r>
          </a:p>
        </p:txBody>
      </p:sp>
      <p:sp>
        <p:nvSpPr>
          <p:cNvPr id="21" name="Rectangle 20"/>
          <p:cNvSpPr/>
          <p:nvPr/>
        </p:nvSpPr>
        <p:spPr>
          <a:xfrm>
            <a:off x="3430324" y="1809750"/>
            <a:ext cx="5027876" cy="646331"/>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b="1">
                <a:latin typeface="Times New Roman" pitchFamily="18" charset="0"/>
                <a:cs typeface="Times New Roman" pitchFamily="18" charset="0"/>
              </a:rPr>
              <a:t>It is </a:t>
            </a:r>
            <a:r>
              <a:rPr lang="en-US" b="1">
                <a:solidFill>
                  <a:srgbClr val="FF0000"/>
                </a:solidFill>
                <a:latin typeface="Times New Roman" pitchFamily="18" charset="0"/>
                <a:cs typeface="Times New Roman" pitchFamily="18" charset="0"/>
              </a:rPr>
              <a:t>homologous</a:t>
            </a:r>
            <a:r>
              <a:rPr lang="en-US" b="1">
                <a:latin typeface="Times New Roman" pitchFamily="18" charset="0"/>
                <a:cs typeface="Times New Roman" pitchFamily="18" charset="0"/>
              </a:rPr>
              <a:t> to the </a:t>
            </a:r>
            <a:r>
              <a:rPr lang="en-US" b="1">
                <a:solidFill>
                  <a:srgbClr val="FF0000"/>
                </a:solidFill>
                <a:latin typeface="Times New Roman" pitchFamily="18" charset="0"/>
                <a:cs typeface="Times New Roman" pitchFamily="18" charset="0"/>
              </a:rPr>
              <a:t>penis </a:t>
            </a:r>
            <a:r>
              <a:rPr lang="en-US" b="1">
                <a:latin typeface="Times New Roman" pitchFamily="18" charset="0"/>
                <a:cs typeface="Times New Roman" pitchFamily="18" charset="0"/>
              </a:rPr>
              <a:t>of males as both are supported by </a:t>
            </a:r>
            <a:r>
              <a:rPr lang="en-US" b="1">
                <a:solidFill>
                  <a:srgbClr val="FF0000"/>
                </a:solidFill>
                <a:latin typeface="Times New Roman" pitchFamily="18" charset="0"/>
                <a:cs typeface="Times New Roman" pitchFamily="18" charset="0"/>
              </a:rPr>
              <a:t>corpora cavernosa</a:t>
            </a:r>
            <a:r>
              <a:rPr lang="en-US" b="1">
                <a:latin typeface="Times New Roman" pitchFamily="18" charset="0"/>
                <a:cs typeface="Times New Roman" pitchFamily="18" charset="0"/>
              </a:rPr>
              <a:t> internally.</a:t>
            </a:r>
          </a:p>
        </p:txBody>
      </p:sp>
      <p:pic>
        <p:nvPicPr>
          <p:cNvPr id="22" name="Picture 4" descr="C:\Users\admin\Desktop\Blausen_0400_FemaleReproSystem_02.png"/>
          <p:cNvPicPr>
            <a:picLocks noChangeAspect="1" noChangeArrowheads="1"/>
          </p:cNvPicPr>
          <p:nvPr/>
        </p:nvPicPr>
        <p:blipFill>
          <a:blip r:embed="rId2"/>
          <a:srcRect l="19953" t="7220" r="13366" b="15473"/>
          <a:stretch>
            <a:fillRect/>
          </a:stretch>
        </p:blipFill>
        <p:spPr bwMode="auto">
          <a:xfrm>
            <a:off x="533400" y="2079294"/>
            <a:ext cx="2820724" cy="2702256"/>
          </a:xfrm>
          <a:prstGeom prst="rect">
            <a:avLst/>
          </a:prstGeom>
          <a:noFill/>
        </p:spPr>
      </p:pic>
      <p:cxnSp>
        <p:nvCxnSpPr>
          <p:cNvPr id="23" name="Straight Arrow Connector 22"/>
          <p:cNvCxnSpPr/>
          <p:nvPr/>
        </p:nvCxnSpPr>
        <p:spPr>
          <a:xfrm>
            <a:off x="1068123" y="3975021"/>
            <a:ext cx="2438400" cy="924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00345" y="3919132"/>
            <a:ext cx="92057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Clitoris </a:t>
            </a:r>
          </a:p>
        </p:txBody>
      </p:sp>
      <p:cxnSp>
        <p:nvCxnSpPr>
          <p:cNvPr id="26" name="Straight Arrow Connector 25"/>
          <p:cNvCxnSpPr/>
          <p:nvPr/>
        </p:nvCxnSpPr>
        <p:spPr>
          <a:xfrm>
            <a:off x="1504729" y="4225478"/>
            <a:ext cx="2001794" cy="1848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430030" y="4255340"/>
            <a:ext cx="1514240"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Labia minora</a:t>
            </a:r>
          </a:p>
        </p:txBody>
      </p:sp>
      <p:sp>
        <p:nvSpPr>
          <p:cNvPr id="28" name="Rectangle 27"/>
          <p:cNvSpPr/>
          <p:nvPr/>
        </p:nvSpPr>
        <p:spPr>
          <a:xfrm>
            <a:off x="3428999" y="2571750"/>
            <a:ext cx="5029201" cy="92333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b="1">
                <a:solidFill>
                  <a:srgbClr val="FF0000"/>
                </a:solidFill>
                <a:latin typeface="Times New Roman" pitchFamily="18" charset="0"/>
                <a:cs typeface="Times New Roman" pitchFamily="18" charset="0"/>
              </a:rPr>
              <a:t>Mons pubis </a:t>
            </a:r>
            <a:r>
              <a:rPr lang="en-US" b="1">
                <a:latin typeface="Times New Roman" pitchFamily="18" charset="0"/>
                <a:cs typeface="Times New Roman" pitchFamily="18" charset="0"/>
              </a:rPr>
              <a:t>is a cushion of fatty tissue covered by skin and pubic hair present above the labia majora.</a:t>
            </a:r>
          </a:p>
        </p:txBody>
      </p:sp>
    </p:spTree>
    <p:extLst>
      <p:ext uri="{BB962C8B-B14F-4D97-AF65-F5344CB8AC3E}">
        <p14:creationId xmlns:p14="http://schemas.microsoft.com/office/powerpoint/2010/main" val="26779670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3" presetClass="entr" presetSubtype="16" fill="hold" nodeType="clickEffect">
                                  <p:stCondLst>
                                    <p:cond delay="0"/>
                                  </p:stCondLst>
                                  <p:iterate type="lt">
                                    <p:tmPct val="10000"/>
                                  </p:iterate>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par>
                          <p:cTn id="29" fill="hold" nodeType="afterGroup">
                            <p:stCondLst>
                              <p:cond delay="500"/>
                            </p:stCondLst>
                            <p:childTnLst>
                              <p:par>
                                <p:cTn id="30" presetID="22" presetClass="entr" presetSubtype="8" fill="hold" grpId="0" nodeType="afterEffect">
                                  <p:stCondLst>
                                    <p:cond delay="0"/>
                                  </p:stCondLst>
                                  <p:iterate type="lt">
                                    <p:tmPct val="10000"/>
                                  </p:iterate>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iterate type="lt">
                                    <p:tmPct val="10000"/>
                                  </p:iterate>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22" presetClass="entr" presetSubtype="8" fill="hold" grpId="0" nodeType="clickEffect">
                                  <p:stCondLst>
                                    <p:cond delay="0"/>
                                  </p:stCondLst>
                                  <p:iterate type="lt">
                                    <p:tmPct val="10000"/>
                                  </p:iterate>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4" grpId="0"/>
      <p:bldP spid="27" grpId="0"/>
      <p:bldP spid="28" grpId="0"/>
    </p:bldLst>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 name="Rectangle 14"/>
          <p:cNvSpPr/>
          <p:nvPr/>
        </p:nvSpPr>
        <p:spPr>
          <a:xfrm>
            <a:off x="636723" y="857130"/>
            <a:ext cx="5383077"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Female Accessory Reproductive Glands</a:t>
            </a:r>
          </a:p>
        </p:txBody>
      </p:sp>
      <p:sp>
        <p:nvSpPr>
          <p:cNvPr id="16" name="Rectangle 15"/>
          <p:cNvSpPr/>
          <p:nvPr/>
        </p:nvSpPr>
        <p:spPr>
          <a:xfrm>
            <a:off x="712923" y="1485840"/>
            <a:ext cx="4773478" cy="400110"/>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Bartholin’s or Greater  vestibular glands</a:t>
            </a:r>
          </a:p>
        </p:txBody>
      </p:sp>
      <p:sp>
        <p:nvSpPr>
          <p:cNvPr id="14" name="Rectangle 13"/>
          <p:cNvSpPr/>
          <p:nvPr/>
        </p:nvSpPr>
        <p:spPr>
          <a:xfrm>
            <a:off x="712923" y="2000130"/>
            <a:ext cx="4925877" cy="400110"/>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Skene’s glands  or Lesser Vestibular glands</a:t>
            </a:r>
          </a:p>
        </p:txBody>
      </p:sp>
      <p:sp>
        <p:nvSpPr>
          <p:cNvPr id="17" name="Rectangle 16"/>
          <p:cNvSpPr/>
          <p:nvPr/>
        </p:nvSpPr>
        <p:spPr>
          <a:xfrm>
            <a:off x="712923" y="2628840"/>
            <a:ext cx="2209800" cy="400110"/>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Glands</a:t>
            </a:r>
          </a:p>
        </p:txBody>
      </p:sp>
    </p:spTree>
    <p:extLst>
      <p:ext uri="{BB962C8B-B14F-4D97-AF65-F5344CB8AC3E}">
        <p14:creationId xmlns:p14="http://schemas.microsoft.com/office/powerpoint/2010/main" val="39636299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wipe(left)">
                                      <p:cBhvr>
                                        <p:cTn id="14" dur="500"/>
                                        <p:tgtEl>
                                          <p:spTgt spid="15">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grpId="0" nodeType="click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strVal val="#ppt_w*0.70"/>
                                          </p:val>
                                        </p:tav>
                                        <p:tav tm="100000">
                                          <p:val>
                                            <p:strVal val="#ppt_w"/>
                                          </p:val>
                                        </p:tav>
                                      </p:tavLst>
                                    </p:anim>
                                    <p:anim calcmode="lin" valueType="num">
                                      <p:cBhvr>
                                        <p:cTn id="20" dur="1000" fill="hold"/>
                                        <p:tgtEl>
                                          <p:spTgt spid="16"/>
                                        </p:tgtEl>
                                        <p:attrNameLst>
                                          <p:attrName>ppt_h</p:attrName>
                                        </p:attrNameLst>
                                      </p:cBhvr>
                                      <p:tavLst>
                                        <p:tav tm="0">
                                          <p:val>
                                            <p:strVal val="#ppt_h"/>
                                          </p:val>
                                        </p:tav>
                                        <p:tav tm="100000">
                                          <p:val>
                                            <p:strVal val="#ppt_h"/>
                                          </p:val>
                                        </p:tav>
                                      </p:tavLst>
                                    </p:anim>
                                    <p:animEffect transition="in" filter="fade">
                                      <p:cBhvr>
                                        <p:cTn id="21" dur="1000"/>
                                        <p:tgtEl>
                                          <p:spTgt spid="16"/>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55" presetClass="entr" presetSubtype="0" fill="hold" grpId="0" nodeType="clickEffect">
                                  <p:stCondLst>
                                    <p:cond delay="0"/>
                                  </p:stCondLst>
                                  <p:iterate type="lt">
                                    <p:tmPct val="10000"/>
                                  </p:iterate>
                                  <p:childTnLst>
                                    <p:set>
                                      <p:cBhvr>
                                        <p:cTn id="30" dur="1" fill="hold">
                                          <p:stCondLst>
                                            <p:cond delay="0"/>
                                          </p:stCondLst>
                                        </p:cTn>
                                        <p:tgtEl>
                                          <p:spTgt spid="14"/>
                                        </p:tgtEl>
                                        <p:attrNameLst>
                                          <p:attrName>style.visibility</p:attrName>
                                        </p:attrNameLst>
                                      </p:cBhvr>
                                      <p:to>
                                        <p:strVal val="visible"/>
                                      </p:to>
                                    </p:set>
                                    <p:anim calcmode="lin" valueType="num">
                                      <p:cBhvr>
                                        <p:cTn id="31" dur="1000" fill="hold"/>
                                        <p:tgtEl>
                                          <p:spTgt spid="14"/>
                                        </p:tgtEl>
                                        <p:attrNameLst>
                                          <p:attrName>ppt_w</p:attrName>
                                        </p:attrNameLst>
                                      </p:cBhvr>
                                      <p:tavLst>
                                        <p:tav tm="0">
                                          <p:val>
                                            <p:strVal val="#ppt_w*0.70"/>
                                          </p:val>
                                        </p:tav>
                                        <p:tav tm="100000">
                                          <p:val>
                                            <p:strVal val="#ppt_w"/>
                                          </p:val>
                                        </p:tav>
                                      </p:tavLst>
                                    </p:anim>
                                    <p:anim calcmode="lin" valueType="num">
                                      <p:cBhvr>
                                        <p:cTn id="32" dur="1000" fill="hold"/>
                                        <p:tgtEl>
                                          <p:spTgt spid="14"/>
                                        </p:tgtEl>
                                        <p:attrNameLst>
                                          <p:attrName>ppt_h</p:attrName>
                                        </p:attrNameLst>
                                      </p:cBhvr>
                                      <p:tavLst>
                                        <p:tav tm="0">
                                          <p:val>
                                            <p:strVal val="#ppt_h"/>
                                          </p:val>
                                        </p:tav>
                                        <p:tav tm="100000">
                                          <p:val>
                                            <p:strVal val="#ppt_h"/>
                                          </p:val>
                                        </p:tav>
                                      </p:tavLst>
                                    </p:anim>
                                    <p:animEffect transition="in" filter="fade">
                                      <p:cBhvr>
                                        <p:cTn id="33" dur="1000"/>
                                        <p:tgtEl>
                                          <p:spTgt spid="14"/>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fill="hold" nodeType="clickEffect">
                                  <p:stCondLst>
                                    <p:cond delay="0"/>
                                  </p:stCondLst>
                                  <p:iterate type="lt">
                                    <p:tmPct val="10000"/>
                                  </p:iterate>
                                  <p:childTnLst>
                                    <p:set>
                                      <p:cBhvr>
                                        <p:cTn id="37" dur="1" fill="hold">
                                          <p:stCondLst>
                                            <p:cond delay="0"/>
                                          </p:stCondLst>
                                        </p:cTn>
                                        <p:tgtEl>
                                          <p:spTgt spid="14">
                                            <p:txEl>
                                              <p:pRg st="0" end="0"/>
                                            </p:txEl>
                                          </p:spTgt>
                                        </p:tgtEl>
                                        <p:attrNameLst>
                                          <p:attrName>style.visibility</p:attrName>
                                        </p:attrNameLst>
                                      </p:cBhvr>
                                      <p:to>
                                        <p:strVal val="visible"/>
                                      </p:to>
                                    </p:set>
                                    <p:animEffect transition="in" filter="wipe(left)">
                                      <p:cBhvr>
                                        <p:cTn id="38" dur="500"/>
                                        <p:tgtEl>
                                          <p:spTgt spid="14">
                                            <p:txEl>
                                              <p:pRg st="0" end="0"/>
                                            </p:txEl>
                                          </p:spTgt>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55" presetClass="entr" presetSubtype="0" fill="hold" grpId="0" nodeType="clickEffect">
                                  <p:stCondLst>
                                    <p:cond delay="0"/>
                                  </p:stCondLst>
                                  <p:iterate type="lt">
                                    <p:tmPct val="10000"/>
                                  </p:iterate>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strVal val="#ppt_w*0.70"/>
                                          </p:val>
                                        </p:tav>
                                        <p:tav tm="100000">
                                          <p:val>
                                            <p:strVal val="#ppt_w"/>
                                          </p:val>
                                        </p:tav>
                                      </p:tavLst>
                                    </p:anim>
                                    <p:anim calcmode="lin" valueType="num">
                                      <p:cBhvr>
                                        <p:cTn id="44" dur="1000" fill="hold"/>
                                        <p:tgtEl>
                                          <p:spTgt spid="17"/>
                                        </p:tgtEl>
                                        <p:attrNameLst>
                                          <p:attrName>ppt_h</p:attrName>
                                        </p:attrNameLst>
                                      </p:cBhvr>
                                      <p:tavLst>
                                        <p:tav tm="0">
                                          <p:val>
                                            <p:strVal val="#ppt_h"/>
                                          </p:val>
                                        </p:tav>
                                        <p:tav tm="100000">
                                          <p:val>
                                            <p:strVal val="#ppt_h"/>
                                          </p:val>
                                        </p:tav>
                                      </p:tavLst>
                                    </p:anim>
                                    <p:animEffect transition="in" filter="fade">
                                      <p:cBhvr>
                                        <p:cTn id="45" dur="1000"/>
                                        <p:tgtEl>
                                          <p:spTgt spid="17"/>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8" fill="hold" nodeType="clickEffect">
                                  <p:stCondLst>
                                    <p:cond delay="0"/>
                                  </p:stCondLst>
                                  <p:iterate type="lt">
                                    <p:tmPct val="10000"/>
                                  </p:iterate>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wipe(left)">
                                      <p:cBhvr>
                                        <p:cTn id="5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P spid="17" grpId="0" animBg="1"/>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1"/>
          <p:cNvSpPr>
            <a:spLocks noChangeArrowheads="1"/>
          </p:cNvSpPr>
          <p:nvPr/>
        </p:nvSpPr>
        <p:spPr bwMode="auto">
          <a:xfrm>
            <a:off x="665252" y="1352550"/>
            <a:ext cx="7238998" cy="707886"/>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a:r>
              <a:rPr lang="en-US" sz="2000" b="1">
                <a:latin typeface="Times New Roman" pitchFamily="18" charset="0"/>
              </a:rPr>
              <a:t>It is a form of sexual reproduction resulting in the conception of a child.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063" y="3785824"/>
            <a:ext cx="1196105" cy="6909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l="17968" t="9909" r="17968" b="9909"/>
          <a:stretch>
            <a:fillRect/>
          </a:stretch>
        </p:blipFill>
        <p:spPr>
          <a:xfrm>
            <a:off x="914400" y="4095750"/>
            <a:ext cx="610120" cy="580359"/>
          </a:xfrm>
          <a:prstGeom prst="ellipse">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40716"/>
          <a:stretch>
            <a:fillRect/>
          </a:stretch>
        </p:blipFill>
        <p:spPr>
          <a:xfrm>
            <a:off x="685800" y="2495550"/>
            <a:ext cx="1822401" cy="1553241"/>
          </a:xfrm>
          <a:prstGeom prst="rect">
            <a:avLst/>
          </a:prstGeom>
        </p:spPr>
      </p:pic>
      <p:sp>
        <p:nvSpPr>
          <p:cNvPr id="10" name="TextBox 9"/>
          <p:cNvSpPr txBox="1"/>
          <p:nvPr/>
        </p:nvSpPr>
        <p:spPr>
          <a:xfrm>
            <a:off x="609600" y="759580"/>
            <a:ext cx="4724400" cy="510778"/>
          </a:xfrm>
          <a:prstGeom prst="round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a:ln w="18415" cmpd="sng">
                  <a:noFill/>
                  <a:prstDash val="solid"/>
                </a:ln>
                <a:solidFill>
                  <a:schemeClr val="bg1"/>
                </a:solidFill>
                <a:latin typeface="Cooper Black" panose="0208090404030b020404" pitchFamily="18" charset="0"/>
              </a:rPr>
              <a:t>HUMAN REPRODUCTION</a:t>
            </a:r>
            <a:endParaRPr lang="en-IN" sz="2400">
              <a:ln w="18415" cmpd="sng">
                <a:noFill/>
                <a:prstDash val="solid"/>
              </a:ln>
              <a:solidFill>
                <a:schemeClr val="bg1"/>
              </a:solidFill>
              <a:latin typeface="Cooper Black" panose="0208090404030b020404" pitchFamily="18" charset="0"/>
            </a:endParaRPr>
          </a:p>
        </p:txBody>
      </p:sp>
      <p:pic>
        <p:nvPicPr>
          <p:cNvPr id="11" name="Picture 14" descr="C:\Users\sony\Desktop\Downloads\Rep and dev in animals\baby-animated.gif"/>
          <p:cNvPicPr>
            <a:picLocks noChangeAspect="1" noChangeArrowheads="1" noCrop="1"/>
          </p:cNvPicPr>
          <p:nvPr/>
        </p:nvPicPr>
        <p:blipFill>
          <a:blip r:embed="rId5"/>
          <a:stretch>
            <a:fillRect/>
          </a:stretch>
        </p:blipFill>
        <p:spPr bwMode="auto">
          <a:xfrm>
            <a:off x="4648200" y="2988664"/>
            <a:ext cx="2286000" cy="1792886"/>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2" name="Rectangle 1"/>
          <p:cNvSpPr>
            <a:spLocks noChangeArrowheads="1"/>
          </p:cNvSpPr>
          <p:nvPr/>
        </p:nvSpPr>
        <p:spPr bwMode="auto">
          <a:xfrm>
            <a:off x="3048000" y="2190750"/>
            <a:ext cx="5410200" cy="707886"/>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a:r>
              <a:rPr lang="en-US" sz="2000" b="1">
                <a:latin typeface="Times New Roman" pitchFamily="18" charset="0"/>
              </a:rPr>
              <a:t>It typically involves sexual intercourse between a man and  woman. </a:t>
            </a:r>
          </a:p>
        </p:txBody>
      </p:sp>
    </p:spTree>
    <p:extLst>
      <p:ext uri="{BB962C8B-B14F-4D97-AF65-F5344CB8AC3E}">
        <p14:creationId xmlns:p14="http://schemas.microsoft.com/office/powerpoint/2010/main" val="20795078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wipe(left)">
                                      <p:cBhvr>
                                        <p:cTn id="14" dur="500"/>
                                        <p:tgtEl>
                                          <p:spTgt spid="10">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grpId="0" nodeType="click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left)">
                                      <p:cBhvr>
                                        <p:cTn id="26" dur="500"/>
                                        <p:tgtEl>
                                          <p:spTgt spid="4">
                                            <p:txEl>
                                              <p:pRg st="0" end="0"/>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3" presetClass="entr" presetSubtype="10" fill="hold" nodeType="clickEffect">
                                  <p:stCondLst>
                                    <p:cond delay="0"/>
                                  </p:stCondLst>
                                  <p:iterate type="lt">
                                    <p:tmPct val="10000"/>
                                  </p:iterate>
                                  <p:childTnLst>
                                    <p:set>
                                      <p:cBhvr>
                                        <p:cTn id="30" dur="1" fill="hold">
                                          <p:stCondLst>
                                            <p:cond delay="0"/>
                                          </p:stCondLst>
                                        </p:cTn>
                                        <p:tgtEl>
                                          <p:spTgt spid="11"/>
                                        </p:tgtEl>
                                        <p:attrNameLst>
                                          <p:attrName>style.visibility</p:attrName>
                                        </p:attrNameLst>
                                      </p:cBhvr>
                                      <p:to>
                                        <p:strVal val="visible"/>
                                      </p:to>
                                    </p:set>
                                    <p:animEffect transition="in" filter="blinds(horizontal)">
                                      <p:cBhvr>
                                        <p:cTn id="31" dur="500"/>
                                        <p:tgtEl>
                                          <p:spTgt spid="11"/>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53" presetClass="entr" presetSubtype="16" fill="hold" grpId="0" nodeType="clickEffect">
                                  <p:stCondLst>
                                    <p:cond delay="0"/>
                                  </p:stCondLst>
                                  <p:iterate type="lt">
                                    <p:tmPct val="10000"/>
                                  </p:iterate>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8" fill="hold" nodeType="clickEffect">
                                  <p:stCondLst>
                                    <p:cond delay="0"/>
                                  </p:stCondLst>
                                  <p:iterate type="lt">
                                    <p:tmPct val="10000"/>
                                  </p:iterate>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left)">
                                      <p:cBhvr>
                                        <p:cTn id="43" dur="500"/>
                                        <p:tgtEl>
                                          <p:spTgt spid="12">
                                            <p:txEl>
                                              <p:pRg st="0" end="0"/>
                                            </p:txEl>
                                          </p:spTgt>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1" fill="hold" nodeType="clickEffect">
                                  <p:stCondLst>
                                    <p:cond delay="0"/>
                                  </p:stCondLst>
                                  <p:iterate type="lt">
                                    <p:tmPct val="10000"/>
                                  </p:iterate>
                                  <p:childTnLst>
                                    <p:set>
                                      <p:cBhvr>
                                        <p:cTn id="47" dur="1" fill="hold">
                                          <p:stCondLst>
                                            <p:cond delay="0"/>
                                          </p:stCondLst>
                                        </p:cTn>
                                        <p:tgtEl>
                                          <p:spTgt spid="9"/>
                                        </p:tgtEl>
                                        <p:attrNameLst>
                                          <p:attrName>style.visibility</p:attrName>
                                        </p:attrNameLst>
                                      </p:cBhvr>
                                      <p:to>
                                        <p:strVal val="visible"/>
                                      </p:to>
                                    </p:set>
                                    <p:animEffect transition="in" filter="wipe(up)">
                                      <p:cBhvr>
                                        <p:cTn id="48" dur="500"/>
                                        <p:tgtEl>
                                          <p:spTgt spid="9"/>
                                        </p:tgtEl>
                                      </p:cBhvr>
                                    </p:animEffect>
                                  </p:childTnLst>
                                </p:cTn>
                              </p:par>
                            </p:childTnLst>
                          </p:cTn>
                        </p:par>
                        <p:par>
                          <p:cTn id="49" fill="hold" nodeType="afterGroup">
                            <p:stCondLst>
                              <p:cond delay="500"/>
                            </p:stCondLst>
                            <p:childTnLst>
                              <p:par>
                                <p:cTn id="50" presetID="32" presetClass="emph" presetSubtype="0" fill="hold" nodeType="afterEffect">
                                  <p:stCondLst>
                                    <p:cond delay="0"/>
                                  </p:stCondLst>
                                  <p:iterate type="lt">
                                    <p:tmPct val="10000"/>
                                  </p:iterate>
                                  <p:childTnLst>
                                    <p:animRot by="120000">
                                      <p:cBhvr>
                                        <p:cTn id="51" dur="100" fill="hold">
                                          <p:stCondLst>
                                            <p:cond delay="0"/>
                                          </p:stCondLst>
                                        </p:cTn>
                                        <p:tgtEl>
                                          <p:spTgt spid="9"/>
                                        </p:tgtEl>
                                        <p:attrNameLst>
                                          <p:attrName>r</p:attrName>
                                        </p:attrNameLst>
                                      </p:cBhvr>
                                    </p:animRot>
                                    <p:animRot by="-240000">
                                      <p:cBhvr>
                                        <p:cTn id="52" dur="200" fill="hold">
                                          <p:stCondLst>
                                            <p:cond delay="200"/>
                                          </p:stCondLst>
                                        </p:cTn>
                                        <p:tgtEl>
                                          <p:spTgt spid="9"/>
                                        </p:tgtEl>
                                        <p:attrNameLst>
                                          <p:attrName>r</p:attrName>
                                        </p:attrNameLst>
                                      </p:cBhvr>
                                    </p:animRot>
                                    <p:animRot by="240000">
                                      <p:cBhvr>
                                        <p:cTn id="53" dur="200" fill="hold">
                                          <p:stCondLst>
                                            <p:cond delay="400"/>
                                          </p:stCondLst>
                                        </p:cTn>
                                        <p:tgtEl>
                                          <p:spTgt spid="9"/>
                                        </p:tgtEl>
                                        <p:attrNameLst>
                                          <p:attrName>r</p:attrName>
                                        </p:attrNameLst>
                                      </p:cBhvr>
                                    </p:animRot>
                                    <p:animRot by="-240000">
                                      <p:cBhvr>
                                        <p:cTn id="54" dur="200" fill="hold">
                                          <p:stCondLst>
                                            <p:cond delay="600"/>
                                          </p:stCondLst>
                                        </p:cTn>
                                        <p:tgtEl>
                                          <p:spTgt spid="9"/>
                                        </p:tgtEl>
                                        <p:attrNameLst>
                                          <p:attrName>r</p:attrName>
                                        </p:attrNameLst>
                                      </p:cBhvr>
                                    </p:animRot>
                                    <p:animRot by="120000">
                                      <p:cBhvr>
                                        <p:cTn id="55" dur="200" fill="hold">
                                          <p:stCondLst>
                                            <p:cond delay="800"/>
                                          </p:stCondLst>
                                        </p:cTn>
                                        <p:tgtEl>
                                          <p:spTgt spid="9"/>
                                        </p:tgtEl>
                                        <p:attrNameLst>
                                          <p:attrName>r</p:attrName>
                                        </p:attrNameLst>
                                      </p:cBhvr>
                                    </p:animRot>
                                  </p:childTnLst>
                                </p:cTn>
                              </p:par>
                            </p:childTnLst>
                          </p:cTn>
                        </p:par>
                        <p:par>
                          <p:cTn id="56" fill="hold" nodeType="afterGroup">
                            <p:stCondLst>
                              <p:cond delay="1500"/>
                            </p:stCondLst>
                            <p:childTnLst>
                              <p:par>
                                <p:cTn id="57" presetID="47" presetClass="entr" presetSubtype="0" fill="hold" nodeType="afterEffect">
                                  <p:stCondLst>
                                    <p:cond delay="0"/>
                                  </p:stCondLst>
                                  <p:iterate type="lt">
                                    <p:tmPct val="10000"/>
                                  </p:iterate>
                                  <p:childTnLst>
                                    <p:set>
                                      <p:cBhvr>
                                        <p:cTn id="58" dur="1" fill="hold">
                                          <p:stCondLst>
                                            <p:cond delay="0"/>
                                          </p:stCondLst>
                                        </p:cTn>
                                        <p:tgtEl>
                                          <p:spTgt spid="5"/>
                                        </p:tgtEl>
                                        <p:attrNameLst>
                                          <p:attrName>style.visibility</p:attrName>
                                        </p:attrNameLst>
                                      </p:cBhvr>
                                      <p:to>
                                        <p:strVal val="visible"/>
                                      </p:to>
                                    </p:set>
                                    <p:animEffect transition="in" filter="fade">
                                      <p:cBhvr>
                                        <p:cTn id="59" dur="1000"/>
                                        <p:tgtEl>
                                          <p:spTgt spid="5"/>
                                        </p:tgtEl>
                                      </p:cBhvr>
                                    </p:animEffect>
                                    <p:anim calcmode="lin" valueType="num">
                                      <p:cBhvr>
                                        <p:cTn id="60" dur="1000" fill="hold"/>
                                        <p:tgtEl>
                                          <p:spTgt spid="5"/>
                                        </p:tgtEl>
                                        <p:attrNameLst>
                                          <p:attrName>ppt_x</p:attrName>
                                        </p:attrNameLst>
                                      </p:cBhvr>
                                      <p:tavLst>
                                        <p:tav tm="0">
                                          <p:val>
                                            <p:strVal val="#ppt_x"/>
                                          </p:val>
                                        </p:tav>
                                        <p:tav tm="100000">
                                          <p:val>
                                            <p:strVal val="#ppt_x"/>
                                          </p:val>
                                        </p:tav>
                                      </p:tavLst>
                                    </p:anim>
                                    <p:anim calcmode="lin" valueType="num">
                                      <p:cBhvr>
                                        <p:cTn id="61" dur="1000" fill="hold"/>
                                        <p:tgtEl>
                                          <p:spTgt spid="5"/>
                                        </p:tgtEl>
                                        <p:attrNameLst>
                                          <p:attrName>ppt_y</p:attrName>
                                        </p:attrNameLst>
                                      </p:cBhvr>
                                      <p:tavLst>
                                        <p:tav tm="0">
                                          <p:val>
                                            <p:strVal val="#ppt_y-.1"/>
                                          </p:val>
                                        </p:tav>
                                        <p:tav tm="100000">
                                          <p:val>
                                            <p:strVal val="#ppt_y"/>
                                          </p:val>
                                        </p:tav>
                                      </p:tavLst>
                                    </p:anim>
                                  </p:childTnLst>
                                </p:cTn>
                              </p:par>
                            </p:childTnLst>
                          </p:cTn>
                        </p:par>
                        <p:par>
                          <p:cTn id="62" fill="hold" nodeType="afterGroup">
                            <p:stCondLst>
                              <p:cond delay="2500"/>
                            </p:stCondLst>
                            <p:childTnLst>
                              <p:par>
                                <p:cTn id="63" presetID="47" presetClass="entr" presetSubtype="0" fill="hold" nodeType="afterEffect">
                                  <p:stCondLst>
                                    <p:cond delay="0"/>
                                  </p:stCondLst>
                                  <p:iterate type="lt">
                                    <p:tmPct val="10000"/>
                                  </p:iterate>
                                  <p:childTnLst>
                                    <p:set>
                                      <p:cBhvr>
                                        <p:cTn id="64" dur="1" fill="hold">
                                          <p:stCondLst>
                                            <p:cond delay="0"/>
                                          </p:stCondLst>
                                        </p:cTn>
                                        <p:tgtEl>
                                          <p:spTgt spid="6"/>
                                        </p:tgtEl>
                                        <p:attrNameLst>
                                          <p:attrName>style.visibility</p:attrName>
                                        </p:attrNameLst>
                                      </p:cBhvr>
                                      <p:to>
                                        <p:strVal val="visible"/>
                                      </p:to>
                                    </p:set>
                                    <p:animEffect transition="in" filter="fade">
                                      <p:cBhvr>
                                        <p:cTn id="65" dur="1000"/>
                                        <p:tgtEl>
                                          <p:spTgt spid="6"/>
                                        </p:tgtEl>
                                      </p:cBhvr>
                                    </p:animEffect>
                                    <p:anim calcmode="lin" valueType="num">
                                      <p:cBhvr>
                                        <p:cTn id="66" dur="1000" fill="hold"/>
                                        <p:tgtEl>
                                          <p:spTgt spid="6"/>
                                        </p:tgtEl>
                                        <p:attrNameLst>
                                          <p:attrName>ppt_x</p:attrName>
                                        </p:attrNameLst>
                                      </p:cBhvr>
                                      <p:tavLst>
                                        <p:tav tm="0">
                                          <p:val>
                                            <p:strVal val="#ppt_x"/>
                                          </p:val>
                                        </p:tav>
                                        <p:tav tm="100000">
                                          <p:val>
                                            <p:strVal val="#ppt_x"/>
                                          </p:val>
                                        </p:tav>
                                      </p:tavLst>
                                    </p:anim>
                                    <p:anim calcmode="lin" valueType="num">
                                      <p:cBhvr>
                                        <p:cTn id="67" dur="1000" fill="hold"/>
                                        <p:tgtEl>
                                          <p:spTgt spid="6"/>
                                        </p:tgtEl>
                                        <p:attrNameLst>
                                          <p:attrName>ppt_y</p:attrName>
                                        </p:attrNameLst>
                                      </p:cBhvr>
                                      <p:tavLst>
                                        <p:tav tm="0">
                                          <p:val>
                                            <p:strVal val="#ppt_y-.1"/>
                                          </p:val>
                                        </p:tav>
                                        <p:tav tm="100000">
                                          <p:val>
                                            <p:strVal val="#ppt_y"/>
                                          </p:val>
                                        </p:tav>
                                      </p:tavLst>
                                    </p:anim>
                                  </p:childTnLst>
                                </p:cTn>
                              </p:par>
                              <p:par>
                                <p:cTn id="68" presetID="32" presetClass="emph" presetSubtype="0" repeatCount="indefinite" fill="hold" nodeType="withEffect">
                                  <p:stCondLst>
                                    <p:cond delay="0"/>
                                  </p:stCondLst>
                                  <p:iterate type="lt">
                                    <p:tmPct val="10000"/>
                                  </p:iterate>
                                  <p:childTnLst>
                                    <p:animRot by="120000">
                                      <p:cBhvr>
                                        <p:cTn id="69" dur="50" fill="hold">
                                          <p:stCondLst>
                                            <p:cond delay="0"/>
                                          </p:stCondLst>
                                        </p:cTn>
                                        <p:tgtEl>
                                          <p:spTgt spid="6"/>
                                        </p:tgtEl>
                                        <p:attrNameLst>
                                          <p:attrName>r</p:attrName>
                                        </p:attrNameLst>
                                      </p:cBhvr>
                                    </p:animRot>
                                    <p:animRot by="-240000">
                                      <p:cBhvr>
                                        <p:cTn id="70" dur="100" fill="hold">
                                          <p:stCondLst>
                                            <p:cond delay="100"/>
                                          </p:stCondLst>
                                        </p:cTn>
                                        <p:tgtEl>
                                          <p:spTgt spid="6"/>
                                        </p:tgtEl>
                                        <p:attrNameLst>
                                          <p:attrName>r</p:attrName>
                                        </p:attrNameLst>
                                      </p:cBhvr>
                                    </p:animRot>
                                    <p:animRot by="240000">
                                      <p:cBhvr>
                                        <p:cTn id="71" dur="100" fill="hold">
                                          <p:stCondLst>
                                            <p:cond delay="200"/>
                                          </p:stCondLst>
                                        </p:cTn>
                                        <p:tgtEl>
                                          <p:spTgt spid="6"/>
                                        </p:tgtEl>
                                        <p:attrNameLst>
                                          <p:attrName>r</p:attrName>
                                        </p:attrNameLst>
                                      </p:cBhvr>
                                    </p:animRot>
                                    <p:animRot by="-240000">
                                      <p:cBhvr>
                                        <p:cTn id="72" dur="100" fill="hold">
                                          <p:stCondLst>
                                            <p:cond delay="300"/>
                                          </p:stCondLst>
                                        </p:cTn>
                                        <p:tgtEl>
                                          <p:spTgt spid="6"/>
                                        </p:tgtEl>
                                        <p:attrNameLst>
                                          <p:attrName>r</p:attrName>
                                        </p:attrNameLst>
                                      </p:cBhvr>
                                    </p:animRot>
                                    <p:animRot by="120000">
                                      <p:cBhvr>
                                        <p:cTn id="73" dur="100" fill="hold">
                                          <p:stCondLst>
                                            <p:cond delay="4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Lst>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 name="Rectangle 14"/>
          <p:cNvSpPr/>
          <p:nvPr/>
        </p:nvSpPr>
        <p:spPr>
          <a:xfrm>
            <a:off x="533400" y="780930"/>
            <a:ext cx="5383077"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Female Accessory Reproductive Glands</a:t>
            </a:r>
          </a:p>
        </p:txBody>
      </p:sp>
      <p:sp>
        <p:nvSpPr>
          <p:cNvPr id="16" name="Rectangle 15"/>
          <p:cNvSpPr/>
          <p:nvPr/>
        </p:nvSpPr>
        <p:spPr>
          <a:xfrm>
            <a:off x="609599" y="1333440"/>
            <a:ext cx="4728635"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Bartholin’s or (Greater vestibular glands)</a:t>
            </a:r>
          </a:p>
        </p:txBody>
      </p:sp>
      <p:sp>
        <p:nvSpPr>
          <p:cNvPr id="25" name="Rectangle 24"/>
          <p:cNvSpPr/>
          <p:nvPr/>
        </p:nvSpPr>
        <p:spPr>
          <a:xfrm>
            <a:off x="605367" y="1874676"/>
            <a:ext cx="7776633" cy="400110"/>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IN" sz="2000" b="1">
                <a:latin typeface="Times New Roman" pitchFamily="18" charset="0"/>
                <a:cs typeface="Times New Roman" pitchFamily="18" charset="0"/>
              </a:rPr>
              <a:t>These are paired glands. </a:t>
            </a:r>
            <a:endParaRPr lang="en-IN" sz="2000" b="1">
              <a:ln w="38100">
                <a:solidFill>
                  <a:schemeClr val="tx1"/>
                </a:solidFill>
              </a:ln>
              <a:latin typeface="Times New Roman" pitchFamily="18" charset="0"/>
              <a:cs typeface="Times New Roman" pitchFamily="18" charset="0"/>
            </a:endParaRPr>
          </a:p>
        </p:txBody>
      </p:sp>
      <p:sp>
        <p:nvSpPr>
          <p:cNvPr id="12" name="Rectangle 11"/>
          <p:cNvSpPr/>
          <p:nvPr/>
        </p:nvSpPr>
        <p:spPr>
          <a:xfrm>
            <a:off x="605367" y="2397264"/>
            <a:ext cx="7776633" cy="707886"/>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IN" sz="2000" b="1">
                <a:latin typeface="Times New Roman" pitchFamily="18" charset="0"/>
                <a:cs typeface="Times New Roman" pitchFamily="18" charset="0"/>
              </a:rPr>
              <a:t>They are located slightly posterior and to the left and right sides of  vaginal orifice.</a:t>
            </a:r>
            <a:endParaRPr lang="en-IN" sz="2000" b="1">
              <a:ln w="38100">
                <a:solidFill>
                  <a:schemeClr val="tx1"/>
                </a:solidFill>
              </a:ln>
              <a:latin typeface="Times New Roman" pitchFamily="18" charset="0"/>
              <a:cs typeface="Times New Roman" pitchFamily="18" charset="0"/>
            </a:endParaRPr>
          </a:p>
        </p:txBody>
      </p:sp>
      <p:sp>
        <p:nvSpPr>
          <p:cNvPr id="13" name="Rectangle 12"/>
          <p:cNvSpPr/>
          <p:nvPr/>
        </p:nvSpPr>
        <p:spPr>
          <a:xfrm>
            <a:off x="605367" y="3232488"/>
            <a:ext cx="7776633" cy="400110"/>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IN" sz="2000" b="1">
                <a:latin typeface="Times New Roman" pitchFamily="18" charset="0"/>
                <a:cs typeface="Times New Roman" pitchFamily="18" charset="0"/>
              </a:rPr>
              <a:t>They secrete mucus to lubricate the vagina.</a:t>
            </a:r>
            <a:endParaRPr lang="en-IN" sz="2000" b="1">
              <a:ln w="38100">
                <a:solidFill>
                  <a:schemeClr val="tx1"/>
                </a:solidFill>
              </a:ln>
              <a:latin typeface="Times New Roman" pitchFamily="18" charset="0"/>
              <a:cs typeface="Times New Roman" pitchFamily="18" charset="0"/>
            </a:endParaRPr>
          </a:p>
        </p:txBody>
      </p:sp>
      <p:sp>
        <p:nvSpPr>
          <p:cNvPr id="14" name="Rectangle 13"/>
          <p:cNvSpPr/>
          <p:nvPr/>
        </p:nvSpPr>
        <p:spPr>
          <a:xfrm>
            <a:off x="605367" y="3768864"/>
            <a:ext cx="7776633" cy="707886"/>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IN" sz="2000" b="1">
                <a:latin typeface="Times New Roman" pitchFamily="18" charset="0"/>
                <a:cs typeface="Times New Roman" pitchFamily="18" charset="0"/>
              </a:rPr>
              <a:t>They are homologous to bulbourethral glands of the male reproductive system.</a:t>
            </a:r>
            <a:endParaRPr lang="en-IN" sz="2000" b="1">
              <a:ln w="38100">
                <a:solidFill>
                  <a:schemeClr val="tx1"/>
                </a:solidFill>
              </a:ln>
              <a:latin typeface="Times New Roman" pitchFamily="18" charset="0"/>
              <a:cs typeface="Times New Roman" pitchFamily="18" charset="0"/>
            </a:endParaRPr>
          </a:p>
        </p:txBody>
      </p:sp>
    </p:spTree>
    <p:extLst>
      <p:ext uri="{BB962C8B-B14F-4D97-AF65-F5344CB8AC3E}">
        <p14:creationId xmlns:p14="http://schemas.microsoft.com/office/powerpoint/2010/main" val="1615905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15">
                                            <p:txEl>
                                              <p:pRg st="0" end="0"/>
                                            </p:txEl>
                                          </p:spTgt>
                                        </p:tgtEl>
                                        <p:attrNameLst>
                                          <p:attrName>style.visibility</p:attrName>
                                        </p:attrNameLst>
                                      </p:cBhvr>
                                      <p:to>
                                        <p:strVal val="visible"/>
                                      </p:to>
                                    </p:set>
                                    <p:animEffect transition="in" filter="wipe(left)">
                                      <p:cBhvr>
                                        <p:cTn id="14" dur="500"/>
                                        <p:tgtEl>
                                          <p:spTgt spid="15">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grpId="0" nodeType="click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strVal val="#ppt_w*0.70"/>
                                          </p:val>
                                        </p:tav>
                                        <p:tav tm="100000">
                                          <p:val>
                                            <p:strVal val="#ppt_w"/>
                                          </p:val>
                                        </p:tav>
                                      </p:tavLst>
                                    </p:anim>
                                    <p:anim calcmode="lin" valueType="num">
                                      <p:cBhvr>
                                        <p:cTn id="20" dur="1000" fill="hold"/>
                                        <p:tgtEl>
                                          <p:spTgt spid="16"/>
                                        </p:tgtEl>
                                        <p:attrNameLst>
                                          <p:attrName>ppt_h</p:attrName>
                                        </p:attrNameLst>
                                      </p:cBhvr>
                                      <p:tavLst>
                                        <p:tav tm="0">
                                          <p:val>
                                            <p:strVal val="#ppt_h"/>
                                          </p:val>
                                        </p:tav>
                                        <p:tav tm="100000">
                                          <p:val>
                                            <p:strVal val="#ppt_h"/>
                                          </p:val>
                                        </p:tav>
                                      </p:tavLst>
                                    </p:anim>
                                    <p:animEffect transition="in" filter="fade">
                                      <p:cBhvr>
                                        <p:cTn id="21" dur="1000"/>
                                        <p:tgtEl>
                                          <p:spTgt spid="16"/>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53" presetClass="entr" presetSubtype="16" fill="hold" grpId="0" nodeType="clickEffect">
                                  <p:stCondLst>
                                    <p:cond delay="0"/>
                                  </p:stCondLst>
                                  <p:iterate type="lt">
                                    <p:tmPct val="10000"/>
                                  </p:iterate>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fill="hold" nodeType="clickEffect">
                                  <p:stCondLst>
                                    <p:cond delay="0"/>
                                  </p:stCondLst>
                                  <p:iterate type="lt">
                                    <p:tmPct val="10000"/>
                                  </p:iterate>
                                  <p:childTnLst>
                                    <p:set>
                                      <p:cBhvr>
                                        <p:cTn id="37" dur="1" fill="hold">
                                          <p:stCondLst>
                                            <p:cond delay="0"/>
                                          </p:stCondLst>
                                        </p:cTn>
                                        <p:tgtEl>
                                          <p:spTgt spid="25">
                                            <p:txEl>
                                              <p:pRg st="0" end="0"/>
                                            </p:txEl>
                                          </p:spTgt>
                                        </p:tgtEl>
                                        <p:attrNameLst>
                                          <p:attrName>style.visibility</p:attrName>
                                        </p:attrNameLst>
                                      </p:cBhvr>
                                      <p:to>
                                        <p:strVal val="visible"/>
                                      </p:to>
                                    </p:set>
                                    <p:animEffect transition="in" filter="wipe(left)">
                                      <p:cBhvr>
                                        <p:cTn id="38" dur="500"/>
                                        <p:tgtEl>
                                          <p:spTgt spid="25">
                                            <p:txEl>
                                              <p:pRg st="0" end="0"/>
                                            </p:txEl>
                                          </p:spTgt>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53" presetClass="entr" presetSubtype="16" fill="hold" grpId="0" nodeType="clickEffect">
                                  <p:stCondLst>
                                    <p:cond delay="0"/>
                                  </p:stCondLst>
                                  <p:iterate type="lt">
                                    <p:tmPct val="10000"/>
                                  </p:iterate>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Effect transition="in" filter="fade">
                                      <p:cBhvr>
                                        <p:cTn id="45" dur="500"/>
                                        <p:tgtEl>
                                          <p:spTgt spid="12"/>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8" fill="hold" nodeType="clickEffect">
                                  <p:stCondLst>
                                    <p:cond delay="0"/>
                                  </p:stCondLst>
                                  <p:iterate type="lt">
                                    <p:tmPct val="10000"/>
                                  </p:iterate>
                                  <p:childTnLst>
                                    <p:set>
                                      <p:cBhvr>
                                        <p:cTn id="49" dur="1" fill="hold">
                                          <p:stCondLst>
                                            <p:cond delay="0"/>
                                          </p:stCondLst>
                                        </p:cTn>
                                        <p:tgtEl>
                                          <p:spTgt spid="12">
                                            <p:txEl>
                                              <p:pRg st="0" end="0"/>
                                            </p:txEl>
                                          </p:spTgt>
                                        </p:tgtEl>
                                        <p:attrNameLst>
                                          <p:attrName>style.visibility</p:attrName>
                                        </p:attrNameLst>
                                      </p:cBhvr>
                                      <p:to>
                                        <p:strVal val="visible"/>
                                      </p:to>
                                    </p:set>
                                    <p:animEffect transition="in" filter="wipe(left)">
                                      <p:cBhvr>
                                        <p:cTn id="50" dur="500"/>
                                        <p:tgtEl>
                                          <p:spTgt spid="12">
                                            <p:txEl>
                                              <p:pRg st="0" end="0"/>
                                            </p:txEl>
                                          </p:spTgt>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53" presetClass="entr" presetSubtype="16" fill="hold" grpId="0" nodeType="clickEffect">
                                  <p:stCondLst>
                                    <p:cond delay="0"/>
                                  </p:stCondLst>
                                  <p:iterate type="lt">
                                    <p:tmPct val="10000"/>
                                  </p:iterate>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13">
                                            <p:txEl>
                                              <p:pRg st="0" end="0"/>
                                            </p:txEl>
                                          </p:spTgt>
                                        </p:tgtEl>
                                        <p:attrNameLst>
                                          <p:attrName>style.visibility</p:attrName>
                                        </p:attrNameLst>
                                      </p:cBhvr>
                                      <p:to>
                                        <p:strVal val="visible"/>
                                      </p:to>
                                    </p:set>
                                    <p:animEffect transition="in" filter="wipe(left)">
                                      <p:cBhvr>
                                        <p:cTn id="62" dur="500"/>
                                        <p:tgtEl>
                                          <p:spTgt spid="13">
                                            <p:txEl>
                                              <p:pRg st="0" end="0"/>
                                            </p:txEl>
                                          </p:spTgt>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53" presetClass="entr" presetSubtype="16" fill="hold" grpId="0" nodeType="clickEffect">
                                  <p:stCondLst>
                                    <p:cond delay="0"/>
                                  </p:stCondLst>
                                  <p:iterate type="lt">
                                    <p:tmPct val="10000"/>
                                  </p:iterate>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Effect transition="in" filter="fade">
                                      <p:cBhvr>
                                        <p:cTn id="69" dur="500"/>
                                        <p:tgtEl>
                                          <p:spTgt spid="14"/>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22" presetClass="entr" presetSubtype="8" fill="hold" nodeType="clickEffect">
                                  <p:stCondLst>
                                    <p:cond delay="0"/>
                                  </p:stCondLst>
                                  <p:iterate type="lt">
                                    <p:tmPct val="10000"/>
                                  </p:iterate>
                                  <p:childTnLst>
                                    <p:set>
                                      <p:cBhvr>
                                        <p:cTn id="73" dur="1" fill="hold">
                                          <p:stCondLst>
                                            <p:cond delay="0"/>
                                          </p:stCondLst>
                                        </p:cTn>
                                        <p:tgtEl>
                                          <p:spTgt spid="14">
                                            <p:txEl>
                                              <p:pRg st="0" end="0"/>
                                            </p:txEl>
                                          </p:spTgt>
                                        </p:tgtEl>
                                        <p:attrNameLst>
                                          <p:attrName>style.visibility</p:attrName>
                                        </p:attrNameLst>
                                      </p:cBhvr>
                                      <p:to>
                                        <p:strVal val="visible"/>
                                      </p:to>
                                    </p:set>
                                    <p:animEffect transition="in" filter="wipe(left)">
                                      <p:cBhvr>
                                        <p:cTn id="7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p:bldP spid="12" grpId="0"/>
      <p:bldP spid="13" grpId="0"/>
      <p:bldP spid="14" grpId="0"/>
    </p:bldLst>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33400" y="780930"/>
            <a:ext cx="3533981"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Female Accessory Glands</a:t>
            </a:r>
          </a:p>
        </p:txBody>
      </p:sp>
      <p:sp>
        <p:nvSpPr>
          <p:cNvPr id="3" name="Rectangle 2"/>
          <p:cNvSpPr/>
          <p:nvPr/>
        </p:nvSpPr>
        <p:spPr>
          <a:xfrm>
            <a:off x="609600" y="1333440"/>
            <a:ext cx="48768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Skene’s glands (Lesser Vestibular glands)</a:t>
            </a:r>
          </a:p>
        </p:txBody>
      </p:sp>
      <p:sp>
        <p:nvSpPr>
          <p:cNvPr id="13" name="Cloud 12"/>
          <p:cNvSpPr/>
          <p:nvPr/>
        </p:nvSpPr>
        <p:spPr>
          <a:xfrm rot="20852558">
            <a:off x="800128" y="1932773"/>
            <a:ext cx="3901888" cy="2192355"/>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pPr>
            <a:r>
              <a:rPr lang="en-US" sz="2000" b="1">
                <a:latin typeface="Times New Roman" pitchFamily="18" charset="0"/>
                <a:ea typeface="Times New Roman" pitchFamily="18" charset="0"/>
                <a:cs typeface="Times New Roman" pitchFamily="18" charset="0"/>
              </a:rPr>
              <a:t>They are located on the anterior wall of the vagina, around the lower end of the urethra. </a:t>
            </a:r>
            <a:endParaRPr lang="en-US" sz="2000" b="1">
              <a:latin typeface="Times New Roman" pitchFamily="18" charset="0"/>
            </a:endParaRPr>
          </a:p>
        </p:txBody>
      </p:sp>
      <p:sp>
        <p:nvSpPr>
          <p:cNvPr id="14" name="Cloud 13"/>
          <p:cNvSpPr/>
          <p:nvPr/>
        </p:nvSpPr>
        <p:spPr>
          <a:xfrm>
            <a:off x="4648200" y="1503340"/>
            <a:ext cx="2801451" cy="1525610"/>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latin typeface="Times New Roman" pitchFamily="18" charset="0"/>
                <a:ea typeface="Times New Roman" pitchFamily="18" charset="0"/>
                <a:cs typeface="Times New Roman" pitchFamily="18" charset="0"/>
              </a:rPr>
              <a:t>They secrete a lubricating fluid when stimulated. </a:t>
            </a:r>
            <a:endParaRPr lang="en-US" sz="2000" b="1">
              <a:latin typeface="Times New Roman" pitchFamily="18" charset="0"/>
            </a:endParaRPr>
          </a:p>
        </p:txBody>
      </p:sp>
      <p:sp>
        <p:nvSpPr>
          <p:cNvPr id="15" name="Cloud 14"/>
          <p:cNvSpPr/>
          <p:nvPr/>
        </p:nvSpPr>
        <p:spPr>
          <a:xfrm>
            <a:off x="3903324" y="3028950"/>
            <a:ext cx="2743200" cy="1752600"/>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eaLnBrk="0" fontAlgn="base" hangingPunct="0">
              <a:spcBef>
                <a:spcPct val="0"/>
              </a:spcBef>
              <a:spcAft>
                <a:spcPct val="0"/>
              </a:spcAft>
            </a:pPr>
            <a:r>
              <a:rPr lang="en-US" sz="2000" b="1">
                <a:latin typeface="Times New Roman" pitchFamily="18" charset="0"/>
                <a:ea typeface="Times New Roman" pitchFamily="18" charset="0"/>
                <a:cs typeface="Times New Roman" pitchFamily="18" charset="0"/>
              </a:rPr>
              <a:t>They are </a:t>
            </a:r>
            <a:r>
              <a:rPr lang="en-US" sz="2000" b="1">
                <a:solidFill>
                  <a:srgbClr val="FF0000"/>
                </a:solidFill>
                <a:latin typeface="Times New Roman" pitchFamily="18" charset="0"/>
                <a:ea typeface="Times New Roman" pitchFamily="18" charset="0"/>
                <a:cs typeface="Times New Roman" pitchFamily="18" charset="0"/>
              </a:rPr>
              <a:t>homologous</a:t>
            </a:r>
            <a:r>
              <a:rPr lang="en-US" sz="2000" b="1">
                <a:latin typeface="Times New Roman" pitchFamily="18" charset="0"/>
                <a:ea typeface="Times New Roman" pitchFamily="18" charset="0"/>
                <a:cs typeface="Times New Roman" pitchFamily="18" charset="0"/>
              </a:rPr>
              <a:t> to the </a:t>
            </a:r>
            <a:r>
              <a:rPr lang="en-US" sz="2000" b="1">
                <a:solidFill>
                  <a:srgbClr val="FF0000"/>
                </a:solidFill>
                <a:latin typeface="Times New Roman" pitchFamily="18" charset="0"/>
                <a:ea typeface="Times New Roman" pitchFamily="18" charset="0"/>
                <a:cs typeface="Times New Roman" pitchFamily="18" charset="0"/>
              </a:rPr>
              <a:t>prostate gland </a:t>
            </a:r>
            <a:r>
              <a:rPr lang="en-US" sz="2000" b="1">
                <a:latin typeface="Times New Roman" pitchFamily="18" charset="0"/>
                <a:ea typeface="Times New Roman" pitchFamily="18" charset="0"/>
                <a:cs typeface="Times New Roman" pitchFamily="18" charset="0"/>
              </a:rPr>
              <a:t>of male.</a:t>
            </a:r>
            <a:endParaRPr lang="en-US" sz="2000" b="1">
              <a:latin typeface="Times New Roman" pitchFamily="18" charset="0"/>
            </a:endParaRPr>
          </a:p>
        </p:txBody>
      </p:sp>
    </p:spTree>
    <p:extLst>
      <p:ext uri="{BB962C8B-B14F-4D97-AF65-F5344CB8AC3E}">
        <p14:creationId xmlns:p14="http://schemas.microsoft.com/office/powerpoint/2010/main" val="40609042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 presetClass="entr" presetSubtype="10" fill="hold" grpId="0" nodeType="clickEffect">
                                  <p:stCondLst>
                                    <p:cond delay="0"/>
                                  </p:stCondLst>
                                  <p:iterate type="lt">
                                    <p:tmPct val="10000"/>
                                  </p:iterate>
                                  <p:childTnLst>
                                    <p:set>
                                      <p:cBhvr>
                                        <p:cTn id="18" dur="1" fill="hold">
                                          <p:stCondLst>
                                            <p:cond delay="0"/>
                                          </p:stCondLst>
                                        </p:cTn>
                                        <p:tgtEl>
                                          <p:spTgt spid="13"/>
                                        </p:tgtEl>
                                        <p:attrNameLst>
                                          <p:attrName>style.visibility</p:attrName>
                                        </p:attrNameLst>
                                      </p:cBhvr>
                                      <p:to>
                                        <p:strVal val="visible"/>
                                      </p:to>
                                    </p:set>
                                    <p:animEffect transition="in" filter="checkerboard(across)">
                                      <p:cBhvr>
                                        <p:cTn id="19" dur="500"/>
                                        <p:tgtEl>
                                          <p:spTgt spid="13"/>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 presetClass="entr" presetSubtype="10" fill="hold" grpId="0" nodeType="clickEffect">
                                  <p:stCondLst>
                                    <p:cond delay="0"/>
                                  </p:stCondLst>
                                  <p:iterate type="lt">
                                    <p:tmPct val="10000"/>
                                  </p:iterate>
                                  <p:childTnLst>
                                    <p:set>
                                      <p:cBhvr>
                                        <p:cTn id="28" dur="1" fill="hold">
                                          <p:stCondLst>
                                            <p:cond delay="0"/>
                                          </p:stCondLst>
                                        </p:cTn>
                                        <p:tgtEl>
                                          <p:spTgt spid="14"/>
                                        </p:tgtEl>
                                        <p:attrNameLst>
                                          <p:attrName>style.visibility</p:attrName>
                                        </p:attrNameLst>
                                      </p:cBhvr>
                                      <p:to>
                                        <p:strVal val="visible"/>
                                      </p:to>
                                    </p:set>
                                    <p:animEffect transition="in" filter="checkerboard(across)">
                                      <p:cBhvr>
                                        <p:cTn id="29" dur="500"/>
                                        <p:tgtEl>
                                          <p:spTgt spid="14"/>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left)">
                                      <p:cBhvr>
                                        <p:cTn id="34" dur="500"/>
                                        <p:tgtEl>
                                          <p:spTgt spid="14">
                                            <p:txEl>
                                              <p:pRg st="0" end="0"/>
                                            </p:txEl>
                                          </p:spTgt>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5" presetClass="entr" presetSubtype="10" fill="hold" grpId="0" nodeType="click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Effect transition="in" filter="checkerboard(across)">
                                      <p:cBhvr>
                                        <p:cTn id="39" dur="500"/>
                                        <p:tgtEl>
                                          <p:spTgt spid="15"/>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22" presetClass="entr" presetSubtype="8" fill="hold" nodeType="clickEffect">
                                  <p:stCondLst>
                                    <p:cond delay="0"/>
                                  </p:stCondLst>
                                  <p:iterate type="lt">
                                    <p:tmPct val="10000"/>
                                  </p:iterate>
                                  <p:childTnLst>
                                    <p:set>
                                      <p:cBhvr>
                                        <p:cTn id="43" dur="1" fill="hold">
                                          <p:stCondLst>
                                            <p:cond delay="0"/>
                                          </p:stCondLst>
                                        </p:cTn>
                                        <p:tgtEl>
                                          <p:spTgt spid="15">
                                            <p:txEl>
                                              <p:pRg st="0" end="0"/>
                                            </p:txEl>
                                          </p:spTgt>
                                        </p:tgtEl>
                                        <p:attrNameLst>
                                          <p:attrName>style.visibility</p:attrName>
                                        </p:attrNameLst>
                                      </p:cBhvr>
                                      <p:to>
                                        <p:strVal val="visible"/>
                                      </p:to>
                                    </p:set>
                                    <p:animEffect transition="in" filter="wipe(left)">
                                      <p:cBhvr>
                                        <p:cTn id="44"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48368" y="800040"/>
            <a:ext cx="2974148"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Female Accessory Glands</a:t>
            </a:r>
          </a:p>
        </p:txBody>
      </p:sp>
      <p:sp>
        <p:nvSpPr>
          <p:cNvPr id="3" name="Rectangle 2"/>
          <p:cNvSpPr/>
          <p:nvPr/>
        </p:nvSpPr>
        <p:spPr>
          <a:xfrm>
            <a:off x="609600" y="1276350"/>
            <a:ext cx="22098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Glands</a:t>
            </a:r>
          </a:p>
        </p:txBody>
      </p:sp>
      <p:pic>
        <p:nvPicPr>
          <p:cNvPr id="4" name="Picture 2" descr="http://www.womenshealth.gov/breast-cancer/images/breast-diagram.gif"/>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65429"/>
                    </a14:imgEffect>
                  </a14:imgLayer>
                </a14:imgProps>
              </a:ext>
            </a:extLst>
          </a:blip>
          <a:srcRect r="36767"/>
          <a:stretch>
            <a:fillRect/>
          </a:stretch>
        </p:blipFill>
        <p:spPr bwMode="auto">
          <a:xfrm>
            <a:off x="533400" y="1809750"/>
            <a:ext cx="2663868" cy="2983038"/>
          </a:xfrm>
          <a:prstGeom prst="rect">
            <a:avLst/>
          </a:prstGeom>
          <a:noFill/>
        </p:spPr>
      </p:pic>
      <p:cxnSp>
        <p:nvCxnSpPr>
          <p:cNvPr id="6" name="Straight Connector 5"/>
          <p:cNvCxnSpPr/>
          <p:nvPr/>
        </p:nvCxnSpPr>
        <p:spPr>
          <a:xfrm flipV="1">
            <a:off x="1913313" y="2097673"/>
            <a:ext cx="951994"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12609" y="1885950"/>
            <a:ext cx="92057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Fat </a:t>
            </a:r>
          </a:p>
        </p:txBody>
      </p:sp>
      <p:cxnSp>
        <p:nvCxnSpPr>
          <p:cNvPr id="9" name="Straight Connector 8"/>
          <p:cNvCxnSpPr/>
          <p:nvPr/>
        </p:nvCxnSpPr>
        <p:spPr>
          <a:xfrm flipV="1">
            <a:off x="1999932" y="2356459"/>
            <a:ext cx="1058487"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7208" y="2187182"/>
            <a:ext cx="179959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lobule</a:t>
            </a:r>
          </a:p>
        </p:txBody>
      </p:sp>
      <p:cxnSp>
        <p:nvCxnSpPr>
          <p:cNvPr id="11" name="Straight Connector 10"/>
          <p:cNvCxnSpPr/>
          <p:nvPr/>
        </p:nvCxnSpPr>
        <p:spPr>
          <a:xfrm flipV="1">
            <a:off x="2310973" y="2783473"/>
            <a:ext cx="886295"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46933" y="2529557"/>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tubule</a:t>
            </a:r>
          </a:p>
        </p:txBody>
      </p:sp>
      <p:cxnSp>
        <p:nvCxnSpPr>
          <p:cNvPr id="13" name="Straight Connector 12"/>
          <p:cNvCxnSpPr>
            <a:endCxn id="4" idx="3"/>
          </p:cNvCxnSpPr>
          <p:nvPr/>
        </p:nvCxnSpPr>
        <p:spPr>
          <a:xfrm>
            <a:off x="2683740" y="3279263"/>
            <a:ext cx="513528" cy="220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197268" y="3109986"/>
            <a:ext cx="2441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ampulla</a:t>
            </a:r>
          </a:p>
        </p:txBody>
      </p:sp>
      <p:cxnSp>
        <p:nvCxnSpPr>
          <p:cNvPr id="22" name="Straight Connector 21"/>
          <p:cNvCxnSpPr/>
          <p:nvPr/>
        </p:nvCxnSpPr>
        <p:spPr>
          <a:xfrm>
            <a:off x="2865307" y="3453669"/>
            <a:ext cx="581009" cy="1221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349668" y="3528596"/>
            <a:ext cx="2060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Lactiferous duct</a:t>
            </a:r>
          </a:p>
        </p:txBody>
      </p:sp>
      <p:cxnSp>
        <p:nvCxnSpPr>
          <p:cNvPr id="27" name="Straight Connector 26"/>
          <p:cNvCxnSpPr/>
          <p:nvPr/>
        </p:nvCxnSpPr>
        <p:spPr>
          <a:xfrm>
            <a:off x="2975975" y="3694867"/>
            <a:ext cx="373693" cy="4008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49668" y="3944107"/>
            <a:ext cx="7651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Nipple </a:t>
            </a:r>
          </a:p>
        </p:txBody>
      </p:sp>
      <p:sp>
        <p:nvSpPr>
          <p:cNvPr id="30" name="Cloud 29"/>
          <p:cNvSpPr/>
          <p:nvPr/>
        </p:nvSpPr>
        <p:spPr>
          <a:xfrm>
            <a:off x="3732234" y="738505"/>
            <a:ext cx="3855611" cy="1604645"/>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Functional mammary glands are characteristic of all female mammals.</a:t>
            </a:r>
          </a:p>
        </p:txBody>
      </p:sp>
      <p:sp>
        <p:nvSpPr>
          <p:cNvPr id="31" name="Cloud 30"/>
          <p:cNvSpPr/>
          <p:nvPr/>
        </p:nvSpPr>
        <p:spPr>
          <a:xfrm>
            <a:off x="4984376" y="2221663"/>
            <a:ext cx="3572641" cy="2607835"/>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lumMod val="25000"/>
                  </a:schemeClr>
                </a:solidFill>
                <a:latin typeface="Times New Roman" pitchFamily="18" charset="0"/>
                <a:cs typeface="Times New Roman" pitchFamily="18" charset="0"/>
              </a:rPr>
              <a:t>These are paired structures (brush) that contain glandular tissue and variable amount of fat.</a:t>
            </a:r>
          </a:p>
        </p:txBody>
      </p:sp>
      <p:cxnSp>
        <p:nvCxnSpPr>
          <p:cNvPr id="32" name="Straight Connector 31"/>
          <p:cNvCxnSpPr/>
          <p:nvPr/>
        </p:nvCxnSpPr>
        <p:spPr>
          <a:xfrm flipV="1">
            <a:off x="2433347" y="3031368"/>
            <a:ext cx="763921" cy="78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248642" y="2800350"/>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duct</a:t>
            </a:r>
          </a:p>
        </p:txBody>
      </p:sp>
    </p:spTree>
    <p:extLst>
      <p:ext uri="{BB962C8B-B14F-4D97-AF65-F5344CB8AC3E}">
        <p14:creationId xmlns:p14="http://schemas.microsoft.com/office/powerpoint/2010/main" val="20322456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childTnLst>
                    </p:cTn>
                  </p:par>
                  <p:par>
                    <p:cTn id="50" fill="hold" nodeType="clickPar">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par>
                    <p:cTn id="55" fill="hold" nodeType="clickPar">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500"/>
                                        <p:tgtEl>
                                          <p:spTgt spid="13"/>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childTnLst>
                          </p:cTn>
                        </p:par>
                      </p:childTnLst>
                    </p:cTn>
                  </p:par>
                  <p:par>
                    <p:cTn id="75" fill="hold" nodeType="clickPar">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childTnLst>
                          </p:cTn>
                        </p:par>
                      </p:childTnLst>
                    </p:cTn>
                  </p:par>
                  <p:par>
                    <p:cTn id="80" fill="hold" nodeType="clickPar">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left)">
                                      <p:cBhvr>
                                        <p:cTn id="84" dur="500"/>
                                        <p:tgtEl>
                                          <p:spTgt spid="29"/>
                                        </p:tgtEl>
                                      </p:cBhvr>
                                    </p:animEffect>
                                  </p:childTnLst>
                                </p:cTn>
                              </p:par>
                            </p:childTnLst>
                          </p:cTn>
                        </p:par>
                      </p:childTnLst>
                    </p:cTn>
                  </p:par>
                  <p:par>
                    <p:cTn id="85" fill="hold" nodeType="clickPar">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childTnLst>
                          </p:cTn>
                        </p:par>
                      </p:childTnLst>
                    </p:cTn>
                  </p:par>
                  <p:par>
                    <p:cTn id="92" fill="hold" nodeType="clickPar">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 calcmode="lin" valueType="num">
                                      <p:cBhvr>
                                        <p:cTn id="96" dur="500" fill="hold"/>
                                        <p:tgtEl>
                                          <p:spTgt spid="31"/>
                                        </p:tgtEl>
                                        <p:attrNameLst>
                                          <p:attrName>ppt_w</p:attrName>
                                        </p:attrNameLst>
                                      </p:cBhvr>
                                      <p:tavLst>
                                        <p:tav tm="0">
                                          <p:val>
                                            <p:fltVal val="0"/>
                                          </p:val>
                                        </p:tav>
                                        <p:tav tm="100000">
                                          <p:val>
                                            <p:strVal val="#ppt_w"/>
                                          </p:val>
                                        </p:tav>
                                      </p:tavLst>
                                    </p:anim>
                                    <p:anim calcmode="lin" valueType="num">
                                      <p:cBhvr>
                                        <p:cTn id="97" dur="500" fill="hold"/>
                                        <p:tgtEl>
                                          <p:spTgt spid="31"/>
                                        </p:tgtEl>
                                        <p:attrNameLst>
                                          <p:attrName>ppt_h</p:attrName>
                                        </p:attrNameLst>
                                      </p:cBhvr>
                                      <p:tavLst>
                                        <p:tav tm="0">
                                          <p:val>
                                            <p:fltVal val="0"/>
                                          </p:val>
                                        </p:tav>
                                        <p:tav tm="100000">
                                          <p:val>
                                            <p:strVal val="#ppt_h"/>
                                          </p:val>
                                        </p:tav>
                                      </p:tavLst>
                                    </p:anim>
                                    <p:animEffect transition="in" filter="fade">
                                      <p:cBhvr>
                                        <p:cTn id="9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0" grpId="0"/>
      <p:bldP spid="12" grpId="0"/>
      <p:bldP spid="14" grpId="0"/>
      <p:bldP spid="24" grpId="0"/>
      <p:bldP spid="29" grpId="0"/>
      <p:bldP spid="30" grpId="0" animBg="1"/>
      <p:bldP spid="31" grpId="0" animBg="1"/>
      <p:bldP spid="33" grpId="0"/>
    </p:bldLst>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9" name="Rectangle 28"/>
          <p:cNvSpPr/>
          <p:nvPr/>
        </p:nvSpPr>
        <p:spPr>
          <a:xfrm>
            <a:off x="548368" y="780930"/>
            <a:ext cx="2974148"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Female Accessory Glands</a:t>
            </a:r>
          </a:p>
        </p:txBody>
      </p:sp>
      <p:sp>
        <p:nvSpPr>
          <p:cNvPr id="52" name="Cloud 51"/>
          <p:cNvSpPr/>
          <p:nvPr/>
        </p:nvSpPr>
        <p:spPr>
          <a:xfrm>
            <a:off x="4094252" y="803059"/>
            <a:ext cx="4038600" cy="2089544"/>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glandular tissue of each breast is divided into 15 – 20 mammary lobes </a:t>
            </a:r>
          </a:p>
        </p:txBody>
      </p:sp>
      <p:sp>
        <p:nvSpPr>
          <p:cNvPr id="53" name="Cloud 52"/>
          <p:cNvSpPr/>
          <p:nvPr/>
        </p:nvSpPr>
        <p:spPr>
          <a:xfrm>
            <a:off x="5105400" y="2643482"/>
            <a:ext cx="3200400" cy="1833268"/>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Each mammary lobe consists of clusters of cells called alveoli.</a:t>
            </a:r>
          </a:p>
        </p:txBody>
      </p:sp>
      <p:sp>
        <p:nvSpPr>
          <p:cNvPr id="54" name="Rectangle 53"/>
          <p:cNvSpPr/>
          <p:nvPr/>
        </p:nvSpPr>
        <p:spPr>
          <a:xfrm>
            <a:off x="609600" y="1257240"/>
            <a:ext cx="22098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Glands</a:t>
            </a:r>
          </a:p>
        </p:txBody>
      </p:sp>
      <p:pic>
        <p:nvPicPr>
          <p:cNvPr id="55" name="Picture 2" descr="http://www.womenshealth.gov/breast-cancer/images/breast-diagram.gif"/>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65429"/>
                    </a14:imgEffect>
                  </a14:imgLayer>
                </a14:imgProps>
              </a:ext>
            </a:extLst>
          </a:blip>
          <a:srcRect r="36767"/>
          <a:stretch>
            <a:fillRect/>
          </a:stretch>
        </p:blipFill>
        <p:spPr bwMode="auto">
          <a:xfrm>
            <a:off x="533400" y="1809750"/>
            <a:ext cx="2663868" cy="2983038"/>
          </a:xfrm>
          <a:prstGeom prst="rect">
            <a:avLst/>
          </a:prstGeom>
          <a:noFill/>
        </p:spPr>
      </p:pic>
      <p:cxnSp>
        <p:nvCxnSpPr>
          <p:cNvPr id="56" name="Straight Connector 55"/>
          <p:cNvCxnSpPr/>
          <p:nvPr/>
        </p:nvCxnSpPr>
        <p:spPr>
          <a:xfrm flipV="1">
            <a:off x="1913313" y="2021473"/>
            <a:ext cx="951994"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912609" y="1809750"/>
            <a:ext cx="92057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Fat </a:t>
            </a:r>
          </a:p>
        </p:txBody>
      </p:sp>
      <p:cxnSp>
        <p:nvCxnSpPr>
          <p:cNvPr id="58" name="Straight Connector 57"/>
          <p:cNvCxnSpPr/>
          <p:nvPr/>
        </p:nvCxnSpPr>
        <p:spPr>
          <a:xfrm flipV="1">
            <a:off x="1999932" y="2356459"/>
            <a:ext cx="1058487"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077208" y="2187182"/>
            <a:ext cx="179959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lobule</a:t>
            </a:r>
          </a:p>
        </p:txBody>
      </p:sp>
      <p:cxnSp>
        <p:nvCxnSpPr>
          <p:cNvPr id="60" name="Straight Connector 59"/>
          <p:cNvCxnSpPr/>
          <p:nvPr/>
        </p:nvCxnSpPr>
        <p:spPr>
          <a:xfrm flipV="1">
            <a:off x="2310973" y="2783473"/>
            <a:ext cx="886295"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246933" y="2529557"/>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tubule</a:t>
            </a:r>
          </a:p>
        </p:txBody>
      </p:sp>
      <p:cxnSp>
        <p:nvCxnSpPr>
          <p:cNvPr id="62" name="Straight Connector 61"/>
          <p:cNvCxnSpPr>
            <a:endCxn id="55" idx="3"/>
          </p:cNvCxnSpPr>
          <p:nvPr/>
        </p:nvCxnSpPr>
        <p:spPr>
          <a:xfrm>
            <a:off x="2683740" y="3279263"/>
            <a:ext cx="513528" cy="220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197268" y="3109986"/>
            <a:ext cx="2441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ampulla</a:t>
            </a:r>
          </a:p>
        </p:txBody>
      </p:sp>
      <p:cxnSp>
        <p:nvCxnSpPr>
          <p:cNvPr id="64" name="Straight Connector 63"/>
          <p:cNvCxnSpPr/>
          <p:nvPr/>
        </p:nvCxnSpPr>
        <p:spPr>
          <a:xfrm>
            <a:off x="2865307" y="3453669"/>
            <a:ext cx="581009" cy="1221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349668" y="3528596"/>
            <a:ext cx="2060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Lactiferous duct</a:t>
            </a:r>
          </a:p>
        </p:txBody>
      </p:sp>
      <p:cxnSp>
        <p:nvCxnSpPr>
          <p:cNvPr id="66" name="Straight Connector 65"/>
          <p:cNvCxnSpPr/>
          <p:nvPr/>
        </p:nvCxnSpPr>
        <p:spPr>
          <a:xfrm>
            <a:off x="2975975" y="3694867"/>
            <a:ext cx="373693" cy="4008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349668" y="3944107"/>
            <a:ext cx="7651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Nipple </a:t>
            </a:r>
          </a:p>
        </p:txBody>
      </p:sp>
      <p:cxnSp>
        <p:nvCxnSpPr>
          <p:cNvPr id="68" name="Straight Connector 67"/>
          <p:cNvCxnSpPr/>
          <p:nvPr/>
        </p:nvCxnSpPr>
        <p:spPr>
          <a:xfrm flipV="1">
            <a:off x="2433347" y="3031368"/>
            <a:ext cx="763921" cy="78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248642" y="2800350"/>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duct</a:t>
            </a:r>
          </a:p>
        </p:txBody>
      </p:sp>
    </p:spTree>
    <p:extLst>
      <p:ext uri="{BB962C8B-B14F-4D97-AF65-F5344CB8AC3E}">
        <p14:creationId xmlns:p14="http://schemas.microsoft.com/office/powerpoint/2010/main" val="16190374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52"/>
                                        </p:tgtEl>
                                        <p:attrNameLst>
                                          <p:attrName>style.visibility</p:attrName>
                                        </p:attrNameLst>
                                      </p:cBhvr>
                                      <p:to>
                                        <p:strVal val="visible"/>
                                      </p:to>
                                    </p:set>
                                    <p:animEffect transition="in" filter="checkerboard(across)">
                                      <p:cBhvr>
                                        <p:cTn id="7" dur="500"/>
                                        <p:tgtEl>
                                          <p:spTgt spid="5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53"/>
                                        </p:tgtEl>
                                        <p:attrNameLst>
                                          <p:attrName>style.visibility</p:attrName>
                                        </p:attrNameLst>
                                      </p:cBhvr>
                                      <p:to>
                                        <p:strVal val="visible"/>
                                      </p:to>
                                    </p:set>
                                    <p:animEffect transition="in" filter="checkerboard(across)">
                                      <p:cBhvr>
                                        <p:cTn id="1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loud 1"/>
          <p:cNvSpPr/>
          <p:nvPr/>
        </p:nvSpPr>
        <p:spPr>
          <a:xfrm>
            <a:off x="5105400" y="2617256"/>
            <a:ext cx="3419259" cy="1388781"/>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alveoli open into mammary tubules.</a:t>
            </a:r>
          </a:p>
        </p:txBody>
      </p:sp>
      <p:sp>
        <p:nvSpPr>
          <p:cNvPr id="3" name="Cloud 2"/>
          <p:cNvSpPr/>
          <p:nvPr/>
        </p:nvSpPr>
        <p:spPr>
          <a:xfrm>
            <a:off x="3962400" y="835004"/>
            <a:ext cx="3590422" cy="1718021"/>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cells of alveoli secrete milk which is stored in the lumens of alveoli.</a:t>
            </a:r>
          </a:p>
        </p:txBody>
      </p:sp>
      <p:sp>
        <p:nvSpPr>
          <p:cNvPr id="4" name="Rectangle 3"/>
          <p:cNvSpPr/>
          <p:nvPr/>
        </p:nvSpPr>
        <p:spPr>
          <a:xfrm>
            <a:off x="548368" y="780930"/>
            <a:ext cx="2974148"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Female Accessory Glands</a:t>
            </a:r>
          </a:p>
        </p:txBody>
      </p:sp>
      <p:sp>
        <p:nvSpPr>
          <p:cNvPr id="19" name="Rectangle 18"/>
          <p:cNvSpPr/>
          <p:nvPr/>
        </p:nvSpPr>
        <p:spPr>
          <a:xfrm>
            <a:off x="609600" y="1257240"/>
            <a:ext cx="22098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Glands</a:t>
            </a:r>
          </a:p>
        </p:txBody>
      </p:sp>
      <p:pic>
        <p:nvPicPr>
          <p:cNvPr id="20" name="Picture 2" descr="http://www.womenshealth.gov/breast-cancer/images/breast-diagram.gif"/>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65429"/>
                    </a14:imgEffect>
                  </a14:imgLayer>
                </a14:imgProps>
              </a:ext>
            </a:extLst>
          </a:blip>
          <a:srcRect r="36767"/>
          <a:stretch>
            <a:fillRect/>
          </a:stretch>
        </p:blipFill>
        <p:spPr bwMode="auto">
          <a:xfrm>
            <a:off x="533400" y="1809750"/>
            <a:ext cx="2663868" cy="2983038"/>
          </a:xfrm>
          <a:prstGeom prst="rect">
            <a:avLst/>
          </a:prstGeom>
          <a:noFill/>
        </p:spPr>
      </p:pic>
      <p:cxnSp>
        <p:nvCxnSpPr>
          <p:cNvPr id="21" name="Straight Connector 20"/>
          <p:cNvCxnSpPr/>
          <p:nvPr/>
        </p:nvCxnSpPr>
        <p:spPr>
          <a:xfrm flipV="1">
            <a:off x="1913313" y="2021473"/>
            <a:ext cx="951994"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2609" y="1809750"/>
            <a:ext cx="92057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Fat </a:t>
            </a:r>
          </a:p>
        </p:txBody>
      </p:sp>
      <p:cxnSp>
        <p:nvCxnSpPr>
          <p:cNvPr id="23" name="Straight Connector 22"/>
          <p:cNvCxnSpPr/>
          <p:nvPr/>
        </p:nvCxnSpPr>
        <p:spPr>
          <a:xfrm flipV="1">
            <a:off x="1999932" y="2356459"/>
            <a:ext cx="1058487"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77208" y="2187182"/>
            <a:ext cx="179959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lobule</a:t>
            </a:r>
          </a:p>
        </p:txBody>
      </p:sp>
      <p:cxnSp>
        <p:nvCxnSpPr>
          <p:cNvPr id="25" name="Straight Connector 24"/>
          <p:cNvCxnSpPr/>
          <p:nvPr/>
        </p:nvCxnSpPr>
        <p:spPr>
          <a:xfrm flipV="1">
            <a:off x="2310973" y="2783473"/>
            <a:ext cx="886295"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46933" y="2529557"/>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tubule</a:t>
            </a:r>
          </a:p>
        </p:txBody>
      </p:sp>
      <p:cxnSp>
        <p:nvCxnSpPr>
          <p:cNvPr id="27" name="Straight Connector 26"/>
          <p:cNvCxnSpPr>
            <a:endCxn id="20" idx="3"/>
          </p:cNvCxnSpPr>
          <p:nvPr/>
        </p:nvCxnSpPr>
        <p:spPr>
          <a:xfrm>
            <a:off x="2683740" y="3279263"/>
            <a:ext cx="513528" cy="220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97268" y="3109986"/>
            <a:ext cx="2441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ampulla</a:t>
            </a:r>
          </a:p>
        </p:txBody>
      </p:sp>
      <p:cxnSp>
        <p:nvCxnSpPr>
          <p:cNvPr id="29" name="Straight Connector 28"/>
          <p:cNvCxnSpPr/>
          <p:nvPr/>
        </p:nvCxnSpPr>
        <p:spPr>
          <a:xfrm>
            <a:off x="2865307" y="3453669"/>
            <a:ext cx="581009" cy="1221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49668" y="3528596"/>
            <a:ext cx="2060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Lactiferous duct</a:t>
            </a:r>
          </a:p>
        </p:txBody>
      </p:sp>
      <p:cxnSp>
        <p:nvCxnSpPr>
          <p:cNvPr id="31" name="Straight Connector 30"/>
          <p:cNvCxnSpPr/>
          <p:nvPr/>
        </p:nvCxnSpPr>
        <p:spPr>
          <a:xfrm>
            <a:off x="2975975" y="3694867"/>
            <a:ext cx="373693" cy="4008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349668" y="3944107"/>
            <a:ext cx="7651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Nipple </a:t>
            </a:r>
          </a:p>
        </p:txBody>
      </p:sp>
      <p:cxnSp>
        <p:nvCxnSpPr>
          <p:cNvPr id="33" name="Straight Connector 32"/>
          <p:cNvCxnSpPr/>
          <p:nvPr/>
        </p:nvCxnSpPr>
        <p:spPr>
          <a:xfrm flipV="1">
            <a:off x="2433347" y="3031368"/>
            <a:ext cx="763921" cy="78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48642" y="2800350"/>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duct</a:t>
            </a:r>
          </a:p>
        </p:txBody>
      </p:sp>
    </p:spTree>
    <p:extLst>
      <p:ext uri="{BB962C8B-B14F-4D97-AF65-F5344CB8AC3E}">
        <p14:creationId xmlns:p14="http://schemas.microsoft.com/office/powerpoint/2010/main" val="2966637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loud 1"/>
          <p:cNvSpPr/>
          <p:nvPr/>
        </p:nvSpPr>
        <p:spPr>
          <a:xfrm>
            <a:off x="4237327" y="723840"/>
            <a:ext cx="3687473" cy="180189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Mammary tubules of each lobe join to form mammary duct.</a:t>
            </a:r>
          </a:p>
        </p:txBody>
      </p:sp>
      <p:sp>
        <p:nvSpPr>
          <p:cNvPr id="3" name="Cloud 2"/>
          <p:cNvSpPr/>
          <p:nvPr/>
        </p:nvSpPr>
        <p:spPr>
          <a:xfrm>
            <a:off x="5029200" y="2343150"/>
            <a:ext cx="3474879" cy="182899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Several mammary ducts join to form a wider mammary ampulla.</a:t>
            </a:r>
          </a:p>
        </p:txBody>
      </p:sp>
      <p:sp>
        <p:nvSpPr>
          <p:cNvPr id="4" name="Rectangle 3"/>
          <p:cNvSpPr/>
          <p:nvPr/>
        </p:nvSpPr>
        <p:spPr>
          <a:xfrm>
            <a:off x="548368" y="800040"/>
            <a:ext cx="2974148"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Female Accessory Glands</a:t>
            </a:r>
          </a:p>
        </p:txBody>
      </p:sp>
      <p:sp>
        <p:nvSpPr>
          <p:cNvPr id="19" name="Rectangle 18"/>
          <p:cNvSpPr/>
          <p:nvPr/>
        </p:nvSpPr>
        <p:spPr>
          <a:xfrm>
            <a:off x="609600" y="1276350"/>
            <a:ext cx="22098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Glands</a:t>
            </a:r>
          </a:p>
        </p:txBody>
      </p:sp>
      <p:pic>
        <p:nvPicPr>
          <p:cNvPr id="20" name="Picture 2" descr="http://www.womenshealth.gov/breast-cancer/images/breast-diagram.gif"/>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65429"/>
                    </a14:imgEffect>
                  </a14:imgLayer>
                </a14:imgProps>
              </a:ext>
            </a:extLst>
          </a:blip>
          <a:srcRect r="36767"/>
          <a:stretch>
            <a:fillRect/>
          </a:stretch>
        </p:blipFill>
        <p:spPr bwMode="auto">
          <a:xfrm>
            <a:off x="533400" y="1809750"/>
            <a:ext cx="2663868" cy="2983038"/>
          </a:xfrm>
          <a:prstGeom prst="rect">
            <a:avLst/>
          </a:prstGeom>
          <a:noFill/>
        </p:spPr>
      </p:pic>
      <p:cxnSp>
        <p:nvCxnSpPr>
          <p:cNvPr id="21" name="Straight Connector 20"/>
          <p:cNvCxnSpPr/>
          <p:nvPr/>
        </p:nvCxnSpPr>
        <p:spPr>
          <a:xfrm flipV="1">
            <a:off x="1913313" y="2097673"/>
            <a:ext cx="951994"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912609" y="1885950"/>
            <a:ext cx="92057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Fat </a:t>
            </a:r>
          </a:p>
        </p:txBody>
      </p:sp>
      <p:cxnSp>
        <p:nvCxnSpPr>
          <p:cNvPr id="23" name="Straight Connector 22"/>
          <p:cNvCxnSpPr/>
          <p:nvPr/>
        </p:nvCxnSpPr>
        <p:spPr>
          <a:xfrm flipV="1">
            <a:off x="1999932" y="2356459"/>
            <a:ext cx="1058487"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77208" y="2187182"/>
            <a:ext cx="179959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lobule</a:t>
            </a:r>
          </a:p>
        </p:txBody>
      </p:sp>
      <p:cxnSp>
        <p:nvCxnSpPr>
          <p:cNvPr id="25" name="Straight Connector 24"/>
          <p:cNvCxnSpPr/>
          <p:nvPr/>
        </p:nvCxnSpPr>
        <p:spPr>
          <a:xfrm flipV="1">
            <a:off x="2310973" y="2783473"/>
            <a:ext cx="886295"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46933" y="2529557"/>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tubule</a:t>
            </a:r>
          </a:p>
        </p:txBody>
      </p:sp>
      <p:cxnSp>
        <p:nvCxnSpPr>
          <p:cNvPr id="27" name="Straight Connector 26"/>
          <p:cNvCxnSpPr>
            <a:endCxn id="20" idx="3"/>
          </p:cNvCxnSpPr>
          <p:nvPr/>
        </p:nvCxnSpPr>
        <p:spPr>
          <a:xfrm>
            <a:off x="2683740" y="3279263"/>
            <a:ext cx="513528" cy="220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97268" y="3109986"/>
            <a:ext cx="2441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ampulla</a:t>
            </a:r>
          </a:p>
        </p:txBody>
      </p:sp>
      <p:cxnSp>
        <p:nvCxnSpPr>
          <p:cNvPr id="29" name="Straight Connector 28"/>
          <p:cNvCxnSpPr/>
          <p:nvPr/>
        </p:nvCxnSpPr>
        <p:spPr>
          <a:xfrm>
            <a:off x="2865307" y="3453669"/>
            <a:ext cx="581009" cy="1221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49668" y="3528596"/>
            <a:ext cx="2060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Lactiferous duct</a:t>
            </a:r>
          </a:p>
        </p:txBody>
      </p:sp>
      <p:cxnSp>
        <p:nvCxnSpPr>
          <p:cNvPr id="31" name="Straight Connector 30"/>
          <p:cNvCxnSpPr/>
          <p:nvPr/>
        </p:nvCxnSpPr>
        <p:spPr>
          <a:xfrm>
            <a:off x="2975975" y="3694867"/>
            <a:ext cx="373693" cy="4008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349668" y="3944107"/>
            <a:ext cx="7651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Nipple </a:t>
            </a:r>
          </a:p>
        </p:txBody>
      </p:sp>
      <p:cxnSp>
        <p:nvCxnSpPr>
          <p:cNvPr id="33" name="Straight Connector 32"/>
          <p:cNvCxnSpPr/>
          <p:nvPr/>
        </p:nvCxnSpPr>
        <p:spPr>
          <a:xfrm flipV="1">
            <a:off x="2433347" y="3031368"/>
            <a:ext cx="763921" cy="78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48642" y="2800350"/>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duct</a:t>
            </a:r>
          </a:p>
        </p:txBody>
      </p:sp>
    </p:spTree>
    <p:extLst>
      <p:ext uri="{BB962C8B-B14F-4D97-AF65-F5344CB8AC3E}">
        <p14:creationId xmlns:p14="http://schemas.microsoft.com/office/powerpoint/2010/main" val="9071847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Cloud 9"/>
          <p:cNvSpPr/>
          <p:nvPr/>
        </p:nvSpPr>
        <p:spPr>
          <a:xfrm>
            <a:off x="4343400" y="811045"/>
            <a:ext cx="4038600" cy="244650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Mammary ampulla is connected to lactiferous duct in the nipple through which milk is sucked out by the baby.</a:t>
            </a:r>
          </a:p>
        </p:txBody>
      </p:sp>
      <p:sp>
        <p:nvSpPr>
          <p:cNvPr id="15" name="Rectangle 14"/>
          <p:cNvSpPr/>
          <p:nvPr/>
        </p:nvSpPr>
        <p:spPr>
          <a:xfrm>
            <a:off x="548368" y="780930"/>
            <a:ext cx="2974148"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Female Accessory Glands</a:t>
            </a:r>
          </a:p>
        </p:txBody>
      </p:sp>
      <p:sp>
        <p:nvSpPr>
          <p:cNvPr id="30" name="Rectangle 29"/>
          <p:cNvSpPr/>
          <p:nvPr/>
        </p:nvSpPr>
        <p:spPr>
          <a:xfrm>
            <a:off x="609600" y="1257240"/>
            <a:ext cx="22098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Glands</a:t>
            </a:r>
          </a:p>
        </p:txBody>
      </p:sp>
      <p:pic>
        <p:nvPicPr>
          <p:cNvPr id="31" name="Picture 2" descr="http://www.womenshealth.gov/breast-cancer/images/breast-diagram.gif"/>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65429"/>
                    </a14:imgEffect>
                  </a14:imgLayer>
                </a14:imgProps>
              </a:ext>
            </a:extLst>
          </a:blip>
          <a:srcRect r="36767"/>
          <a:stretch>
            <a:fillRect/>
          </a:stretch>
        </p:blipFill>
        <p:spPr bwMode="auto">
          <a:xfrm>
            <a:off x="533400" y="1809750"/>
            <a:ext cx="2663868" cy="2983038"/>
          </a:xfrm>
          <a:prstGeom prst="rect">
            <a:avLst/>
          </a:prstGeom>
          <a:noFill/>
        </p:spPr>
      </p:pic>
      <p:cxnSp>
        <p:nvCxnSpPr>
          <p:cNvPr id="32" name="Straight Connector 31"/>
          <p:cNvCxnSpPr/>
          <p:nvPr/>
        </p:nvCxnSpPr>
        <p:spPr>
          <a:xfrm flipV="1">
            <a:off x="1913313" y="2021473"/>
            <a:ext cx="951994"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912609" y="1809750"/>
            <a:ext cx="92057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Fat </a:t>
            </a:r>
          </a:p>
        </p:txBody>
      </p:sp>
      <p:cxnSp>
        <p:nvCxnSpPr>
          <p:cNvPr id="34" name="Straight Connector 33"/>
          <p:cNvCxnSpPr/>
          <p:nvPr/>
        </p:nvCxnSpPr>
        <p:spPr>
          <a:xfrm flipV="1">
            <a:off x="1999932" y="2356459"/>
            <a:ext cx="1058487"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077208" y="2187182"/>
            <a:ext cx="179959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lobule</a:t>
            </a:r>
          </a:p>
        </p:txBody>
      </p:sp>
      <p:cxnSp>
        <p:nvCxnSpPr>
          <p:cNvPr id="36" name="Straight Connector 35"/>
          <p:cNvCxnSpPr/>
          <p:nvPr/>
        </p:nvCxnSpPr>
        <p:spPr>
          <a:xfrm flipV="1">
            <a:off x="2310973" y="2783473"/>
            <a:ext cx="886295" cy="1692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246933" y="2529557"/>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tubule</a:t>
            </a:r>
          </a:p>
        </p:txBody>
      </p:sp>
      <p:cxnSp>
        <p:nvCxnSpPr>
          <p:cNvPr id="38" name="Straight Connector 37"/>
          <p:cNvCxnSpPr>
            <a:endCxn id="31" idx="3"/>
          </p:cNvCxnSpPr>
          <p:nvPr/>
        </p:nvCxnSpPr>
        <p:spPr>
          <a:xfrm>
            <a:off x="2683740" y="3279263"/>
            <a:ext cx="513528" cy="220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197268" y="3109986"/>
            <a:ext cx="2441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ampulla</a:t>
            </a:r>
          </a:p>
        </p:txBody>
      </p:sp>
      <p:cxnSp>
        <p:nvCxnSpPr>
          <p:cNvPr id="40" name="Straight Connector 39"/>
          <p:cNvCxnSpPr/>
          <p:nvPr/>
        </p:nvCxnSpPr>
        <p:spPr>
          <a:xfrm>
            <a:off x="2865307" y="3453669"/>
            <a:ext cx="581009" cy="1221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349668" y="3528596"/>
            <a:ext cx="20605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Lactiferous duct</a:t>
            </a:r>
          </a:p>
        </p:txBody>
      </p:sp>
      <p:cxnSp>
        <p:nvCxnSpPr>
          <p:cNvPr id="42" name="Straight Connector 41"/>
          <p:cNvCxnSpPr/>
          <p:nvPr/>
        </p:nvCxnSpPr>
        <p:spPr>
          <a:xfrm>
            <a:off x="2975975" y="3694867"/>
            <a:ext cx="373693" cy="4008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49668" y="3944107"/>
            <a:ext cx="76513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Nipple </a:t>
            </a:r>
          </a:p>
        </p:txBody>
      </p:sp>
      <p:cxnSp>
        <p:nvCxnSpPr>
          <p:cNvPr id="44" name="Straight Connector 43"/>
          <p:cNvCxnSpPr/>
          <p:nvPr/>
        </p:nvCxnSpPr>
        <p:spPr>
          <a:xfrm flipV="1">
            <a:off x="2433347" y="3031368"/>
            <a:ext cx="763921" cy="78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248642" y="2800350"/>
            <a:ext cx="173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Mammary duct</a:t>
            </a:r>
          </a:p>
        </p:txBody>
      </p:sp>
    </p:spTree>
    <p:extLst>
      <p:ext uri="{BB962C8B-B14F-4D97-AF65-F5344CB8AC3E}">
        <p14:creationId xmlns:p14="http://schemas.microsoft.com/office/powerpoint/2010/main" val="27912699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p:nvPr/>
        </p:nvSpPr>
        <p:spPr>
          <a:xfrm>
            <a:off x="762000" y="1822090"/>
            <a:ext cx="1970411"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lobes</a:t>
            </a:r>
          </a:p>
        </p:txBody>
      </p:sp>
      <p:sp>
        <p:nvSpPr>
          <p:cNvPr id="7" name="Rectangle 6"/>
          <p:cNvSpPr/>
          <p:nvPr/>
        </p:nvSpPr>
        <p:spPr>
          <a:xfrm>
            <a:off x="3595675" y="1816487"/>
            <a:ext cx="2212465"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tubules</a:t>
            </a:r>
          </a:p>
        </p:txBody>
      </p:sp>
      <p:sp>
        <p:nvSpPr>
          <p:cNvPr id="8" name="Rectangle 7"/>
          <p:cNvSpPr/>
          <p:nvPr/>
        </p:nvSpPr>
        <p:spPr>
          <a:xfrm>
            <a:off x="4958121" y="2426087"/>
            <a:ext cx="1899879" cy="400110"/>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duct</a:t>
            </a:r>
          </a:p>
        </p:txBody>
      </p:sp>
      <p:sp>
        <p:nvSpPr>
          <p:cNvPr id="9" name="Rectangle 8"/>
          <p:cNvSpPr/>
          <p:nvPr/>
        </p:nvSpPr>
        <p:spPr>
          <a:xfrm>
            <a:off x="3171015" y="3153413"/>
            <a:ext cx="2311851"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Mammary ampulla</a:t>
            </a:r>
          </a:p>
        </p:txBody>
      </p:sp>
      <p:sp>
        <p:nvSpPr>
          <p:cNvPr id="10" name="Rectangle 9"/>
          <p:cNvSpPr/>
          <p:nvPr/>
        </p:nvSpPr>
        <p:spPr>
          <a:xfrm>
            <a:off x="3230158" y="4143405"/>
            <a:ext cx="2048397"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Lactiferous duct</a:t>
            </a:r>
          </a:p>
        </p:txBody>
      </p:sp>
      <p:sp>
        <p:nvSpPr>
          <p:cNvPr id="11" name="Right Arrow 10"/>
          <p:cNvSpPr/>
          <p:nvPr/>
        </p:nvSpPr>
        <p:spPr>
          <a:xfrm>
            <a:off x="2779394" y="1867288"/>
            <a:ext cx="762000" cy="242316"/>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12" name="Bent Arrow 11"/>
          <p:cNvSpPr/>
          <p:nvPr/>
        </p:nvSpPr>
        <p:spPr>
          <a:xfrm rot="5400000">
            <a:off x="6069043" y="1843444"/>
            <a:ext cx="372199" cy="775485"/>
          </a:xfrm>
          <a:prstGeom prst="ben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14" name="Bent Arrow 13"/>
          <p:cNvSpPr/>
          <p:nvPr/>
        </p:nvSpPr>
        <p:spPr>
          <a:xfrm rot="5400000" flipV="1">
            <a:off x="4190866" y="2449127"/>
            <a:ext cx="414568" cy="754141"/>
          </a:xfrm>
          <a:prstGeom prst="ben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18" name="Right Arrow 17"/>
          <p:cNvSpPr/>
          <p:nvPr/>
        </p:nvSpPr>
        <p:spPr>
          <a:xfrm rot="5400000">
            <a:off x="3896694" y="3773505"/>
            <a:ext cx="500811" cy="214510"/>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20" name="Rectangle 19"/>
          <p:cNvSpPr/>
          <p:nvPr/>
        </p:nvSpPr>
        <p:spPr>
          <a:xfrm>
            <a:off x="766294" y="819150"/>
            <a:ext cx="3254865" cy="43088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solidFill>
                  <a:schemeClr val="bg1"/>
                </a:solidFill>
                <a:latin typeface="Times New Roman" pitchFamily="18" charset="0"/>
                <a:cs typeface="Times New Roman" pitchFamily="18" charset="0"/>
              </a:rPr>
              <a:t>Female Accessory Glands</a:t>
            </a:r>
          </a:p>
        </p:txBody>
      </p:sp>
      <p:sp>
        <p:nvSpPr>
          <p:cNvPr id="13" name="TextBox 12"/>
          <p:cNvSpPr txBox="1"/>
          <p:nvPr/>
        </p:nvSpPr>
        <p:spPr>
          <a:xfrm>
            <a:off x="818105" y="1243502"/>
            <a:ext cx="27775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Mammary glands</a:t>
            </a:r>
          </a:p>
        </p:txBody>
      </p:sp>
    </p:spTree>
    <p:extLst>
      <p:ext uri="{BB962C8B-B14F-4D97-AF65-F5344CB8AC3E}">
        <p14:creationId xmlns:p14="http://schemas.microsoft.com/office/powerpoint/2010/main" val="25136805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7">
                                            <p:txEl>
                                              <p:pRg st="0" end="0"/>
                                            </p:txEl>
                                          </p:spTgt>
                                        </p:tgtEl>
                                        <p:attrNameLst>
                                          <p:attrName>style.visibility</p:attrName>
                                        </p:attrNameLst>
                                      </p:cBhvr>
                                      <p:to>
                                        <p:strVal val="visible"/>
                                      </p:to>
                                    </p:set>
                                    <p:animEffect transition="in" filter="wipe(left)">
                                      <p:cBhvr>
                                        <p:cTn id="36" dur="500"/>
                                        <p:tgtEl>
                                          <p:spTgt spid="7">
                                            <p:txEl>
                                              <p:pRg st="0" end="0"/>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22" presetClass="entr" presetSubtype="8" fill="hold" grpId="0" nodeType="clickEffect">
                                  <p:stCondLst>
                                    <p:cond delay="0"/>
                                  </p:stCondLst>
                                  <p:iterate type="lt">
                                    <p:tmPct val="10000"/>
                                  </p:iterate>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53" presetClass="entr" presetSubtype="16" fill="hold" grpId="0" nodeType="clickEffect">
                                  <p:stCondLst>
                                    <p:cond delay="0"/>
                                  </p:stCondLst>
                                  <p:iterate type="lt">
                                    <p:tmPct val="10000"/>
                                  </p:iterate>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ppt_w</p:attrName>
                                        </p:attrNameLst>
                                      </p:cBhvr>
                                      <p:tavLst>
                                        <p:tav tm="0">
                                          <p:val>
                                            <p:fltVal val="0"/>
                                          </p:val>
                                        </p:tav>
                                        <p:tav tm="100000">
                                          <p:val>
                                            <p:strVal val="#ppt_w"/>
                                          </p:val>
                                        </p:tav>
                                      </p:tavLst>
                                    </p:anim>
                                    <p:anim calcmode="lin" valueType="num">
                                      <p:cBhvr>
                                        <p:cTn id="47" dur="500" fill="hold"/>
                                        <p:tgtEl>
                                          <p:spTgt spid="8"/>
                                        </p:tgtEl>
                                        <p:attrNameLst>
                                          <p:attrName>ppt_h</p:attrName>
                                        </p:attrNameLst>
                                      </p:cBhvr>
                                      <p:tavLst>
                                        <p:tav tm="0">
                                          <p:val>
                                            <p:fltVal val="0"/>
                                          </p:val>
                                        </p:tav>
                                        <p:tav tm="100000">
                                          <p:val>
                                            <p:strVal val="#ppt_h"/>
                                          </p:val>
                                        </p:tav>
                                      </p:tavLst>
                                    </p:anim>
                                    <p:animEffect transition="in" filter="fade">
                                      <p:cBhvr>
                                        <p:cTn id="48" dur="500"/>
                                        <p:tgtEl>
                                          <p:spTgt spid="8"/>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22" presetClass="entr" presetSubtype="8" fill="hold" nodeType="clickEffect">
                                  <p:stCondLst>
                                    <p:cond delay="0"/>
                                  </p:stCondLst>
                                  <p:iterate type="lt">
                                    <p:tmPct val="10000"/>
                                  </p:iterate>
                                  <p:childTnLst>
                                    <p:set>
                                      <p:cBhvr>
                                        <p:cTn id="52" dur="1" fill="hold">
                                          <p:stCondLst>
                                            <p:cond delay="0"/>
                                          </p:stCondLst>
                                        </p:cTn>
                                        <p:tgtEl>
                                          <p:spTgt spid="8">
                                            <p:txEl>
                                              <p:pRg st="0" end="0"/>
                                            </p:txEl>
                                          </p:spTgt>
                                        </p:tgtEl>
                                        <p:attrNameLst>
                                          <p:attrName>style.visibility</p:attrName>
                                        </p:attrNameLst>
                                      </p:cBhvr>
                                      <p:to>
                                        <p:strVal val="visible"/>
                                      </p:to>
                                    </p:set>
                                    <p:animEffect transition="in" filter="wipe(left)">
                                      <p:cBhvr>
                                        <p:cTn id="53" dur="500"/>
                                        <p:tgtEl>
                                          <p:spTgt spid="8">
                                            <p:txEl>
                                              <p:pRg st="0" end="0"/>
                                            </p:txEl>
                                          </p:spTgt>
                                        </p:tgtEl>
                                      </p:cBhvr>
                                    </p:animEffect>
                                  </p:childTnLst>
                                </p:cTn>
                              </p:par>
                            </p:childTnLst>
                          </p:cTn>
                        </p:par>
                      </p:childTnLst>
                    </p:cTn>
                  </p:par>
                  <p:par>
                    <p:cTn id="54" fill="hold" nodeType="clickPar">
                      <p:stCondLst>
                        <p:cond delay="indefinite"/>
                      </p:stCondLst>
                      <p:childTnLst>
                        <p:par>
                          <p:cTn id="55" fill="hold">
                            <p:stCondLst>
                              <p:cond delay="0"/>
                            </p:stCondLst>
                            <p:childTnLst>
                              <p:par>
                                <p:cTn id="56" presetID="22" presetClass="entr" presetSubtype="2" fill="hold" grpId="0" nodeType="clickEffect">
                                  <p:stCondLst>
                                    <p:cond delay="0"/>
                                  </p:stCondLst>
                                  <p:iterate type="lt">
                                    <p:tmPct val="10000"/>
                                  </p:iterate>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childTnLst>
                    </p:cTn>
                  </p:par>
                  <p:par>
                    <p:cTn id="59" fill="hold" nodeType="clickPar">
                      <p:stCondLst>
                        <p:cond delay="indefinite"/>
                      </p:stCondLst>
                      <p:childTnLst>
                        <p:par>
                          <p:cTn id="60" fill="hold">
                            <p:stCondLst>
                              <p:cond delay="0"/>
                            </p:stCondLst>
                            <p:childTnLst>
                              <p:par>
                                <p:cTn id="61" presetID="53" presetClass="entr" presetSubtype="16" fill="hold" grpId="0" nodeType="clickEffect">
                                  <p:stCondLst>
                                    <p:cond delay="0"/>
                                  </p:stCondLst>
                                  <p:iterate type="lt">
                                    <p:tmPct val="10000"/>
                                  </p:iterate>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ppt_w</p:attrName>
                                        </p:attrNameLst>
                                      </p:cBhvr>
                                      <p:tavLst>
                                        <p:tav tm="0">
                                          <p:val>
                                            <p:fltVal val="0"/>
                                          </p:val>
                                        </p:tav>
                                        <p:tav tm="100000">
                                          <p:val>
                                            <p:strVal val="#ppt_w"/>
                                          </p:val>
                                        </p:tav>
                                      </p:tavLst>
                                    </p:anim>
                                    <p:anim calcmode="lin" valueType="num">
                                      <p:cBhvr>
                                        <p:cTn id="64" dur="500" fill="hold"/>
                                        <p:tgtEl>
                                          <p:spTgt spid="9"/>
                                        </p:tgtEl>
                                        <p:attrNameLst>
                                          <p:attrName>ppt_h</p:attrName>
                                        </p:attrNameLst>
                                      </p:cBhvr>
                                      <p:tavLst>
                                        <p:tav tm="0">
                                          <p:val>
                                            <p:fltVal val="0"/>
                                          </p:val>
                                        </p:tav>
                                        <p:tav tm="100000">
                                          <p:val>
                                            <p:strVal val="#ppt_h"/>
                                          </p:val>
                                        </p:tav>
                                      </p:tavLst>
                                    </p:anim>
                                    <p:animEffect transition="in" filter="fade">
                                      <p:cBhvr>
                                        <p:cTn id="65" dur="500"/>
                                        <p:tgtEl>
                                          <p:spTgt spid="9"/>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22" presetClass="entr" presetSubtype="8" fill="hold" nodeType="clickEffect">
                                  <p:stCondLst>
                                    <p:cond delay="0"/>
                                  </p:stCondLst>
                                  <p:iterate type="lt">
                                    <p:tmPct val="10000"/>
                                  </p:iterate>
                                  <p:childTnLst>
                                    <p:set>
                                      <p:cBhvr>
                                        <p:cTn id="69" dur="1" fill="hold">
                                          <p:stCondLst>
                                            <p:cond delay="0"/>
                                          </p:stCondLst>
                                        </p:cTn>
                                        <p:tgtEl>
                                          <p:spTgt spid="9">
                                            <p:txEl>
                                              <p:pRg st="0" end="0"/>
                                            </p:txEl>
                                          </p:spTgt>
                                        </p:tgtEl>
                                        <p:attrNameLst>
                                          <p:attrName>style.visibility</p:attrName>
                                        </p:attrNameLst>
                                      </p:cBhvr>
                                      <p:to>
                                        <p:strVal val="visible"/>
                                      </p:to>
                                    </p:set>
                                    <p:animEffect transition="in" filter="wipe(left)">
                                      <p:cBhvr>
                                        <p:cTn id="70" dur="500"/>
                                        <p:tgtEl>
                                          <p:spTgt spid="9">
                                            <p:txEl>
                                              <p:pRg st="0" end="0"/>
                                            </p:txEl>
                                          </p:spTgt>
                                        </p:tgtEl>
                                      </p:cBhvr>
                                    </p:animEffect>
                                  </p:childTnLst>
                                </p:cTn>
                              </p:par>
                            </p:childTnLst>
                          </p:cTn>
                        </p:par>
                      </p:childTnLst>
                    </p:cTn>
                  </p:par>
                  <p:par>
                    <p:cTn id="71" fill="hold" nodeType="clickPar">
                      <p:stCondLst>
                        <p:cond delay="indefinite"/>
                      </p:stCondLst>
                      <p:childTnLst>
                        <p:par>
                          <p:cTn id="72" fill="hold">
                            <p:stCondLst>
                              <p:cond delay="0"/>
                            </p:stCondLst>
                            <p:childTnLst>
                              <p:par>
                                <p:cTn id="73" presetID="22" presetClass="entr" presetSubtype="1" fill="hold" grpId="0" nodeType="clickEffect">
                                  <p:stCondLst>
                                    <p:cond delay="0"/>
                                  </p:stCondLst>
                                  <p:iterate type="lt">
                                    <p:tmPct val="10000"/>
                                  </p:iterate>
                                  <p:childTnLst>
                                    <p:set>
                                      <p:cBhvr>
                                        <p:cTn id="74" dur="1" fill="hold">
                                          <p:stCondLst>
                                            <p:cond delay="0"/>
                                          </p:stCondLst>
                                        </p:cTn>
                                        <p:tgtEl>
                                          <p:spTgt spid="18"/>
                                        </p:tgtEl>
                                        <p:attrNameLst>
                                          <p:attrName>style.visibility</p:attrName>
                                        </p:attrNameLst>
                                      </p:cBhvr>
                                      <p:to>
                                        <p:strVal val="visible"/>
                                      </p:to>
                                    </p:set>
                                    <p:animEffect transition="in" filter="wipe(up)">
                                      <p:cBhvr>
                                        <p:cTn id="75" dur="500"/>
                                        <p:tgtEl>
                                          <p:spTgt spid="18"/>
                                        </p:tgtEl>
                                      </p:cBhvr>
                                    </p:animEffect>
                                  </p:childTnLst>
                                </p:cTn>
                              </p:par>
                            </p:childTnLst>
                          </p:cTn>
                        </p:par>
                      </p:childTnLst>
                    </p:cTn>
                  </p:par>
                  <p:par>
                    <p:cTn id="76" fill="hold" nodeType="clickPar">
                      <p:stCondLst>
                        <p:cond delay="indefinite"/>
                      </p:stCondLst>
                      <p:childTnLst>
                        <p:par>
                          <p:cTn id="77" fill="hold">
                            <p:stCondLst>
                              <p:cond delay="0"/>
                            </p:stCondLst>
                            <p:childTnLst>
                              <p:par>
                                <p:cTn id="78" presetID="53" presetClass="entr" presetSubtype="16" fill="hold" grpId="0" nodeType="clickEffect">
                                  <p:stCondLst>
                                    <p:cond delay="0"/>
                                  </p:stCondLst>
                                  <p:iterate type="lt">
                                    <p:tmPct val="10000"/>
                                  </p:iterate>
                                  <p:childTnLst>
                                    <p:set>
                                      <p:cBhvr>
                                        <p:cTn id="79" dur="1" fill="hold">
                                          <p:stCondLst>
                                            <p:cond delay="0"/>
                                          </p:stCondLst>
                                        </p:cTn>
                                        <p:tgtEl>
                                          <p:spTgt spid="10"/>
                                        </p:tgtEl>
                                        <p:attrNameLst>
                                          <p:attrName>style.visibility</p:attrName>
                                        </p:attrNameLst>
                                      </p:cBhvr>
                                      <p:to>
                                        <p:strVal val="visible"/>
                                      </p:to>
                                    </p:set>
                                    <p:anim calcmode="lin" valueType="num">
                                      <p:cBhvr>
                                        <p:cTn id="80" dur="500" fill="hold"/>
                                        <p:tgtEl>
                                          <p:spTgt spid="10"/>
                                        </p:tgtEl>
                                        <p:attrNameLst>
                                          <p:attrName>ppt_w</p:attrName>
                                        </p:attrNameLst>
                                      </p:cBhvr>
                                      <p:tavLst>
                                        <p:tav tm="0">
                                          <p:val>
                                            <p:fltVal val="0"/>
                                          </p:val>
                                        </p:tav>
                                        <p:tav tm="100000">
                                          <p:val>
                                            <p:strVal val="#ppt_w"/>
                                          </p:val>
                                        </p:tav>
                                      </p:tavLst>
                                    </p:anim>
                                    <p:anim calcmode="lin" valueType="num">
                                      <p:cBhvr>
                                        <p:cTn id="81" dur="500" fill="hold"/>
                                        <p:tgtEl>
                                          <p:spTgt spid="10"/>
                                        </p:tgtEl>
                                        <p:attrNameLst>
                                          <p:attrName>ppt_h</p:attrName>
                                        </p:attrNameLst>
                                      </p:cBhvr>
                                      <p:tavLst>
                                        <p:tav tm="0">
                                          <p:val>
                                            <p:fltVal val="0"/>
                                          </p:val>
                                        </p:tav>
                                        <p:tav tm="100000">
                                          <p:val>
                                            <p:strVal val="#ppt_h"/>
                                          </p:val>
                                        </p:tav>
                                      </p:tavLst>
                                    </p:anim>
                                    <p:animEffect transition="in" filter="fade">
                                      <p:cBhvr>
                                        <p:cTn id="82" dur="500"/>
                                        <p:tgtEl>
                                          <p:spTgt spid="1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iterate type="lt">
                                    <p:tmPct val="10000"/>
                                  </p:iterate>
                                  <p:childTnLst>
                                    <p:set>
                                      <p:cBhvr>
                                        <p:cTn id="86" dur="1" fill="hold">
                                          <p:stCondLst>
                                            <p:cond delay="0"/>
                                          </p:stCondLst>
                                        </p:cTn>
                                        <p:tgtEl>
                                          <p:spTgt spid="10">
                                            <p:txEl>
                                              <p:pRg st="0" end="0"/>
                                            </p:txEl>
                                          </p:spTgt>
                                        </p:tgtEl>
                                        <p:attrNameLst>
                                          <p:attrName>style.visibility</p:attrName>
                                        </p:attrNameLst>
                                      </p:cBhvr>
                                      <p:to>
                                        <p:strVal val="visible"/>
                                      </p:to>
                                    </p:set>
                                    <p:animEffect transition="in" filter="wipe(left)">
                                      <p:cBhvr>
                                        <p:cTn id="8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4" grpId="0" animBg="1"/>
      <p:bldP spid="18" grpId="0" animBg="1"/>
      <p:bldP spid="13" grpId="0"/>
    </p:bldLst>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276350"/>
            <a:ext cx="572791" cy="572791"/>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Birth canal is  formed by ….</a:t>
            </a:r>
            <a:endParaRPr lang="en-US" sz="2000" b="1">
              <a:solidFill>
                <a:srgbClr val="0000FF"/>
              </a:solidFill>
              <a:latin typeface="Times New Roman" pitchFamily="18" charset="0"/>
            </a:endParaRPr>
          </a:p>
        </p:txBody>
      </p:sp>
      <p:sp>
        <p:nvSpPr>
          <p:cNvPr id="8" name="TextBox 7"/>
          <p:cNvSpPr txBox="1"/>
          <p:nvPr/>
        </p:nvSpPr>
        <p:spPr>
          <a:xfrm>
            <a:off x="994970" y="14287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Vagina and cervical canal</a:t>
            </a:r>
          </a:p>
        </p:txBody>
      </p:sp>
      <p:sp>
        <p:nvSpPr>
          <p:cNvPr id="19" name="TextBox 18"/>
          <p:cNvSpPr txBox="1"/>
          <p:nvPr/>
        </p:nvSpPr>
        <p:spPr>
          <a:xfrm>
            <a:off x="1004904" y="192417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Vagina and uterus</a:t>
            </a:r>
          </a:p>
        </p:txBody>
      </p:sp>
      <p:sp>
        <p:nvSpPr>
          <p:cNvPr id="20" name="TextBox 19"/>
          <p:cNvSpPr txBox="1"/>
          <p:nvPr/>
        </p:nvSpPr>
        <p:spPr>
          <a:xfrm>
            <a:off x="1004901" y="2914770"/>
            <a:ext cx="36432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Fallopian tube and cervix</a:t>
            </a:r>
          </a:p>
        </p:txBody>
      </p:sp>
      <p:sp>
        <p:nvSpPr>
          <p:cNvPr id="21" name="TextBox 20"/>
          <p:cNvSpPr txBox="1"/>
          <p:nvPr/>
        </p:nvSpPr>
        <p:spPr>
          <a:xfrm>
            <a:off x="1004902" y="2438460"/>
            <a:ext cx="36432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Fallopian tube and vagina</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2336682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5000" y="13525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581400" y="18097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615298" y="752868"/>
            <a:ext cx="5633102"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HUMAN  REPRODUCTION - EVENTS</a:t>
            </a:r>
          </a:p>
        </p:txBody>
      </p:sp>
      <p:sp>
        <p:nvSpPr>
          <p:cNvPr id="11" name="Rectangle 10"/>
          <p:cNvSpPr/>
          <p:nvPr/>
        </p:nvSpPr>
        <p:spPr>
          <a:xfrm>
            <a:off x="1143000" y="1342276"/>
            <a:ext cx="66294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Gametogenesis (formation of gametes)</a:t>
            </a:r>
          </a:p>
        </p:txBody>
      </p:sp>
      <p:sp>
        <p:nvSpPr>
          <p:cNvPr id="13" name="Rectangle 12"/>
          <p:cNvSpPr/>
          <p:nvPr/>
        </p:nvSpPr>
        <p:spPr>
          <a:xfrm>
            <a:off x="1143000" y="1860196"/>
            <a:ext cx="66294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Insemination (Entry of Sperms into female genital tract)</a:t>
            </a:r>
          </a:p>
        </p:txBody>
      </p:sp>
      <p:sp>
        <p:nvSpPr>
          <p:cNvPr id="14" name="Rectangle 13"/>
          <p:cNvSpPr/>
          <p:nvPr/>
        </p:nvSpPr>
        <p:spPr>
          <a:xfrm>
            <a:off x="1148698" y="2375452"/>
            <a:ext cx="6623702"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solidFill>
                  <a:schemeClr val="tx1"/>
                </a:solidFill>
                <a:latin typeface="Times New Roman" pitchFamily="18" charset="0"/>
                <a:cs typeface="Times New Roman" pitchFamily="18" charset="0"/>
              </a:rPr>
              <a:t>Fertilization (Fusion of Gametes and formation of zygote)</a:t>
            </a:r>
            <a:endParaRPr lang="en-IN" sz="2000" b="1">
              <a:solidFill>
                <a:schemeClr val="tx1"/>
              </a:solidFill>
              <a:latin typeface="Times New Roman" pitchFamily="18" charset="0"/>
              <a:cs typeface="Times New Roman" pitchFamily="18" charset="0"/>
            </a:endParaRPr>
          </a:p>
        </p:txBody>
      </p:sp>
      <p:sp>
        <p:nvSpPr>
          <p:cNvPr id="15" name="Rectangle 14"/>
          <p:cNvSpPr/>
          <p:nvPr/>
        </p:nvSpPr>
        <p:spPr>
          <a:xfrm>
            <a:off x="1143000" y="2883454"/>
            <a:ext cx="66294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Implantation (development of blastocyst &amp; its attachment to the uterine wall)</a:t>
            </a:r>
          </a:p>
        </p:txBody>
      </p:sp>
      <p:sp>
        <p:nvSpPr>
          <p:cNvPr id="16" name="Rectangle 15"/>
          <p:cNvSpPr/>
          <p:nvPr/>
        </p:nvSpPr>
        <p:spPr>
          <a:xfrm>
            <a:off x="1143000" y="3670066"/>
            <a:ext cx="66294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Gestation (embryonic development)</a:t>
            </a:r>
          </a:p>
        </p:txBody>
      </p:sp>
      <p:sp>
        <p:nvSpPr>
          <p:cNvPr id="19" name="Rectangle 18"/>
          <p:cNvSpPr/>
          <p:nvPr/>
        </p:nvSpPr>
        <p:spPr>
          <a:xfrm>
            <a:off x="1148698" y="4161676"/>
            <a:ext cx="6623702"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Parturition (child birth)</a:t>
            </a:r>
          </a:p>
        </p:txBody>
      </p:sp>
    </p:spTree>
    <p:extLst>
      <p:ext uri="{BB962C8B-B14F-4D97-AF65-F5344CB8AC3E}">
        <p14:creationId xmlns:p14="http://schemas.microsoft.com/office/powerpoint/2010/main" val="32438571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grpId="0" nodeType="click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strVal val="#ppt_w*0.70"/>
                                          </p:val>
                                        </p:tav>
                                        <p:tav tm="100000">
                                          <p:val>
                                            <p:strVal val="#ppt_w"/>
                                          </p:val>
                                        </p:tav>
                                      </p:tavLst>
                                    </p:anim>
                                    <p:anim calcmode="lin" valueType="num">
                                      <p:cBhvr>
                                        <p:cTn id="20" dur="1000" fill="hold"/>
                                        <p:tgtEl>
                                          <p:spTgt spid="11"/>
                                        </p:tgtEl>
                                        <p:attrNameLst>
                                          <p:attrName>ppt_h</p:attrName>
                                        </p:attrNameLst>
                                      </p:cBhvr>
                                      <p:tavLst>
                                        <p:tav tm="0">
                                          <p:val>
                                            <p:strVal val="#ppt_h"/>
                                          </p:val>
                                        </p:tav>
                                        <p:tav tm="100000">
                                          <p:val>
                                            <p:strVal val="#ppt_h"/>
                                          </p:val>
                                        </p:tav>
                                      </p:tavLst>
                                    </p:anim>
                                    <p:animEffect transition="in" filter="fade">
                                      <p:cBhvr>
                                        <p:cTn id="21" dur="1000"/>
                                        <p:tgtEl>
                                          <p:spTgt spid="11"/>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wipe(left)">
                                      <p:cBhvr>
                                        <p:cTn id="26" dur="500"/>
                                        <p:tgtEl>
                                          <p:spTgt spid="11">
                                            <p:txEl>
                                              <p:pRg st="0" end="0"/>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55" presetClass="entr" presetSubtype="0" fill="hold" grpId="0" nodeType="clickEffect">
                                  <p:stCondLst>
                                    <p:cond delay="0"/>
                                  </p:stCondLst>
                                  <p:iterate type="lt">
                                    <p:tmPct val="10000"/>
                                  </p:iterate>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strVal val="#ppt_w*0.70"/>
                                          </p:val>
                                        </p:tav>
                                        <p:tav tm="100000">
                                          <p:val>
                                            <p:strVal val="#ppt_w"/>
                                          </p:val>
                                        </p:tav>
                                      </p:tavLst>
                                    </p:anim>
                                    <p:anim calcmode="lin" valueType="num">
                                      <p:cBhvr>
                                        <p:cTn id="32" dur="1000" fill="hold"/>
                                        <p:tgtEl>
                                          <p:spTgt spid="13"/>
                                        </p:tgtEl>
                                        <p:attrNameLst>
                                          <p:attrName>ppt_h</p:attrName>
                                        </p:attrNameLst>
                                      </p:cBhvr>
                                      <p:tavLst>
                                        <p:tav tm="0">
                                          <p:val>
                                            <p:strVal val="#ppt_h"/>
                                          </p:val>
                                        </p:tav>
                                        <p:tav tm="100000">
                                          <p:val>
                                            <p:strVal val="#ppt_h"/>
                                          </p:val>
                                        </p:tav>
                                      </p:tavLst>
                                    </p:anim>
                                    <p:animEffect transition="in" filter="fade">
                                      <p:cBhvr>
                                        <p:cTn id="33" dur="1000"/>
                                        <p:tgtEl>
                                          <p:spTgt spid="13"/>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fill="hold" nodeType="clickEffect">
                                  <p:stCondLst>
                                    <p:cond delay="0"/>
                                  </p:stCondLst>
                                  <p:iterate type="lt">
                                    <p:tmPct val="10000"/>
                                  </p:iterate>
                                  <p:childTnLst>
                                    <p:set>
                                      <p:cBhvr>
                                        <p:cTn id="37" dur="1" fill="hold">
                                          <p:stCondLst>
                                            <p:cond delay="0"/>
                                          </p:stCondLst>
                                        </p:cTn>
                                        <p:tgtEl>
                                          <p:spTgt spid="13">
                                            <p:txEl>
                                              <p:pRg st="0" end="0"/>
                                            </p:txEl>
                                          </p:spTgt>
                                        </p:tgtEl>
                                        <p:attrNameLst>
                                          <p:attrName>style.visibility</p:attrName>
                                        </p:attrNameLst>
                                      </p:cBhvr>
                                      <p:to>
                                        <p:strVal val="visible"/>
                                      </p:to>
                                    </p:set>
                                    <p:animEffect transition="in" filter="wipe(left)">
                                      <p:cBhvr>
                                        <p:cTn id="38" dur="500"/>
                                        <p:tgtEl>
                                          <p:spTgt spid="13">
                                            <p:txEl>
                                              <p:pRg st="0" end="0"/>
                                            </p:txEl>
                                          </p:spTgt>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55" presetClass="entr" presetSubtype="0" fill="hold" grpId="0" nodeType="clickEffect">
                                  <p:stCondLst>
                                    <p:cond delay="0"/>
                                  </p:stCondLst>
                                  <p:iterate type="lt">
                                    <p:tmPct val="10000"/>
                                  </p:iterate>
                                  <p:childTnLst>
                                    <p:set>
                                      <p:cBhvr>
                                        <p:cTn id="42" dur="1" fill="hold">
                                          <p:stCondLst>
                                            <p:cond delay="0"/>
                                          </p:stCondLst>
                                        </p:cTn>
                                        <p:tgtEl>
                                          <p:spTgt spid="14"/>
                                        </p:tgtEl>
                                        <p:attrNameLst>
                                          <p:attrName>style.visibility</p:attrName>
                                        </p:attrNameLst>
                                      </p:cBhvr>
                                      <p:to>
                                        <p:strVal val="visible"/>
                                      </p:to>
                                    </p:set>
                                    <p:anim calcmode="lin" valueType="num">
                                      <p:cBhvr>
                                        <p:cTn id="43" dur="1000" fill="hold"/>
                                        <p:tgtEl>
                                          <p:spTgt spid="14"/>
                                        </p:tgtEl>
                                        <p:attrNameLst>
                                          <p:attrName>ppt_w</p:attrName>
                                        </p:attrNameLst>
                                      </p:cBhvr>
                                      <p:tavLst>
                                        <p:tav tm="0">
                                          <p:val>
                                            <p:strVal val="#ppt_w*0.70"/>
                                          </p:val>
                                        </p:tav>
                                        <p:tav tm="100000">
                                          <p:val>
                                            <p:strVal val="#ppt_w"/>
                                          </p:val>
                                        </p:tav>
                                      </p:tavLst>
                                    </p:anim>
                                    <p:anim calcmode="lin" valueType="num">
                                      <p:cBhvr>
                                        <p:cTn id="44" dur="1000" fill="hold"/>
                                        <p:tgtEl>
                                          <p:spTgt spid="14"/>
                                        </p:tgtEl>
                                        <p:attrNameLst>
                                          <p:attrName>ppt_h</p:attrName>
                                        </p:attrNameLst>
                                      </p:cBhvr>
                                      <p:tavLst>
                                        <p:tav tm="0">
                                          <p:val>
                                            <p:strVal val="#ppt_h"/>
                                          </p:val>
                                        </p:tav>
                                        <p:tav tm="100000">
                                          <p:val>
                                            <p:strVal val="#ppt_h"/>
                                          </p:val>
                                        </p:tav>
                                      </p:tavLst>
                                    </p:anim>
                                    <p:animEffect transition="in" filter="fade">
                                      <p:cBhvr>
                                        <p:cTn id="45" dur="1000"/>
                                        <p:tgtEl>
                                          <p:spTgt spid="14"/>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8" fill="hold" nodeType="clickEffect">
                                  <p:stCondLst>
                                    <p:cond delay="0"/>
                                  </p:stCondLst>
                                  <p:iterate type="lt">
                                    <p:tmPct val="10000"/>
                                  </p:iterate>
                                  <p:childTnLst>
                                    <p:set>
                                      <p:cBhvr>
                                        <p:cTn id="49" dur="1" fill="hold">
                                          <p:stCondLst>
                                            <p:cond delay="0"/>
                                          </p:stCondLst>
                                        </p:cTn>
                                        <p:tgtEl>
                                          <p:spTgt spid="14">
                                            <p:txEl>
                                              <p:pRg st="0" end="0"/>
                                            </p:txEl>
                                          </p:spTgt>
                                        </p:tgtEl>
                                        <p:attrNameLst>
                                          <p:attrName>style.visibility</p:attrName>
                                        </p:attrNameLst>
                                      </p:cBhvr>
                                      <p:to>
                                        <p:strVal val="visible"/>
                                      </p:to>
                                    </p:set>
                                    <p:animEffect transition="in" filter="wipe(left)">
                                      <p:cBhvr>
                                        <p:cTn id="50" dur="500"/>
                                        <p:tgtEl>
                                          <p:spTgt spid="14">
                                            <p:txEl>
                                              <p:pRg st="0" end="0"/>
                                            </p:txEl>
                                          </p:spTgt>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55" presetClass="entr" presetSubtype="0" fill="hold" grpId="0" nodeType="clickEffect">
                                  <p:stCondLst>
                                    <p:cond delay="0"/>
                                  </p:stCondLst>
                                  <p:iterate type="lt">
                                    <p:tmPct val="10000"/>
                                  </p:iterate>
                                  <p:childTnLst>
                                    <p:set>
                                      <p:cBhvr>
                                        <p:cTn id="54" dur="1" fill="hold">
                                          <p:stCondLst>
                                            <p:cond delay="0"/>
                                          </p:stCondLst>
                                        </p:cTn>
                                        <p:tgtEl>
                                          <p:spTgt spid="15"/>
                                        </p:tgtEl>
                                        <p:attrNameLst>
                                          <p:attrName>style.visibility</p:attrName>
                                        </p:attrNameLst>
                                      </p:cBhvr>
                                      <p:to>
                                        <p:strVal val="visible"/>
                                      </p:to>
                                    </p:set>
                                    <p:anim calcmode="lin" valueType="num">
                                      <p:cBhvr>
                                        <p:cTn id="55" dur="1000" fill="hold"/>
                                        <p:tgtEl>
                                          <p:spTgt spid="15"/>
                                        </p:tgtEl>
                                        <p:attrNameLst>
                                          <p:attrName>ppt_w</p:attrName>
                                        </p:attrNameLst>
                                      </p:cBhvr>
                                      <p:tavLst>
                                        <p:tav tm="0">
                                          <p:val>
                                            <p:strVal val="#ppt_w*0.70"/>
                                          </p:val>
                                        </p:tav>
                                        <p:tav tm="100000">
                                          <p:val>
                                            <p:strVal val="#ppt_w"/>
                                          </p:val>
                                        </p:tav>
                                      </p:tavLst>
                                    </p:anim>
                                    <p:anim calcmode="lin" valueType="num">
                                      <p:cBhvr>
                                        <p:cTn id="56" dur="1000" fill="hold"/>
                                        <p:tgtEl>
                                          <p:spTgt spid="15"/>
                                        </p:tgtEl>
                                        <p:attrNameLst>
                                          <p:attrName>ppt_h</p:attrName>
                                        </p:attrNameLst>
                                      </p:cBhvr>
                                      <p:tavLst>
                                        <p:tav tm="0">
                                          <p:val>
                                            <p:strVal val="#ppt_h"/>
                                          </p:val>
                                        </p:tav>
                                        <p:tav tm="100000">
                                          <p:val>
                                            <p:strVal val="#ppt_h"/>
                                          </p:val>
                                        </p:tav>
                                      </p:tavLst>
                                    </p:anim>
                                    <p:animEffect transition="in" filter="fade">
                                      <p:cBhvr>
                                        <p:cTn id="57" dur="1000"/>
                                        <p:tgtEl>
                                          <p:spTgt spid="15"/>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15">
                                            <p:txEl>
                                              <p:pRg st="0" end="0"/>
                                            </p:txEl>
                                          </p:spTgt>
                                        </p:tgtEl>
                                        <p:attrNameLst>
                                          <p:attrName>style.visibility</p:attrName>
                                        </p:attrNameLst>
                                      </p:cBhvr>
                                      <p:to>
                                        <p:strVal val="visible"/>
                                      </p:to>
                                    </p:set>
                                    <p:animEffect transition="in" filter="wipe(left)">
                                      <p:cBhvr>
                                        <p:cTn id="62" dur="500"/>
                                        <p:tgtEl>
                                          <p:spTgt spid="15">
                                            <p:txEl>
                                              <p:pRg st="0" end="0"/>
                                            </p:txEl>
                                          </p:spTgt>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55" presetClass="entr" presetSubtype="0" fill="hold" grpId="0" nodeType="clickEffect">
                                  <p:stCondLst>
                                    <p:cond delay="0"/>
                                  </p:stCondLst>
                                  <p:iterate type="lt">
                                    <p:tmPct val="10000"/>
                                  </p:iterate>
                                  <p:childTnLst>
                                    <p:set>
                                      <p:cBhvr>
                                        <p:cTn id="66" dur="1" fill="hold">
                                          <p:stCondLst>
                                            <p:cond delay="0"/>
                                          </p:stCondLst>
                                        </p:cTn>
                                        <p:tgtEl>
                                          <p:spTgt spid="16"/>
                                        </p:tgtEl>
                                        <p:attrNameLst>
                                          <p:attrName>style.visibility</p:attrName>
                                        </p:attrNameLst>
                                      </p:cBhvr>
                                      <p:to>
                                        <p:strVal val="visible"/>
                                      </p:to>
                                    </p:set>
                                    <p:anim calcmode="lin" valueType="num">
                                      <p:cBhvr>
                                        <p:cTn id="67" dur="1000" fill="hold"/>
                                        <p:tgtEl>
                                          <p:spTgt spid="16"/>
                                        </p:tgtEl>
                                        <p:attrNameLst>
                                          <p:attrName>ppt_w</p:attrName>
                                        </p:attrNameLst>
                                      </p:cBhvr>
                                      <p:tavLst>
                                        <p:tav tm="0">
                                          <p:val>
                                            <p:strVal val="#ppt_w*0.70"/>
                                          </p:val>
                                        </p:tav>
                                        <p:tav tm="100000">
                                          <p:val>
                                            <p:strVal val="#ppt_w"/>
                                          </p:val>
                                        </p:tav>
                                      </p:tavLst>
                                    </p:anim>
                                    <p:anim calcmode="lin" valueType="num">
                                      <p:cBhvr>
                                        <p:cTn id="68" dur="1000" fill="hold"/>
                                        <p:tgtEl>
                                          <p:spTgt spid="16"/>
                                        </p:tgtEl>
                                        <p:attrNameLst>
                                          <p:attrName>ppt_h</p:attrName>
                                        </p:attrNameLst>
                                      </p:cBhvr>
                                      <p:tavLst>
                                        <p:tav tm="0">
                                          <p:val>
                                            <p:strVal val="#ppt_h"/>
                                          </p:val>
                                        </p:tav>
                                        <p:tav tm="100000">
                                          <p:val>
                                            <p:strVal val="#ppt_h"/>
                                          </p:val>
                                        </p:tav>
                                      </p:tavLst>
                                    </p:anim>
                                    <p:animEffect transition="in" filter="fade">
                                      <p:cBhvr>
                                        <p:cTn id="69" dur="1000"/>
                                        <p:tgtEl>
                                          <p:spTgt spid="16"/>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22" presetClass="entr" presetSubtype="8" fill="hold" nodeType="clickEffect">
                                  <p:stCondLst>
                                    <p:cond delay="0"/>
                                  </p:stCondLst>
                                  <p:iterate type="lt">
                                    <p:tmPct val="10000"/>
                                  </p:iterate>
                                  <p:childTnLst>
                                    <p:set>
                                      <p:cBhvr>
                                        <p:cTn id="73" dur="1" fill="hold">
                                          <p:stCondLst>
                                            <p:cond delay="0"/>
                                          </p:stCondLst>
                                        </p:cTn>
                                        <p:tgtEl>
                                          <p:spTgt spid="16">
                                            <p:txEl>
                                              <p:pRg st="0" end="0"/>
                                            </p:txEl>
                                          </p:spTgt>
                                        </p:tgtEl>
                                        <p:attrNameLst>
                                          <p:attrName>style.visibility</p:attrName>
                                        </p:attrNameLst>
                                      </p:cBhvr>
                                      <p:to>
                                        <p:strVal val="visible"/>
                                      </p:to>
                                    </p:set>
                                    <p:animEffect transition="in" filter="wipe(left)">
                                      <p:cBhvr>
                                        <p:cTn id="74" dur="500"/>
                                        <p:tgtEl>
                                          <p:spTgt spid="16">
                                            <p:txEl>
                                              <p:pRg st="0" end="0"/>
                                            </p:txEl>
                                          </p:spTgt>
                                        </p:tgtEl>
                                      </p:cBhvr>
                                    </p:animEffect>
                                  </p:childTnLst>
                                </p:cTn>
                              </p:par>
                            </p:childTnLst>
                          </p:cTn>
                        </p:par>
                      </p:childTnLst>
                    </p:cTn>
                  </p:par>
                  <p:par>
                    <p:cTn id="75" fill="hold" nodeType="clickPar">
                      <p:stCondLst>
                        <p:cond delay="indefinite"/>
                      </p:stCondLst>
                      <p:childTnLst>
                        <p:par>
                          <p:cTn id="76" fill="hold">
                            <p:stCondLst>
                              <p:cond delay="0"/>
                            </p:stCondLst>
                            <p:childTnLst>
                              <p:par>
                                <p:cTn id="77" presetID="55" presetClass="entr" presetSubtype="0" fill="hold" grpId="0" nodeType="clickEffect">
                                  <p:stCondLst>
                                    <p:cond delay="0"/>
                                  </p:stCondLst>
                                  <p:iterate type="lt">
                                    <p:tmPct val="10000"/>
                                  </p:iterate>
                                  <p:childTnLst>
                                    <p:set>
                                      <p:cBhvr>
                                        <p:cTn id="78" dur="1" fill="hold">
                                          <p:stCondLst>
                                            <p:cond delay="0"/>
                                          </p:stCondLst>
                                        </p:cTn>
                                        <p:tgtEl>
                                          <p:spTgt spid="19"/>
                                        </p:tgtEl>
                                        <p:attrNameLst>
                                          <p:attrName>style.visibility</p:attrName>
                                        </p:attrNameLst>
                                      </p:cBhvr>
                                      <p:to>
                                        <p:strVal val="visible"/>
                                      </p:to>
                                    </p:set>
                                    <p:anim calcmode="lin" valueType="num">
                                      <p:cBhvr>
                                        <p:cTn id="79" dur="1000" fill="hold"/>
                                        <p:tgtEl>
                                          <p:spTgt spid="19"/>
                                        </p:tgtEl>
                                        <p:attrNameLst>
                                          <p:attrName>ppt_w</p:attrName>
                                        </p:attrNameLst>
                                      </p:cBhvr>
                                      <p:tavLst>
                                        <p:tav tm="0">
                                          <p:val>
                                            <p:strVal val="#ppt_w*0.70"/>
                                          </p:val>
                                        </p:tav>
                                        <p:tav tm="100000">
                                          <p:val>
                                            <p:strVal val="#ppt_w"/>
                                          </p:val>
                                        </p:tav>
                                      </p:tavLst>
                                    </p:anim>
                                    <p:anim calcmode="lin" valueType="num">
                                      <p:cBhvr>
                                        <p:cTn id="80" dur="1000" fill="hold"/>
                                        <p:tgtEl>
                                          <p:spTgt spid="19"/>
                                        </p:tgtEl>
                                        <p:attrNameLst>
                                          <p:attrName>ppt_h</p:attrName>
                                        </p:attrNameLst>
                                      </p:cBhvr>
                                      <p:tavLst>
                                        <p:tav tm="0">
                                          <p:val>
                                            <p:strVal val="#ppt_h"/>
                                          </p:val>
                                        </p:tav>
                                        <p:tav tm="100000">
                                          <p:val>
                                            <p:strVal val="#ppt_h"/>
                                          </p:val>
                                        </p:tav>
                                      </p:tavLst>
                                    </p:anim>
                                    <p:animEffect transition="in" filter="fade">
                                      <p:cBhvr>
                                        <p:cTn id="81" dur="1000"/>
                                        <p:tgtEl>
                                          <p:spTgt spid="19"/>
                                        </p:tgtEl>
                                      </p:cBhvr>
                                    </p:animEffect>
                                  </p:childTnLst>
                                </p:cTn>
                              </p:par>
                            </p:childTnLst>
                          </p:cTn>
                        </p:par>
                      </p:childTnLst>
                    </p:cTn>
                  </p:par>
                  <p:par>
                    <p:cTn id="82" fill="hold" nodeType="clickPar">
                      <p:stCondLst>
                        <p:cond delay="indefinite"/>
                      </p:stCondLst>
                      <p:childTnLst>
                        <p:par>
                          <p:cTn id="83" fill="hold">
                            <p:stCondLst>
                              <p:cond delay="0"/>
                            </p:stCondLst>
                            <p:childTnLst>
                              <p:par>
                                <p:cTn id="84" presetID="22" presetClass="entr" presetSubtype="8" fill="hold" nodeType="clickEffect">
                                  <p:stCondLst>
                                    <p:cond delay="0"/>
                                  </p:stCondLst>
                                  <p:iterate type="lt">
                                    <p:tmPct val="10000"/>
                                  </p:iterate>
                                  <p:childTnLst>
                                    <p:set>
                                      <p:cBhvr>
                                        <p:cTn id="85" dur="1" fill="hold">
                                          <p:stCondLst>
                                            <p:cond delay="0"/>
                                          </p:stCondLst>
                                        </p:cTn>
                                        <p:tgtEl>
                                          <p:spTgt spid="19">
                                            <p:txEl>
                                              <p:pRg st="0" end="0"/>
                                            </p:txEl>
                                          </p:spTgt>
                                        </p:tgtEl>
                                        <p:attrNameLst>
                                          <p:attrName>style.visibility</p:attrName>
                                        </p:attrNameLst>
                                      </p:cBhvr>
                                      <p:to>
                                        <p:strVal val="visible"/>
                                      </p:to>
                                    </p:set>
                                    <p:animEffect transition="in" filter="wipe(left)">
                                      <p:cBhvr>
                                        <p:cTn id="86"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3" grpId="0" animBg="1"/>
      <p:bldP spid="14" grpId="0" animBg="1"/>
      <p:bldP spid="15" grpId="0" animBg="1"/>
      <p:bldP spid="16" grpId="0" animBg="1"/>
      <p:bldP spid="19" grpId="0" animBg="1"/>
    </p:bldLst>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964097" y="1200150"/>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46147" y="1667292"/>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t>UNIT – VA</a:t>
            </a:r>
          </a:p>
          <a:p>
            <a:pPr algn="ctr"/>
            <a:r>
              <a:rPr lang="en-US" sz="3600" b="1"/>
              <a:t>HUMAN REPRODUCTIVE SYSTEM</a:t>
            </a:r>
            <a:endParaRPr lang="en-US" sz="3200" b="1"/>
          </a:p>
        </p:txBody>
      </p:sp>
      <p:sp>
        <p:nvSpPr>
          <p:cNvPr id="6" name="Round Diagonal Corner Rectangle 5"/>
          <p:cNvSpPr/>
          <p:nvPr/>
        </p:nvSpPr>
        <p:spPr>
          <a:xfrm>
            <a:off x="533400" y="285750"/>
            <a:ext cx="66436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464234" y="1879354"/>
            <a:ext cx="6072656" cy="17531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GAMETOGENESIS-SPERMATOGENESIS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a:spLocks noChangeArrowheads="1"/>
          </p:cNvSpPr>
          <p:nvPr/>
        </p:nvSpPr>
        <p:spPr bwMode="auto">
          <a:xfrm>
            <a:off x="533400" y="819150"/>
            <a:ext cx="3018006"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GAMETOGENESIS</a:t>
            </a:r>
            <a:endParaRPr kumimoji="0" lang="en-US" sz="2400" b="0" i="0" u="none" strike="noStrike" cap="none" normalizeH="0" baseline="0">
              <a:ln>
                <a:noFill/>
              </a:ln>
              <a:solidFill>
                <a:schemeClr val="bg1"/>
              </a:solidFill>
              <a:effectLst/>
              <a:latin typeface="Times New Roman" pitchFamily="18" charset="0"/>
            </a:endParaRPr>
          </a:p>
        </p:txBody>
      </p:sp>
      <p:sp>
        <p:nvSpPr>
          <p:cNvPr id="3" name="Rounded Rectangle 2"/>
          <p:cNvSpPr/>
          <p:nvPr/>
        </p:nvSpPr>
        <p:spPr>
          <a:xfrm>
            <a:off x="762000" y="1428750"/>
            <a:ext cx="5638800" cy="1143000"/>
          </a:xfrm>
          <a:prstGeom prst="roundRect">
            <a:avLst>
              <a:gd name="adj" fmla="val 29654"/>
            </a:avLst>
          </a:prstGeom>
          <a:ln>
            <a:noFill/>
          </a:ln>
          <a:effectLst/>
          <a:scene3d>
            <a:camera prst="orthographicFront">
              <a:rot lat="0" lon="0" rev="0"/>
            </a:camera>
            <a:lightRig rig="contrasting" dir="t">
              <a:rot lat="0" lon="0" rev="7800000"/>
            </a:lightRig>
          </a:scene3d>
          <a:sp3d>
            <a:bevelT w="139700" h="139700"/>
          </a:sp3d>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sz="2000" b="1">
                <a:solidFill>
                  <a:schemeClr val="tx1"/>
                </a:solidFill>
                <a:latin typeface="Times New Roman" pitchFamily="18" charset="0"/>
                <a:cs typeface="Times New Roman" pitchFamily="18" charset="0"/>
              </a:rPr>
              <a:t>Gametogenesis is the process of formation of gametes i.e. sperms and ova from the primary sex organs, the testes and ovaries respectively.</a:t>
            </a:r>
          </a:p>
        </p:txBody>
      </p:sp>
      <p:sp>
        <p:nvSpPr>
          <p:cNvPr id="4" name="Rounded Rectangle 3"/>
          <p:cNvSpPr/>
          <p:nvPr/>
        </p:nvSpPr>
        <p:spPr>
          <a:xfrm>
            <a:off x="762000" y="2876550"/>
            <a:ext cx="5638800" cy="914400"/>
          </a:xfrm>
          <a:prstGeom prst="roundRect">
            <a:avLst>
              <a:gd name="adj" fmla="val 29654"/>
            </a:avLst>
          </a:prstGeom>
          <a:ln>
            <a:noFill/>
          </a:ln>
          <a:effectLst/>
          <a:scene3d>
            <a:camera prst="orthographicFront">
              <a:rot lat="0" lon="0" rev="0"/>
            </a:camera>
            <a:lightRig rig="contrasting" dir="t">
              <a:rot lat="0" lon="0" rev="7800000"/>
            </a:lightRig>
          </a:scene3d>
          <a:sp3d>
            <a:bevelT w="139700" h="139700"/>
          </a:sp3d>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sz="2000" b="1">
                <a:solidFill>
                  <a:schemeClr val="tx1"/>
                </a:solidFill>
                <a:latin typeface="Times New Roman" pitchFamily="18" charset="0"/>
                <a:cs typeface="Times New Roman" pitchFamily="18" charset="0"/>
              </a:rPr>
              <a:t>Gametogenesis in </a:t>
            </a:r>
            <a:r>
              <a:rPr lang="en-US" sz="2000" b="1">
                <a:solidFill>
                  <a:srgbClr val="0000FF"/>
                </a:solidFill>
                <a:latin typeface="Times New Roman" pitchFamily="18" charset="0"/>
                <a:cs typeface="Times New Roman" pitchFamily="18" charset="0"/>
              </a:rPr>
              <a:t>male</a:t>
            </a:r>
            <a:r>
              <a:rPr lang="en-US" sz="2000" b="1">
                <a:solidFill>
                  <a:schemeClr val="tx1"/>
                </a:solidFill>
                <a:latin typeface="Times New Roman" pitchFamily="18" charset="0"/>
                <a:cs typeface="Times New Roman" pitchFamily="18" charset="0"/>
              </a:rPr>
              <a:t> is called </a:t>
            </a:r>
            <a:r>
              <a:rPr lang="en-US" sz="2000" b="1">
                <a:solidFill>
                  <a:srgbClr val="0000FF"/>
                </a:solidFill>
                <a:latin typeface="Times New Roman" pitchFamily="18" charset="0"/>
                <a:cs typeface="Times New Roman" pitchFamily="18" charset="0"/>
              </a:rPr>
              <a:t>spermatogenesis</a:t>
            </a:r>
            <a:r>
              <a:rPr lang="en-US" sz="2000" b="1">
                <a:solidFill>
                  <a:schemeClr val="tx1"/>
                </a:solidFill>
                <a:latin typeface="Times New Roman" pitchFamily="18" charset="0"/>
                <a:cs typeface="Times New Roman" pitchFamily="18" charset="0"/>
              </a:rPr>
              <a:t> and that in a </a:t>
            </a:r>
            <a:r>
              <a:rPr lang="en-US" sz="2000" b="1">
                <a:solidFill>
                  <a:srgbClr val="FF0000"/>
                </a:solidFill>
                <a:latin typeface="Times New Roman" pitchFamily="18" charset="0"/>
                <a:cs typeface="Times New Roman" pitchFamily="18" charset="0"/>
              </a:rPr>
              <a:t>female</a:t>
            </a:r>
            <a:r>
              <a:rPr lang="en-US" sz="2000" b="1">
                <a:solidFill>
                  <a:schemeClr val="tx1"/>
                </a:solidFill>
                <a:latin typeface="Times New Roman" pitchFamily="18" charset="0"/>
                <a:cs typeface="Times New Roman" pitchFamily="18" charset="0"/>
              </a:rPr>
              <a:t> is called </a:t>
            </a:r>
            <a:r>
              <a:rPr lang="en-US" sz="2000" b="1">
                <a:solidFill>
                  <a:srgbClr val="FF0000"/>
                </a:solidFill>
                <a:latin typeface="Times New Roman" pitchFamily="18" charset="0"/>
                <a:cs typeface="Times New Roman" pitchFamily="18" charset="0"/>
              </a:rPr>
              <a:t>oogenesis.</a:t>
            </a:r>
          </a:p>
        </p:txBody>
      </p:sp>
    </p:spTree>
    <p:extLst>
      <p:ext uri="{BB962C8B-B14F-4D97-AF65-F5344CB8AC3E}">
        <p14:creationId xmlns:p14="http://schemas.microsoft.com/office/powerpoint/2010/main" val="11595696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500"/>
                                        <p:tgtEl>
                                          <p:spTgt spid="2">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 presetClass="entr" presetSubtype="10" fill="hold" grpId="0" nodeType="click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500"/>
                                        <p:tgtEl>
                                          <p:spTgt spid="3"/>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3">
                                            <p:txEl>
                                              <p:pRg st="0" end="0"/>
                                            </p:txEl>
                                          </p:spTgt>
                                        </p:tgtEl>
                                        <p:attrNameLst>
                                          <p:attrName>style.visibility</p:attrName>
                                        </p:attrNameLst>
                                      </p:cBhvr>
                                      <p:to>
                                        <p:strVal val="visible"/>
                                      </p:to>
                                    </p:set>
                                    <p:animEffect transition="in" filter="wipe(left)">
                                      <p:cBhvr>
                                        <p:cTn id="24" dur="500"/>
                                        <p:tgtEl>
                                          <p:spTgt spid="3">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 presetClass="entr" presetSubtype="10" fill="hold" grpId="0" nodeType="click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Effect transition="in" filter="checkerboard(across)">
                                      <p:cBhvr>
                                        <p:cTn id="29" dur="500"/>
                                        <p:tgtEl>
                                          <p:spTgt spid="4"/>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4">
                                            <p:txEl>
                                              <p:pRg st="0" end="0"/>
                                            </p:txEl>
                                          </p:spTgt>
                                        </p:tgtEl>
                                        <p:attrNameLst>
                                          <p:attrName>style.visibility</p:attrName>
                                        </p:attrNameLst>
                                      </p:cBhvr>
                                      <p:to>
                                        <p:strVal val="visible"/>
                                      </p:to>
                                    </p:set>
                                    <p:animEffect transition="in" filter="wipe(left)">
                                      <p:cBhvr>
                                        <p:cTn id="3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3249" name="Rectangle 1"/>
          <p:cNvSpPr>
            <a:spLocks noChangeArrowheads="1"/>
          </p:cNvSpPr>
          <p:nvPr/>
        </p:nvSpPr>
        <p:spPr bwMode="auto">
          <a:xfrm>
            <a:off x="1371601" y="814685"/>
            <a:ext cx="5853975"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 AND OOGENESIS</a:t>
            </a:r>
            <a:endParaRPr kumimoji="0" lang="en-US" sz="2400" b="0" i="0" u="none" strike="noStrike" cap="none" normalizeH="0" baseline="0">
              <a:ln>
                <a:noFill/>
              </a:ln>
              <a:solidFill>
                <a:schemeClr val="bg1"/>
              </a:solidFill>
              <a:effectLst/>
              <a:latin typeface="Times New Roman" pitchFamily="18" charset="0"/>
            </a:endParaRPr>
          </a:p>
        </p:txBody>
      </p:sp>
      <p:pic>
        <p:nvPicPr>
          <p:cNvPr id="4" name="irc_mi" descr="http://www.kshitij-school.com/Study-Material/Class-12/Biology/Human-reproduction/Gametogenesis/4.jpg"/>
          <p:cNvPicPr/>
          <p:nvPr/>
        </p:nvPicPr>
        <p:blipFill>
          <a:blip r:embed="rId3">
            <a:extLst>
              <a:ext uri="{28A0092B-C50C-407E-A947-70E740481C1C}">
                <a14:useLocalDpi xmlns:a14="http://schemas.microsoft.com/office/drawing/2010/main" val="0"/>
              </a:ext>
            </a:extLst>
          </a:blip>
          <a:srcRect t="6758" r="59509" b="14685"/>
          <a:stretch>
            <a:fillRect/>
          </a:stretch>
        </p:blipFill>
        <p:spPr bwMode="auto">
          <a:xfrm>
            <a:off x="679812" y="1407696"/>
            <a:ext cx="3208867" cy="2730500"/>
          </a:xfrm>
          <a:prstGeom prst="rect">
            <a:avLst/>
          </a:prstGeom>
          <a:noFill/>
          <a:ln>
            <a:noFill/>
          </a:ln>
        </p:spPr>
      </p:pic>
      <p:pic>
        <p:nvPicPr>
          <p:cNvPr id="5" name="irc_mi" descr="http://www.kshitij-school.com/Study-Material/Class-12/Biology/Human-reproduction/Gametogenesis/4.jpg"/>
          <p:cNvPicPr/>
          <p:nvPr/>
        </p:nvPicPr>
        <p:blipFill>
          <a:blip r:embed="rId3">
            <a:extLst>
              <a:ext uri="{28A0092B-C50C-407E-A947-70E740481C1C}">
                <a14:useLocalDpi xmlns:a14="http://schemas.microsoft.com/office/drawing/2010/main" val="0"/>
              </a:ext>
            </a:extLst>
          </a:blip>
          <a:srcRect l="56624" b="17983"/>
          <a:stretch>
            <a:fillRect/>
          </a:stretch>
        </p:blipFill>
        <p:spPr bwMode="auto">
          <a:xfrm>
            <a:off x="5020733" y="1407696"/>
            <a:ext cx="3437467" cy="2730500"/>
          </a:xfrm>
          <a:prstGeom prst="rect">
            <a:avLst/>
          </a:prstGeom>
          <a:noFill/>
          <a:ln>
            <a:noFill/>
          </a:ln>
        </p:spPr>
      </p:pic>
      <p:pic>
        <p:nvPicPr>
          <p:cNvPr id="7" name="irc_mi" descr="http://www.kshitij-school.com/Study-Material/Class-12/Biology/Human-reproduction/Gametogenesis/4.jpg"/>
          <p:cNvPicPr/>
          <p:nvPr/>
        </p:nvPicPr>
        <p:blipFill>
          <a:blip r:embed="rId3">
            <a:extLst>
              <a:ext uri="{28A0092B-C50C-407E-A947-70E740481C1C}">
                <a14:useLocalDpi xmlns:a14="http://schemas.microsoft.com/office/drawing/2010/main" val="0"/>
              </a:ext>
            </a:extLst>
          </a:blip>
          <a:srcRect l="40416" r="45054" b="16179"/>
          <a:stretch>
            <a:fillRect/>
          </a:stretch>
        </p:blipFill>
        <p:spPr bwMode="auto">
          <a:xfrm>
            <a:off x="3869266" y="1407696"/>
            <a:ext cx="1151467" cy="2730500"/>
          </a:xfrm>
          <a:prstGeom prst="rect">
            <a:avLst/>
          </a:prstGeom>
          <a:noFill/>
          <a:ln>
            <a:noFill/>
          </a:ln>
        </p:spPr>
      </p:pic>
      <p:sp>
        <p:nvSpPr>
          <p:cNvPr id="8" name="TextBox 7"/>
          <p:cNvSpPr txBox="1"/>
          <p:nvPr/>
        </p:nvSpPr>
        <p:spPr>
          <a:xfrm>
            <a:off x="1429684" y="4133141"/>
            <a:ext cx="170912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itchFamily="18" charset="0"/>
                <a:cs typeface="Times New Roman" pitchFamily="18" charset="0"/>
              </a:rPr>
              <a:t>Spermatogenesis </a:t>
            </a:r>
          </a:p>
        </p:txBody>
      </p:sp>
      <p:sp>
        <p:nvSpPr>
          <p:cNvPr id="9" name="TextBox 8"/>
          <p:cNvSpPr txBox="1"/>
          <p:nvPr/>
        </p:nvSpPr>
        <p:spPr>
          <a:xfrm>
            <a:off x="5657322" y="4138196"/>
            <a:ext cx="1116011"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spcBef>
                <a:spcPct val="0"/>
              </a:spcBef>
              <a:spcAft>
                <a:spcPct val="0"/>
              </a:spcAft>
            </a:pPr>
            <a:r>
              <a:rPr lang="en-US" sz="1600" b="1">
                <a:latin typeface="Times New Roman" pitchFamily="18" charset="0"/>
                <a:ea typeface="Times New Roman" pitchFamily="18" charset="0"/>
                <a:cs typeface="Times New Roman" pitchFamily="18" charset="0"/>
              </a:rPr>
              <a:t>Oogenesis </a:t>
            </a:r>
            <a:endParaRPr lang="en-US" sz="1600">
              <a:latin typeface="Times New Roman" pitchFamily="18" charset="0"/>
            </a:endParaRPr>
          </a:p>
        </p:txBody>
      </p:sp>
    </p:spTree>
    <p:extLst>
      <p:ext uri="{BB962C8B-B14F-4D97-AF65-F5344CB8AC3E}">
        <p14:creationId xmlns:p14="http://schemas.microsoft.com/office/powerpoint/2010/main" val="3997140162"/>
      </p:ext>
    </p:extLst>
  </p:cSld>
  <p:clrMapOvr>
    <a:masterClrMapping/>
  </p:clrMapOvr>
  <p:transition advClick="0" advTm="5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53249"/>
                                        </p:tgtEl>
                                        <p:attrNameLst>
                                          <p:attrName>style.visibility</p:attrName>
                                        </p:attrNameLst>
                                      </p:cBhvr>
                                      <p:to>
                                        <p:strVal val="visible"/>
                                      </p:to>
                                    </p:set>
                                    <p:anim calcmode="lin" valueType="num">
                                      <p:cBhvr>
                                        <p:cTn id="7" dur="500" fill="hold"/>
                                        <p:tgtEl>
                                          <p:spTgt spid="53249"/>
                                        </p:tgtEl>
                                        <p:attrNameLst>
                                          <p:attrName>ppt_w</p:attrName>
                                        </p:attrNameLst>
                                      </p:cBhvr>
                                      <p:tavLst>
                                        <p:tav tm="0">
                                          <p:val>
                                            <p:fltVal val="0"/>
                                          </p:val>
                                        </p:tav>
                                        <p:tav tm="100000">
                                          <p:val>
                                            <p:strVal val="#ppt_w"/>
                                          </p:val>
                                        </p:tav>
                                      </p:tavLst>
                                    </p:anim>
                                    <p:anim calcmode="lin" valueType="num">
                                      <p:cBhvr>
                                        <p:cTn id="8" dur="500" fill="hold"/>
                                        <p:tgtEl>
                                          <p:spTgt spid="53249"/>
                                        </p:tgtEl>
                                        <p:attrNameLst>
                                          <p:attrName>ppt_h</p:attrName>
                                        </p:attrNameLst>
                                      </p:cBhvr>
                                      <p:tavLst>
                                        <p:tav tm="0">
                                          <p:val>
                                            <p:fltVal val="0"/>
                                          </p:val>
                                        </p:tav>
                                        <p:tav tm="100000">
                                          <p:val>
                                            <p:strVal val="#ppt_h"/>
                                          </p:val>
                                        </p:tav>
                                      </p:tavLst>
                                    </p:anim>
                                    <p:animEffect transition="in" filter="fade">
                                      <p:cBhvr>
                                        <p:cTn id="9" dur="500"/>
                                        <p:tgtEl>
                                          <p:spTgt spid="53249"/>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53249">
                                            <p:txEl>
                                              <p:pRg st="0" end="0"/>
                                            </p:txEl>
                                          </p:spTgt>
                                        </p:tgtEl>
                                        <p:attrNameLst>
                                          <p:attrName>style.visibility</p:attrName>
                                        </p:attrNameLst>
                                      </p:cBhvr>
                                      <p:to>
                                        <p:strVal val="visible"/>
                                      </p:to>
                                    </p:set>
                                    <p:animEffect transition="in" filter="wipe(left)">
                                      <p:cBhvr>
                                        <p:cTn id="14" dur="500"/>
                                        <p:tgtEl>
                                          <p:spTgt spid="53249">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9" presetClass="entr" presetSubtype="0" fill="hold" nodeType="click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9" presetClass="entr" presetSubtype="0" fill="hold" nodeType="click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9" presetClass="entr" presetSubtype="0" fill="hold" nodeType="clickEffect">
                                  <p:stCondLst>
                                    <p:cond delay="0"/>
                                  </p:stCondLst>
                                  <p:iterate type="lt">
                                    <p:tmPct val="10000"/>
                                  </p:iterate>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par>
                          <p:cTn id="30" fill="hold" nodeType="afterGroup">
                            <p:stCondLst>
                              <p:cond delay="500"/>
                            </p:stCondLst>
                            <p:childTnLst>
                              <p:par>
                                <p:cTn id="31" presetID="22" presetClass="entr" presetSubtype="8" fill="hold" grpId="0" nodeType="afterEffect">
                                  <p:stCondLst>
                                    <p:cond delay="0"/>
                                  </p:stCondLst>
                                  <p:iterate type="lt">
                                    <p:tmPct val="10000"/>
                                  </p:iterate>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par>
                          <p:cTn id="34" fill="hold" nodeType="afterGroup">
                            <p:stCondLst>
                              <p:cond delay="1000"/>
                            </p:stCondLst>
                            <p:childTnLst>
                              <p:par>
                                <p:cTn id="35" presetID="22" presetClass="entr" presetSubtype="8" fill="hold" grpId="0" nodeType="after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9" grpId="0" animBg="1"/>
      <p:bldP spid="8" grpId="0"/>
      <p:bldP spid="9" grpId="0"/>
    </p:bldLst>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Box 2"/>
          <p:cNvSpPr txBox="1"/>
          <p:nvPr/>
        </p:nvSpPr>
        <p:spPr>
          <a:xfrm rot="-300000">
            <a:off x="778046" y="1054908"/>
            <a:ext cx="4254555" cy="553998"/>
          </a:xfrm>
          <a:prstGeom prst="rect">
            <a:avLst/>
          </a:prstGeom>
          <a:solidFill>
            <a:srgbClr val="FFFF99"/>
          </a:solidFill>
          <a:ln w="28575">
            <a:solidFill>
              <a:srgbClr val="7030A0"/>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000" b="1">
                <a:solidFill>
                  <a:srgbClr val="7030A0"/>
                </a:solidFill>
                <a:latin typeface="Times New Roman" pitchFamily="18" charset="0"/>
                <a:cs typeface="Times New Roman" pitchFamily="18" charset="0"/>
              </a:rPr>
              <a:t>SPERMATOGENESIS</a:t>
            </a:r>
            <a:endParaRPr lang="en-IN" sz="3000" b="1">
              <a:solidFill>
                <a:srgbClr val="7030A0"/>
              </a:solidFill>
              <a:latin typeface="Times New Roman" pitchFamily="18" charset="0"/>
              <a:cs typeface="Times New Roman" pitchFamily="18" charset="0"/>
            </a:endParaRPr>
          </a:p>
        </p:txBody>
      </p:sp>
      <p:pic>
        <p:nvPicPr>
          <p:cNvPr id="5" name="Picture 2" descr="C:\Users\sony\Desktop\XI\XI pictures\Lolita_Sperm_by_mimiiswonderful.gif"/>
          <p:cNvPicPr>
            <a:picLocks noChangeAspect="1" noChangeArrowheads="1" noCrop="1"/>
          </p:cNvPicPr>
          <p:nvPr/>
        </p:nvPicPr>
        <p:blipFill>
          <a:blip r:embed="rId2"/>
          <a:stretch>
            <a:fillRect/>
          </a:stretch>
        </p:blipFill>
        <p:spPr bwMode="auto">
          <a:xfrm>
            <a:off x="2590800" y="1428750"/>
            <a:ext cx="4267200" cy="3189293"/>
          </a:xfrm>
          <a:prstGeom prst="rect">
            <a:avLst/>
          </a:prstGeom>
          <a:noFill/>
        </p:spPr>
      </p:pic>
    </p:spTree>
    <p:extLst>
      <p:ext uri="{BB962C8B-B14F-4D97-AF65-F5344CB8AC3E}">
        <p14:creationId xmlns:p14="http://schemas.microsoft.com/office/powerpoint/2010/main" val="1054253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a:spLocks noChangeArrowheads="1"/>
          </p:cNvSpPr>
          <p:nvPr/>
        </p:nvSpPr>
        <p:spPr bwMode="auto">
          <a:xfrm>
            <a:off x="660845" y="814685"/>
            <a:ext cx="3235629"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a:t>
            </a:r>
            <a:endParaRPr kumimoji="0" lang="en-US" sz="2400" b="0" i="0" u="none" strike="noStrike" cap="none" normalizeH="0" baseline="0">
              <a:ln>
                <a:noFill/>
              </a:ln>
              <a:solidFill>
                <a:schemeClr val="bg1"/>
              </a:solidFill>
              <a:effectLst/>
              <a:latin typeface="Times New Roman" pitchFamily="18" charset="0"/>
            </a:endParaRPr>
          </a:p>
        </p:txBody>
      </p:sp>
      <p:sp>
        <p:nvSpPr>
          <p:cNvPr id="7" name="Rectangle 6"/>
          <p:cNvSpPr/>
          <p:nvPr/>
        </p:nvSpPr>
        <p:spPr>
          <a:xfrm>
            <a:off x="650571" y="1384578"/>
            <a:ext cx="7502829"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US" sz="2000" b="1">
                <a:latin typeface="Times New Roman" pitchFamily="18" charset="0"/>
                <a:cs typeface="Times New Roman" pitchFamily="18" charset="0"/>
              </a:rPr>
              <a:t>In the testis, the immature male germ cells, spermatogonia produce sperms by spermatogenesis that begins at puberty.</a:t>
            </a:r>
          </a:p>
        </p:txBody>
      </p:sp>
      <p:sp>
        <p:nvSpPr>
          <p:cNvPr id="8" name="Rectangle 7"/>
          <p:cNvSpPr/>
          <p:nvPr/>
        </p:nvSpPr>
        <p:spPr>
          <a:xfrm>
            <a:off x="650572" y="2298978"/>
            <a:ext cx="7502828"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US" sz="2000" b="1">
                <a:latin typeface="Times New Roman" pitchFamily="18" charset="0"/>
                <a:cs typeface="Times New Roman" pitchFamily="18" charset="0"/>
              </a:rPr>
              <a:t>The spermatogonial cells (present in the seminiferous tubules)multiply by mitotic divisions and increase in numbers.</a:t>
            </a:r>
          </a:p>
        </p:txBody>
      </p:sp>
      <p:sp>
        <p:nvSpPr>
          <p:cNvPr id="11" name="Rectangle 10"/>
          <p:cNvSpPr/>
          <p:nvPr/>
        </p:nvSpPr>
        <p:spPr>
          <a:xfrm>
            <a:off x="650571" y="3311664"/>
            <a:ext cx="7502829"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US" sz="2000" b="1">
                <a:latin typeface="Times New Roman" pitchFamily="18" charset="0"/>
                <a:cs typeface="Times New Roman" pitchFamily="18" charset="0"/>
              </a:rPr>
              <a:t>Each spermatogonial sperm cell is diploid and contains 46 chromosomes.</a:t>
            </a:r>
          </a:p>
        </p:txBody>
      </p:sp>
    </p:spTree>
    <p:extLst>
      <p:ext uri="{BB962C8B-B14F-4D97-AF65-F5344CB8AC3E}">
        <p14:creationId xmlns:p14="http://schemas.microsoft.com/office/powerpoint/2010/main" val="24380289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8" name="Group 7"/>
          <p:cNvGrpSpPr/>
          <p:nvPr/>
        </p:nvGrpSpPr>
        <p:grpSpPr>
          <a:xfrm>
            <a:off x="2176925" y="2869110"/>
            <a:ext cx="490538" cy="173037"/>
            <a:chOff x="2905125" y="2670175"/>
            <a:chExt cx="490538" cy="173037"/>
          </a:xfrm>
        </p:grpSpPr>
        <p:sp>
          <p:nvSpPr>
            <p:cNvPr id="9" name="Freeform 8"/>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0" name="Oval 9"/>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1" name="Group 10"/>
          <p:cNvGrpSpPr/>
          <p:nvPr/>
        </p:nvGrpSpPr>
        <p:grpSpPr>
          <a:xfrm rot="2224520">
            <a:off x="1988610" y="3258939"/>
            <a:ext cx="490538" cy="173037"/>
            <a:chOff x="2905125" y="2670175"/>
            <a:chExt cx="490538" cy="173037"/>
          </a:xfrm>
        </p:grpSpPr>
        <p:sp>
          <p:nvSpPr>
            <p:cNvPr id="12" name="Freeform 11"/>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3" name="Oval 12"/>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4" name="Group 13"/>
          <p:cNvGrpSpPr/>
          <p:nvPr/>
        </p:nvGrpSpPr>
        <p:grpSpPr>
          <a:xfrm rot="17913154">
            <a:off x="2158219" y="2294492"/>
            <a:ext cx="490538" cy="173037"/>
            <a:chOff x="2905125" y="2670175"/>
            <a:chExt cx="490538" cy="173037"/>
          </a:xfrm>
        </p:grpSpPr>
        <p:sp>
          <p:nvSpPr>
            <p:cNvPr id="15" name="Freeform 14"/>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6" name="Oval 15"/>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7" name="Group 16"/>
          <p:cNvGrpSpPr/>
          <p:nvPr/>
        </p:nvGrpSpPr>
        <p:grpSpPr>
          <a:xfrm rot="6932042">
            <a:off x="1626623" y="3670921"/>
            <a:ext cx="490538" cy="128456"/>
            <a:chOff x="2905126" y="2843212"/>
            <a:chExt cx="490538" cy="128456"/>
          </a:xfrm>
        </p:grpSpPr>
        <p:sp>
          <p:nvSpPr>
            <p:cNvPr id="18" name="Freeform 17"/>
            <p:cNvSpPr/>
            <p:nvPr/>
          </p:nvSpPr>
          <p:spPr>
            <a:xfrm flipV="1">
              <a:off x="2905126" y="2843212"/>
              <a:ext cx="490538" cy="128456"/>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9" name="Oval 18"/>
            <p:cNvSpPr/>
            <p:nvPr/>
          </p:nvSpPr>
          <p:spPr>
            <a:xfrm>
              <a:off x="3309694" y="2864025"/>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20" name="Group 19"/>
          <p:cNvGrpSpPr/>
          <p:nvPr/>
        </p:nvGrpSpPr>
        <p:grpSpPr>
          <a:xfrm rot="9944088">
            <a:off x="905759" y="2871759"/>
            <a:ext cx="490538" cy="173037"/>
            <a:chOff x="2905125" y="2670175"/>
            <a:chExt cx="490538" cy="173037"/>
          </a:xfrm>
        </p:grpSpPr>
        <p:sp>
          <p:nvSpPr>
            <p:cNvPr id="21" name="Freeform 20"/>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22" name="Oval 21"/>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pic>
        <p:nvPicPr>
          <p:cNvPr id="27" name="Picture 1" descr="C:\Users\sony\Desktop\Ritu BIO\reproduction\semi.jpg"/>
          <p:cNvPicPr>
            <a:picLocks noChangeAspect="1" noChangeArrowheads="1"/>
          </p:cNvPicPr>
          <p:nvPr/>
        </p:nvPicPr>
        <p:blipFill>
          <a:blip r:embed="rId2"/>
          <a:srcRect l="23856" t="7056" r="4744" b="26420"/>
          <a:stretch>
            <a:fillRect/>
          </a:stretch>
        </p:blipFill>
        <p:spPr bwMode="auto">
          <a:xfrm>
            <a:off x="711200" y="1581150"/>
            <a:ext cx="4318000" cy="2639125"/>
          </a:xfrm>
          <a:prstGeom prst="rect">
            <a:avLst/>
          </a:prstGeom>
          <a:noFill/>
          <a:ln w="38100">
            <a:noFill/>
          </a:ln>
        </p:spPr>
      </p:pic>
      <p:sp>
        <p:nvSpPr>
          <p:cNvPr id="28" name="Oval 27"/>
          <p:cNvSpPr/>
          <p:nvPr/>
        </p:nvSpPr>
        <p:spPr>
          <a:xfrm>
            <a:off x="3302000" y="1809750"/>
            <a:ext cx="1097280" cy="369570"/>
          </a:xfrm>
          <a:prstGeom prst="ellipse">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29" name="Cloud 28"/>
          <p:cNvSpPr/>
          <p:nvPr/>
        </p:nvSpPr>
        <p:spPr>
          <a:xfrm>
            <a:off x="4114800" y="1809750"/>
            <a:ext cx="4191000" cy="2508020"/>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Some of the spermatogonial stem cells develop into primary spermatocytes which undergo meiosis periodically.</a:t>
            </a:r>
          </a:p>
        </p:txBody>
      </p:sp>
      <p:sp>
        <p:nvSpPr>
          <p:cNvPr id="26" name="Rectangle 25"/>
          <p:cNvSpPr>
            <a:spLocks noChangeArrowheads="1"/>
          </p:cNvSpPr>
          <p:nvPr/>
        </p:nvSpPr>
        <p:spPr bwMode="auto">
          <a:xfrm>
            <a:off x="574371" y="814685"/>
            <a:ext cx="3235629"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a:t>
            </a:r>
            <a:endParaRPr kumimoji="0" lang="en-US" sz="2400" b="0" i="0" u="none" strike="noStrike" cap="none" normalizeH="0" baseline="0">
              <a:ln>
                <a:noFill/>
              </a:ln>
              <a:solidFill>
                <a:schemeClr val="bg1"/>
              </a:solidFill>
              <a:effectLst/>
              <a:latin typeface="Times New Roman" pitchFamily="18" charset="0"/>
            </a:endParaRPr>
          </a:p>
        </p:txBody>
      </p:sp>
      <p:sp>
        <p:nvSpPr>
          <p:cNvPr id="7" name="Oval 6"/>
          <p:cNvSpPr/>
          <p:nvPr/>
        </p:nvSpPr>
        <p:spPr>
          <a:xfrm rot="793257">
            <a:off x="741615" y="1638605"/>
            <a:ext cx="2124861" cy="249999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40115284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par>
                                <p:cTn id="10" presetID="35" presetClass="emph" presetSubtype="0" repeatCount="2000" fill="hold" grpId="1" nodeType="withEffect">
                                  <p:stCondLst>
                                    <p:cond delay="0"/>
                                  </p:stCondLst>
                                  <p:iterate type="lt">
                                    <p:tmPct val="10000"/>
                                  </p:iterate>
                                  <p:childTnLst>
                                    <p:anim calcmode="discrete" valueType="str">
                                      <p:cBhvr>
                                        <p:cTn id="11" dur="1000" fill="hold"/>
                                        <p:tgtEl>
                                          <p:spTgt spid="7"/>
                                        </p:tgtEl>
                                        <p:attrNameLst>
                                          <p:attrName>style.visibility</p:attrName>
                                        </p:attrNameLst>
                                      </p:cBhvr>
                                      <p:tavLst>
                                        <p:tav tm="0">
                                          <p:val>
                                            <p:strVal val="hidden"/>
                                          </p:val>
                                        </p:tav>
                                        <p:tav tm="50000">
                                          <p:val>
                                            <p:strVal val="visible"/>
                                          </p:val>
                                        </p:tav>
                                      </p:tavLst>
                                    </p:anim>
                                  </p:childTnLst>
                                </p:cTn>
                              </p:par>
                              <p:par>
                                <p:cTn id="12" presetID="22" presetClass="entr" presetSubtype="2" fill="hold" nodeType="withEffect">
                                  <p:stCondLst>
                                    <p:cond delay="0"/>
                                  </p:stCondLst>
                                  <p:iterate type="lt">
                                    <p:tmPct val="10000"/>
                                  </p:iterate>
                                  <p:childTnLst>
                                    <p:set>
                                      <p:cBhvr>
                                        <p:cTn id="13" dur="1" fill="hold">
                                          <p:stCondLst>
                                            <p:cond delay="0"/>
                                          </p:stCondLst>
                                        </p:cTn>
                                        <p:tgtEl>
                                          <p:spTgt spid="8"/>
                                        </p:tgtEl>
                                        <p:attrNameLst>
                                          <p:attrName>style.visibility</p:attrName>
                                        </p:attrNameLst>
                                      </p:cBhvr>
                                      <p:to>
                                        <p:strVal val="visible"/>
                                      </p:to>
                                    </p:set>
                                    <p:animEffect transition="in" filter="wipe(right)">
                                      <p:cBhvr>
                                        <p:cTn id="14" dur="1000"/>
                                        <p:tgtEl>
                                          <p:spTgt spid="8"/>
                                        </p:tgtEl>
                                      </p:cBhvr>
                                    </p:animEffect>
                                  </p:childTnLst>
                                </p:cTn>
                              </p:par>
                              <p:par>
                                <p:cTn id="15" presetID="22" presetClass="entr" presetSubtype="2" fill="hold" nodeType="with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right)">
                                      <p:cBhvr>
                                        <p:cTn id="17" dur="1000"/>
                                        <p:tgtEl>
                                          <p:spTgt spid="11"/>
                                        </p:tgtEl>
                                      </p:cBhvr>
                                    </p:animEffect>
                                  </p:childTnLst>
                                </p:cTn>
                              </p:par>
                              <p:par>
                                <p:cTn id="18" presetID="22" presetClass="entr" presetSubtype="2" fill="hold" nodeType="withEffect">
                                  <p:stCondLst>
                                    <p:cond delay="0"/>
                                  </p:stCondLst>
                                  <p:iterate type="lt">
                                    <p:tmPct val="10000"/>
                                  </p:iterate>
                                  <p:childTnLst>
                                    <p:set>
                                      <p:cBhvr>
                                        <p:cTn id="19" dur="1" fill="hold">
                                          <p:stCondLst>
                                            <p:cond delay="0"/>
                                          </p:stCondLst>
                                        </p:cTn>
                                        <p:tgtEl>
                                          <p:spTgt spid="14"/>
                                        </p:tgtEl>
                                        <p:attrNameLst>
                                          <p:attrName>style.visibility</p:attrName>
                                        </p:attrNameLst>
                                      </p:cBhvr>
                                      <p:to>
                                        <p:strVal val="visible"/>
                                      </p:to>
                                    </p:set>
                                    <p:animEffect transition="in" filter="wipe(right)">
                                      <p:cBhvr>
                                        <p:cTn id="20" dur="1000"/>
                                        <p:tgtEl>
                                          <p:spTgt spid="14"/>
                                        </p:tgtEl>
                                      </p:cBhvr>
                                    </p:animEffect>
                                  </p:childTnLst>
                                </p:cTn>
                              </p:par>
                              <p:par>
                                <p:cTn id="21" presetID="22" presetClass="entr" presetSubtype="4" fill="hold" nodeType="withEffect">
                                  <p:stCondLst>
                                    <p:cond delay="0"/>
                                  </p:stCondLst>
                                  <p:iterate type="lt">
                                    <p:tmPct val="10000"/>
                                  </p:iterate>
                                  <p:childTnLst>
                                    <p:set>
                                      <p:cBhvr>
                                        <p:cTn id="22" dur="1" fill="hold">
                                          <p:stCondLst>
                                            <p:cond delay="0"/>
                                          </p:stCondLst>
                                        </p:cTn>
                                        <p:tgtEl>
                                          <p:spTgt spid="17"/>
                                        </p:tgtEl>
                                        <p:attrNameLst>
                                          <p:attrName>style.visibility</p:attrName>
                                        </p:attrNameLst>
                                      </p:cBhvr>
                                      <p:to>
                                        <p:strVal val="visible"/>
                                      </p:to>
                                    </p:set>
                                    <p:animEffect transition="in" filter="wipe(down)">
                                      <p:cBhvr>
                                        <p:cTn id="23" dur="1000"/>
                                        <p:tgtEl>
                                          <p:spTgt spid="17"/>
                                        </p:tgtEl>
                                      </p:cBhvr>
                                    </p:animEffect>
                                  </p:childTnLst>
                                </p:cTn>
                              </p:par>
                              <p:par>
                                <p:cTn id="24" presetID="22" presetClass="entr" presetSubtype="8" fill="hold" nodeType="withEffect">
                                  <p:stCondLst>
                                    <p:cond delay="0"/>
                                  </p:stCondLst>
                                  <p:iterate type="lt">
                                    <p:tmPct val="10000"/>
                                  </p:iterate>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par>
                          <p:cTn id="27" fill="hold" nodeType="afterGroup">
                            <p:stCondLst>
                              <p:cond delay="1000"/>
                            </p:stCondLst>
                            <p:childTnLst>
                              <p:par>
                                <p:cTn id="28" presetID="6" presetClass="emph" presetSubtype="0" autoRev="1" fill="hold" nodeType="afterEffect">
                                  <p:stCondLst>
                                    <p:cond delay="0"/>
                                  </p:stCondLst>
                                  <p:iterate type="lt">
                                    <p:tmPct val="10000"/>
                                  </p:iterate>
                                  <p:childTnLst>
                                    <p:animScale>
                                      <p:cBhvr>
                                        <p:cTn id="29" dur="2000" fill="hold"/>
                                        <p:tgtEl>
                                          <p:spTgt spid="14"/>
                                        </p:tgtEl>
                                      </p:cBhvr>
                                      <p:by x="150000" y="150000"/>
                                    </p:animScale>
                                  </p:childTnLst>
                                </p:cTn>
                              </p:par>
                              <p:par>
                                <p:cTn id="30" presetID="6" presetClass="emph" presetSubtype="0" autoRev="1" fill="hold" nodeType="withEffect">
                                  <p:stCondLst>
                                    <p:cond delay="0"/>
                                  </p:stCondLst>
                                  <p:iterate type="lt">
                                    <p:tmPct val="10000"/>
                                  </p:iterate>
                                  <p:childTnLst>
                                    <p:animScale>
                                      <p:cBhvr>
                                        <p:cTn id="31" dur="2000" fill="hold"/>
                                        <p:tgtEl>
                                          <p:spTgt spid="8"/>
                                        </p:tgtEl>
                                      </p:cBhvr>
                                      <p:by x="150000" y="150000"/>
                                    </p:animScale>
                                  </p:childTnLst>
                                </p:cTn>
                              </p:par>
                              <p:par>
                                <p:cTn id="32" presetID="6" presetClass="emph" presetSubtype="0" autoRev="1" fill="hold" nodeType="withEffect">
                                  <p:stCondLst>
                                    <p:cond delay="0"/>
                                  </p:stCondLst>
                                  <p:iterate type="lt">
                                    <p:tmPct val="10000"/>
                                  </p:iterate>
                                  <p:childTnLst>
                                    <p:animScale>
                                      <p:cBhvr>
                                        <p:cTn id="33" dur="2000" fill="hold"/>
                                        <p:tgtEl>
                                          <p:spTgt spid="11"/>
                                        </p:tgtEl>
                                      </p:cBhvr>
                                      <p:by x="150000" y="150000"/>
                                    </p:animScale>
                                  </p:childTnLst>
                                </p:cTn>
                              </p:par>
                              <p:par>
                                <p:cTn id="34" presetID="6" presetClass="emph" presetSubtype="0" autoRev="1" fill="hold" nodeType="withEffect">
                                  <p:stCondLst>
                                    <p:cond delay="0"/>
                                  </p:stCondLst>
                                  <p:iterate type="lt">
                                    <p:tmPct val="10000"/>
                                  </p:iterate>
                                  <p:childTnLst>
                                    <p:animScale>
                                      <p:cBhvr>
                                        <p:cTn id="35" dur="2000" fill="hold"/>
                                        <p:tgtEl>
                                          <p:spTgt spid="17"/>
                                        </p:tgtEl>
                                      </p:cBhvr>
                                      <p:by x="150000" y="150000"/>
                                    </p:animScale>
                                  </p:childTnLst>
                                </p:cTn>
                              </p:par>
                              <p:par>
                                <p:cTn id="36" presetID="6" presetClass="emph" presetSubtype="0" autoRev="1" fill="hold" nodeType="withEffect">
                                  <p:stCondLst>
                                    <p:cond delay="0"/>
                                  </p:stCondLst>
                                  <p:iterate type="lt">
                                    <p:tmPct val="10000"/>
                                  </p:iterate>
                                  <p:childTnLst>
                                    <p:animScale>
                                      <p:cBhvr>
                                        <p:cTn id="37" dur="2000" fill="hold"/>
                                        <p:tgtEl>
                                          <p:spTgt spid="20"/>
                                        </p:tgtEl>
                                      </p:cBhvr>
                                      <p:by x="150000" y="150000"/>
                                    </p:animScale>
                                  </p:childTnLst>
                                </p:cTn>
                              </p:par>
                              <p:par>
                                <p:cTn id="38" presetID="5" presetClass="entr" presetSubtype="10" fill="hold" grpId="0" nodeType="withEffect">
                                  <p:stCondLst>
                                    <p:cond delay="0"/>
                                  </p:stCondLst>
                                  <p:iterate type="lt">
                                    <p:tmPct val="10000"/>
                                  </p:iterate>
                                  <p:childTnLst>
                                    <p:set>
                                      <p:cBhvr>
                                        <p:cTn id="39" dur="1" fill="hold">
                                          <p:stCondLst>
                                            <p:cond delay="0"/>
                                          </p:stCondLst>
                                        </p:cTn>
                                        <p:tgtEl>
                                          <p:spTgt spid="29"/>
                                        </p:tgtEl>
                                        <p:attrNameLst>
                                          <p:attrName>style.visibility</p:attrName>
                                        </p:attrNameLst>
                                      </p:cBhvr>
                                      <p:to>
                                        <p:strVal val="visible"/>
                                      </p:to>
                                    </p:set>
                                    <p:animEffect transition="in" filter="checkerboard(across)">
                                      <p:cBhvr>
                                        <p:cTn id="40" dur="500"/>
                                        <p:tgtEl>
                                          <p:spTgt spid="29"/>
                                        </p:tgtEl>
                                      </p:cBhvr>
                                    </p:animEffect>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22" presetClass="entr" presetSubtype="8" fill="hold" nodeType="clickEffect">
                                  <p:stCondLst>
                                    <p:cond delay="0"/>
                                  </p:stCondLst>
                                  <p:iterate type="lt">
                                    <p:tmPct val="10000"/>
                                  </p:iterate>
                                  <p:childTnLst>
                                    <p:set>
                                      <p:cBhvr>
                                        <p:cTn id="44" dur="1" fill="hold">
                                          <p:stCondLst>
                                            <p:cond delay="0"/>
                                          </p:stCondLst>
                                        </p:cTn>
                                        <p:tgtEl>
                                          <p:spTgt spid="29">
                                            <p:txEl>
                                              <p:pRg st="0" end="0"/>
                                            </p:txEl>
                                          </p:spTgt>
                                        </p:tgtEl>
                                        <p:attrNameLst>
                                          <p:attrName>style.visibility</p:attrName>
                                        </p:attrNameLst>
                                      </p:cBhvr>
                                      <p:to>
                                        <p:strVal val="visible"/>
                                      </p:to>
                                    </p:set>
                                    <p:animEffect transition="in" filter="wipe(left)">
                                      <p:cBhvr>
                                        <p:cTn id="45"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animBg="1"/>
      <p:bldP spid="7" grpId="1" animBg="1"/>
    </p:bldLst>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1" descr="C:\Users\sony\Desktop\Ritu BIO\reproduction\semi.jpg"/>
          <p:cNvPicPr>
            <a:picLocks noChangeAspect="1" noChangeArrowheads="1"/>
          </p:cNvPicPr>
          <p:nvPr/>
        </p:nvPicPr>
        <p:blipFill>
          <a:blip r:embed="rId2"/>
          <a:srcRect l="23856" t="7056" r="4744" b="26420"/>
          <a:stretch>
            <a:fillRect/>
          </a:stretch>
        </p:blipFill>
        <p:spPr bwMode="auto">
          <a:xfrm>
            <a:off x="581225" y="2172028"/>
            <a:ext cx="4318000" cy="2639125"/>
          </a:xfrm>
          <a:prstGeom prst="rect">
            <a:avLst/>
          </a:prstGeom>
          <a:noFill/>
          <a:ln w="38100">
            <a:noFill/>
          </a:ln>
        </p:spPr>
      </p:pic>
      <p:sp>
        <p:nvSpPr>
          <p:cNvPr id="4" name="Oval 3"/>
          <p:cNvSpPr/>
          <p:nvPr/>
        </p:nvSpPr>
        <p:spPr>
          <a:xfrm rot="793257">
            <a:off x="638724" y="2224105"/>
            <a:ext cx="2124861" cy="249999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nvGrpSpPr>
          <p:cNvPr id="5" name="Group 4"/>
          <p:cNvGrpSpPr/>
          <p:nvPr/>
        </p:nvGrpSpPr>
        <p:grpSpPr>
          <a:xfrm>
            <a:off x="2100725" y="3530810"/>
            <a:ext cx="490538" cy="173037"/>
            <a:chOff x="2905125" y="2670175"/>
            <a:chExt cx="490538" cy="173037"/>
          </a:xfrm>
        </p:grpSpPr>
        <p:sp>
          <p:nvSpPr>
            <p:cNvPr id="6" name="Freeform 5"/>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7" name="Oval 6"/>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8" name="Group 7"/>
          <p:cNvGrpSpPr/>
          <p:nvPr/>
        </p:nvGrpSpPr>
        <p:grpSpPr>
          <a:xfrm rot="2224520">
            <a:off x="1912410" y="3920639"/>
            <a:ext cx="490538" cy="173037"/>
            <a:chOff x="2905125" y="2670175"/>
            <a:chExt cx="490538" cy="173037"/>
          </a:xfrm>
        </p:grpSpPr>
        <p:sp>
          <p:nvSpPr>
            <p:cNvPr id="9" name="Freeform 8"/>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0" name="Oval 9"/>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1" name="Group 10"/>
          <p:cNvGrpSpPr/>
          <p:nvPr/>
        </p:nvGrpSpPr>
        <p:grpSpPr>
          <a:xfrm rot="17913154">
            <a:off x="2082019" y="2956192"/>
            <a:ext cx="490538" cy="173037"/>
            <a:chOff x="2905125" y="2670175"/>
            <a:chExt cx="490538" cy="173037"/>
          </a:xfrm>
        </p:grpSpPr>
        <p:sp>
          <p:nvSpPr>
            <p:cNvPr id="12" name="Freeform 11"/>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3" name="Oval 12"/>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4" name="Group 13"/>
          <p:cNvGrpSpPr/>
          <p:nvPr/>
        </p:nvGrpSpPr>
        <p:grpSpPr>
          <a:xfrm rot="6932042">
            <a:off x="1550423" y="4332621"/>
            <a:ext cx="490538" cy="128456"/>
            <a:chOff x="2905126" y="2843212"/>
            <a:chExt cx="490538" cy="128456"/>
          </a:xfrm>
        </p:grpSpPr>
        <p:sp>
          <p:nvSpPr>
            <p:cNvPr id="15" name="Freeform 14"/>
            <p:cNvSpPr/>
            <p:nvPr/>
          </p:nvSpPr>
          <p:spPr>
            <a:xfrm flipV="1">
              <a:off x="2905126" y="2843212"/>
              <a:ext cx="490538" cy="128456"/>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6" name="Oval 15"/>
            <p:cNvSpPr/>
            <p:nvPr/>
          </p:nvSpPr>
          <p:spPr>
            <a:xfrm>
              <a:off x="3309694" y="2864025"/>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7" name="Group 16"/>
          <p:cNvGrpSpPr/>
          <p:nvPr/>
        </p:nvGrpSpPr>
        <p:grpSpPr>
          <a:xfrm rot="9944088">
            <a:off x="829559" y="3533459"/>
            <a:ext cx="490538" cy="173037"/>
            <a:chOff x="2905125" y="2670175"/>
            <a:chExt cx="490538" cy="173037"/>
          </a:xfrm>
        </p:grpSpPr>
        <p:sp>
          <p:nvSpPr>
            <p:cNvPr id="18" name="Freeform 17"/>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9" name="Oval 18"/>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
        <p:nvSpPr>
          <p:cNvPr id="20" name="Rectangle 19"/>
          <p:cNvSpPr>
            <a:spLocks noChangeArrowheads="1"/>
          </p:cNvSpPr>
          <p:nvPr/>
        </p:nvSpPr>
        <p:spPr bwMode="auto">
          <a:xfrm>
            <a:off x="574371" y="769262"/>
            <a:ext cx="2729017"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a:t>
            </a:r>
            <a:endParaRPr kumimoji="0" lang="en-US" sz="2000" b="0" i="0" u="none" strike="noStrike" cap="none" normalizeH="0" baseline="0">
              <a:ln>
                <a:noFill/>
              </a:ln>
              <a:solidFill>
                <a:schemeClr val="bg1"/>
              </a:solidFill>
              <a:effectLst/>
              <a:latin typeface="Times New Roman" pitchFamily="18" charset="0"/>
            </a:endParaRPr>
          </a:p>
        </p:txBody>
      </p:sp>
      <p:sp>
        <p:nvSpPr>
          <p:cNvPr id="22" name="Rectangle 21"/>
          <p:cNvSpPr/>
          <p:nvPr/>
        </p:nvSpPr>
        <p:spPr>
          <a:xfrm>
            <a:off x="533400" y="1175087"/>
            <a:ext cx="8001000" cy="1015663"/>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sz="2000" b="1">
                <a:latin typeface="Times New Roman" pitchFamily="18" charset="0"/>
                <a:cs typeface="Times New Roman" pitchFamily="18" charset="0"/>
              </a:rPr>
              <a:t>A primary spermatocyte completes the first meiotic division (Meiosis-I) leading to formation of two equal sized, haploid cells called secondary spermatocytes.</a:t>
            </a:r>
          </a:p>
        </p:txBody>
      </p:sp>
      <p:sp>
        <p:nvSpPr>
          <p:cNvPr id="23" name="Rectangle 22"/>
          <p:cNvSpPr/>
          <p:nvPr/>
        </p:nvSpPr>
        <p:spPr>
          <a:xfrm>
            <a:off x="4948286" y="2274937"/>
            <a:ext cx="3565566" cy="1015663"/>
          </a:xfrm>
          <a:prstGeom prst="rect">
            <a:avLst/>
          </a:prstGeom>
          <a:ln>
            <a:noFill/>
          </a:ln>
          <a:effectLst/>
          <a:scene3d>
            <a:camera prst="orthographicFront">
              <a:rot lat="0" lon="0" rev="0"/>
            </a:camera>
            <a:lightRig rig="contrasting" dir="t">
              <a:rot lat="0" lon="0" rev="7800000"/>
            </a:lightRig>
          </a:scene3d>
          <a:sp3d>
            <a:bevelT w="139700" h="139700"/>
          </a:sp3d>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sz="2000" b="1">
                <a:latin typeface="Times New Roman" pitchFamily="18" charset="0"/>
                <a:cs typeface="Times New Roman" pitchFamily="18" charset="0"/>
              </a:rPr>
              <a:t>Each secondary spermatocyte is haploid (n), and have only 23 chromosomes.</a:t>
            </a:r>
          </a:p>
        </p:txBody>
      </p:sp>
    </p:spTree>
    <p:extLst>
      <p:ext uri="{BB962C8B-B14F-4D97-AF65-F5344CB8AC3E}">
        <p14:creationId xmlns:p14="http://schemas.microsoft.com/office/powerpoint/2010/main" val="14243689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9" name="Rectangle 18"/>
          <p:cNvSpPr>
            <a:spLocks noChangeArrowheads="1"/>
          </p:cNvSpPr>
          <p:nvPr/>
        </p:nvSpPr>
        <p:spPr bwMode="auto">
          <a:xfrm>
            <a:off x="574371" y="738485"/>
            <a:ext cx="3235629"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a:t>
            </a:r>
            <a:endParaRPr kumimoji="0" lang="en-US" sz="2400" b="0" i="0" u="none" strike="noStrike" cap="none" normalizeH="0" baseline="0">
              <a:ln>
                <a:noFill/>
              </a:ln>
              <a:solidFill>
                <a:schemeClr val="bg1"/>
              </a:solidFill>
              <a:effectLst/>
              <a:latin typeface="Times New Roman" pitchFamily="18" charset="0"/>
            </a:endParaRPr>
          </a:p>
        </p:txBody>
      </p:sp>
      <p:grpSp>
        <p:nvGrpSpPr>
          <p:cNvPr id="21" name="Group 20"/>
          <p:cNvGrpSpPr/>
          <p:nvPr/>
        </p:nvGrpSpPr>
        <p:grpSpPr>
          <a:xfrm>
            <a:off x="1328799" y="3028950"/>
            <a:ext cx="2557401" cy="496945"/>
            <a:chOff x="1185864" y="1236800"/>
            <a:chExt cx="2752600" cy="640080"/>
          </a:xfrm>
        </p:grpSpPr>
        <p:grpSp>
          <p:nvGrpSpPr>
            <p:cNvPr id="22" name="Group 24"/>
            <p:cNvGrpSpPr/>
            <p:nvPr/>
          </p:nvGrpSpPr>
          <p:grpSpPr>
            <a:xfrm>
              <a:off x="1185864" y="1236800"/>
              <a:ext cx="640080" cy="640080"/>
              <a:chOff x="807720" y="3379470"/>
              <a:chExt cx="640080" cy="640080"/>
            </a:xfrm>
          </p:grpSpPr>
          <p:sp>
            <p:nvSpPr>
              <p:cNvPr id="26" name="Oval 25"/>
              <p:cNvSpPr/>
              <p:nvPr/>
            </p:nvSpPr>
            <p:spPr>
              <a:xfrm>
                <a:off x="807720" y="3379470"/>
                <a:ext cx="640080" cy="640080"/>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7" name="TextBox 26"/>
              <p:cNvSpPr txBox="1"/>
              <p:nvPr/>
            </p:nvSpPr>
            <p:spPr>
              <a:xfrm>
                <a:off x="928669" y="3476305"/>
                <a:ext cx="421333" cy="5153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Times New Roman" pitchFamily="18" charset="0"/>
                    <a:cs typeface="Times New Roman" pitchFamily="18" charset="0"/>
                  </a:rPr>
                  <a:t>n </a:t>
                </a:r>
              </a:p>
            </p:txBody>
          </p:sp>
        </p:grpSp>
        <p:grpSp>
          <p:nvGrpSpPr>
            <p:cNvPr id="23" name="Group 27"/>
            <p:cNvGrpSpPr/>
            <p:nvPr/>
          </p:nvGrpSpPr>
          <p:grpSpPr>
            <a:xfrm>
              <a:off x="3298384" y="1236800"/>
              <a:ext cx="640080" cy="640080"/>
              <a:chOff x="807720" y="3379470"/>
              <a:chExt cx="640080" cy="640080"/>
            </a:xfrm>
          </p:grpSpPr>
          <p:sp>
            <p:nvSpPr>
              <p:cNvPr id="24" name="Oval 23"/>
              <p:cNvSpPr/>
              <p:nvPr/>
            </p:nvSpPr>
            <p:spPr>
              <a:xfrm>
                <a:off x="807720" y="3379470"/>
                <a:ext cx="640080" cy="640080"/>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5" name="TextBox 24"/>
              <p:cNvSpPr txBox="1"/>
              <p:nvPr/>
            </p:nvSpPr>
            <p:spPr>
              <a:xfrm>
                <a:off x="928669" y="3476305"/>
                <a:ext cx="421333" cy="5153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Times New Roman" pitchFamily="18" charset="0"/>
                    <a:cs typeface="Times New Roman" pitchFamily="18" charset="0"/>
                  </a:rPr>
                  <a:t>n </a:t>
                </a:r>
              </a:p>
            </p:txBody>
          </p:sp>
        </p:grpSp>
      </p:grpSp>
      <p:grpSp>
        <p:nvGrpSpPr>
          <p:cNvPr id="28" name="Group 27"/>
          <p:cNvGrpSpPr/>
          <p:nvPr/>
        </p:nvGrpSpPr>
        <p:grpSpPr>
          <a:xfrm>
            <a:off x="872198" y="3561155"/>
            <a:ext cx="3547402" cy="869184"/>
            <a:chOff x="685800" y="2003425"/>
            <a:chExt cx="3890920" cy="1174411"/>
          </a:xfrm>
        </p:grpSpPr>
        <p:grpSp>
          <p:nvGrpSpPr>
            <p:cNvPr id="29" name="Group 28"/>
            <p:cNvGrpSpPr/>
            <p:nvPr/>
          </p:nvGrpSpPr>
          <p:grpSpPr>
            <a:xfrm>
              <a:off x="935480" y="2003425"/>
              <a:ext cx="1164630" cy="450850"/>
              <a:chOff x="1910964" y="1493810"/>
              <a:chExt cx="1164630" cy="450850"/>
            </a:xfrm>
          </p:grpSpPr>
          <p:cxnSp>
            <p:nvCxnSpPr>
              <p:cNvPr id="45" name="Straight Connector 44"/>
              <p:cNvCxnSpPr/>
              <p:nvPr/>
            </p:nvCxnSpPr>
            <p:spPr>
              <a:xfrm rot="5400000">
                <a:off x="1892068" y="1512706"/>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624744" y="1524290"/>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064184" y="2003425"/>
              <a:ext cx="1164630" cy="450850"/>
              <a:chOff x="1910964" y="1493810"/>
              <a:chExt cx="1164630" cy="450850"/>
            </a:xfrm>
          </p:grpSpPr>
          <p:cxnSp>
            <p:nvCxnSpPr>
              <p:cNvPr id="43" name="Straight Connector 42"/>
              <p:cNvCxnSpPr/>
              <p:nvPr/>
            </p:nvCxnSpPr>
            <p:spPr>
              <a:xfrm rot="5400000">
                <a:off x="1892068" y="1512706"/>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624744" y="1524290"/>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85800" y="2588946"/>
              <a:ext cx="548640" cy="588890"/>
              <a:chOff x="685800" y="2686050"/>
              <a:chExt cx="548640" cy="588890"/>
            </a:xfrm>
          </p:grpSpPr>
          <p:sp>
            <p:nvSpPr>
              <p:cNvPr id="41" name="Oval 40"/>
              <p:cNvSpPr/>
              <p:nvPr/>
            </p:nvSpPr>
            <p:spPr>
              <a:xfrm>
                <a:off x="685800" y="2686050"/>
                <a:ext cx="548640" cy="548640"/>
              </a:xfrm>
              <a:prstGeom prst="ellipse">
                <a:avLst/>
              </a:prstGeom>
              <a:solidFill>
                <a:schemeClr val="accent6">
                  <a:lumMod val="75000"/>
                </a:schemeClr>
              </a:solidFill>
              <a:ln>
                <a:solidFill>
                  <a:srgbClr val="333399"/>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2" name="TextBox 41"/>
              <p:cNvSpPr txBox="1"/>
              <p:nvPr/>
            </p:nvSpPr>
            <p:spPr>
              <a:xfrm>
                <a:off x="744912" y="2734326"/>
                <a:ext cx="429361" cy="54061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Times New Roman" pitchFamily="18" charset="0"/>
                    <a:cs typeface="Times New Roman" pitchFamily="18" charset="0"/>
                  </a:rPr>
                  <a:t>n </a:t>
                </a:r>
              </a:p>
            </p:txBody>
          </p:sp>
        </p:grpSp>
        <p:grpSp>
          <p:nvGrpSpPr>
            <p:cNvPr id="32" name="Group 31"/>
            <p:cNvGrpSpPr/>
            <p:nvPr/>
          </p:nvGrpSpPr>
          <p:grpSpPr>
            <a:xfrm>
              <a:off x="1905000" y="2588946"/>
              <a:ext cx="548640" cy="586814"/>
              <a:chOff x="1905000" y="2686050"/>
              <a:chExt cx="548640" cy="586814"/>
            </a:xfrm>
          </p:grpSpPr>
          <p:sp>
            <p:nvSpPr>
              <p:cNvPr id="39" name="Oval 38"/>
              <p:cNvSpPr/>
              <p:nvPr/>
            </p:nvSpPr>
            <p:spPr>
              <a:xfrm>
                <a:off x="1905000" y="2686050"/>
                <a:ext cx="548640" cy="548640"/>
              </a:xfrm>
              <a:prstGeom prst="ellipse">
                <a:avLst/>
              </a:prstGeom>
              <a:solidFill>
                <a:schemeClr val="accent6">
                  <a:lumMod val="75000"/>
                </a:schemeClr>
              </a:solidFill>
              <a:ln>
                <a:solidFill>
                  <a:srgbClr val="333399"/>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0" name="TextBox 39"/>
              <p:cNvSpPr txBox="1"/>
              <p:nvPr/>
            </p:nvSpPr>
            <p:spPr>
              <a:xfrm>
                <a:off x="1964641" y="2732250"/>
                <a:ext cx="429361" cy="54061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Times New Roman" pitchFamily="18" charset="0"/>
                    <a:cs typeface="Times New Roman" pitchFamily="18" charset="0"/>
                  </a:rPr>
                  <a:t>n </a:t>
                </a:r>
              </a:p>
            </p:txBody>
          </p:sp>
        </p:grpSp>
        <p:grpSp>
          <p:nvGrpSpPr>
            <p:cNvPr id="33" name="Group 32"/>
            <p:cNvGrpSpPr/>
            <p:nvPr/>
          </p:nvGrpSpPr>
          <p:grpSpPr>
            <a:xfrm>
              <a:off x="4028080" y="2588946"/>
              <a:ext cx="548640" cy="588890"/>
              <a:chOff x="3962400" y="2686050"/>
              <a:chExt cx="548640" cy="588890"/>
            </a:xfrm>
          </p:grpSpPr>
          <p:sp>
            <p:nvSpPr>
              <p:cNvPr id="37" name="Oval 36"/>
              <p:cNvSpPr/>
              <p:nvPr/>
            </p:nvSpPr>
            <p:spPr>
              <a:xfrm>
                <a:off x="3962400" y="2686050"/>
                <a:ext cx="548640" cy="548640"/>
              </a:xfrm>
              <a:prstGeom prst="ellipse">
                <a:avLst/>
              </a:prstGeom>
              <a:solidFill>
                <a:schemeClr val="accent6">
                  <a:lumMod val="75000"/>
                </a:schemeClr>
              </a:solidFill>
              <a:ln>
                <a:solidFill>
                  <a:srgbClr val="333399"/>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8" name="TextBox 37"/>
              <p:cNvSpPr txBox="1"/>
              <p:nvPr/>
            </p:nvSpPr>
            <p:spPr>
              <a:xfrm>
                <a:off x="4037696" y="2734326"/>
                <a:ext cx="429361" cy="54061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Times New Roman" pitchFamily="18" charset="0"/>
                    <a:cs typeface="Times New Roman" pitchFamily="18" charset="0"/>
                  </a:rPr>
                  <a:t>n </a:t>
                </a:r>
              </a:p>
            </p:txBody>
          </p:sp>
        </p:grpSp>
        <p:grpSp>
          <p:nvGrpSpPr>
            <p:cNvPr id="34" name="Group 33"/>
            <p:cNvGrpSpPr/>
            <p:nvPr/>
          </p:nvGrpSpPr>
          <p:grpSpPr>
            <a:xfrm>
              <a:off x="2819400" y="2588946"/>
              <a:ext cx="548640" cy="588890"/>
              <a:chOff x="2895600" y="2686050"/>
              <a:chExt cx="548640" cy="588890"/>
            </a:xfrm>
          </p:grpSpPr>
          <p:sp>
            <p:nvSpPr>
              <p:cNvPr id="35" name="Oval 34"/>
              <p:cNvSpPr/>
              <p:nvPr/>
            </p:nvSpPr>
            <p:spPr>
              <a:xfrm>
                <a:off x="2895600" y="2686050"/>
                <a:ext cx="548640" cy="548640"/>
              </a:xfrm>
              <a:prstGeom prst="ellipse">
                <a:avLst/>
              </a:prstGeom>
              <a:solidFill>
                <a:schemeClr val="accent6">
                  <a:lumMod val="75000"/>
                </a:schemeClr>
              </a:solidFill>
              <a:ln>
                <a:solidFill>
                  <a:srgbClr val="333399"/>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6" name="TextBox 35"/>
              <p:cNvSpPr txBox="1"/>
              <p:nvPr/>
            </p:nvSpPr>
            <p:spPr>
              <a:xfrm>
                <a:off x="2962804" y="2734326"/>
                <a:ext cx="429361" cy="54061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Times New Roman" pitchFamily="18" charset="0"/>
                    <a:cs typeface="Times New Roman" pitchFamily="18" charset="0"/>
                  </a:rPr>
                  <a:t>n </a:t>
                </a:r>
              </a:p>
            </p:txBody>
          </p:sp>
        </p:grpSp>
      </p:grpSp>
      <p:sp>
        <p:nvSpPr>
          <p:cNvPr id="47" name="TextBox 46"/>
          <p:cNvSpPr txBox="1"/>
          <p:nvPr/>
        </p:nvSpPr>
        <p:spPr>
          <a:xfrm>
            <a:off x="1056605" y="2444175"/>
            <a:ext cx="1762795"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itchFamily="18" charset="0"/>
                <a:cs typeface="Times New Roman" pitchFamily="18" charset="0"/>
              </a:rPr>
              <a:t>Secondary spermatocyte</a:t>
            </a:r>
          </a:p>
        </p:txBody>
      </p:sp>
      <p:sp>
        <p:nvSpPr>
          <p:cNvPr id="48" name="TextBox 47"/>
          <p:cNvSpPr txBox="1"/>
          <p:nvPr/>
        </p:nvSpPr>
        <p:spPr>
          <a:xfrm>
            <a:off x="3015294" y="2435021"/>
            <a:ext cx="174181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itchFamily="18" charset="0"/>
                <a:cs typeface="Times New Roman" pitchFamily="18" charset="0"/>
              </a:rPr>
              <a:t>Secondary spermatocyte</a:t>
            </a:r>
          </a:p>
        </p:txBody>
      </p:sp>
      <p:sp>
        <p:nvSpPr>
          <p:cNvPr id="49" name="TextBox 48"/>
          <p:cNvSpPr txBox="1"/>
          <p:nvPr/>
        </p:nvSpPr>
        <p:spPr>
          <a:xfrm>
            <a:off x="2117529" y="3277422"/>
            <a:ext cx="110799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Times New Roman" pitchFamily="18" charset="0"/>
                <a:cs typeface="Times New Roman" pitchFamily="18" charset="0"/>
              </a:rPr>
              <a:t>II</a:t>
            </a:r>
            <a:r>
              <a:rPr lang="en-US" sz="1400" b="1" baseline="30000">
                <a:latin typeface="Times New Roman" pitchFamily="18" charset="0"/>
                <a:cs typeface="Times New Roman" pitchFamily="18" charset="0"/>
              </a:rPr>
              <a:t>nd</a:t>
            </a:r>
            <a:r>
              <a:rPr lang="en-US" sz="1400" b="1">
                <a:latin typeface="Times New Roman" pitchFamily="18" charset="0"/>
                <a:cs typeface="Times New Roman" pitchFamily="18" charset="0"/>
              </a:rPr>
              <a:t> meiotic </a:t>
            </a:r>
          </a:p>
          <a:p>
            <a:pPr algn="ctr"/>
            <a:r>
              <a:rPr lang="en-US" sz="1400" b="1">
                <a:latin typeface="Times New Roman" pitchFamily="18" charset="0"/>
                <a:cs typeface="Times New Roman" pitchFamily="18" charset="0"/>
              </a:rPr>
              <a:t>  division</a:t>
            </a:r>
          </a:p>
        </p:txBody>
      </p:sp>
      <p:sp>
        <p:nvSpPr>
          <p:cNvPr id="50" name="TextBox 49"/>
          <p:cNvSpPr txBox="1"/>
          <p:nvPr/>
        </p:nvSpPr>
        <p:spPr>
          <a:xfrm>
            <a:off x="533400" y="4473773"/>
            <a:ext cx="99097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Times New Roman" pitchFamily="18" charset="0"/>
                <a:cs typeface="Times New Roman" pitchFamily="18" charset="0"/>
              </a:rPr>
              <a:t>Spermatid</a:t>
            </a:r>
          </a:p>
        </p:txBody>
      </p:sp>
      <p:sp>
        <p:nvSpPr>
          <p:cNvPr id="51" name="TextBox 50"/>
          <p:cNvSpPr txBox="1"/>
          <p:nvPr/>
        </p:nvSpPr>
        <p:spPr>
          <a:xfrm>
            <a:off x="1653268" y="4473773"/>
            <a:ext cx="99097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Times New Roman" pitchFamily="18" charset="0"/>
                <a:cs typeface="Times New Roman" pitchFamily="18" charset="0"/>
              </a:rPr>
              <a:t>Spermatid</a:t>
            </a:r>
          </a:p>
        </p:txBody>
      </p:sp>
      <p:sp>
        <p:nvSpPr>
          <p:cNvPr id="52" name="TextBox 51"/>
          <p:cNvSpPr txBox="1"/>
          <p:nvPr/>
        </p:nvSpPr>
        <p:spPr>
          <a:xfrm>
            <a:off x="2663535" y="4473773"/>
            <a:ext cx="99097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Times New Roman" pitchFamily="18" charset="0"/>
                <a:cs typeface="Times New Roman" pitchFamily="18" charset="0"/>
              </a:rPr>
              <a:t>Spermatid</a:t>
            </a:r>
          </a:p>
        </p:txBody>
      </p:sp>
      <p:sp>
        <p:nvSpPr>
          <p:cNvPr id="53" name="TextBox 52"/>
          <p:cNvSpPr txBox="1"/>
          <p:nvPr/>
        </p:nvSpPr>
        <p:spPr>
          <a:xfrm>
            <a:off x="3794038" y="4473773"/>
            <a:ext cx="99097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Times New Roman" pitchFamily="18" charset="0"/>
                <a:cs typeface="Times New Roman" pitchFamily="18" charset="0"/>
              </a:rPr>
              <a:t>Spermatid</a:t>
            </a:r>
          </a:p>
        </p:txBody>
      </p:sp>
      <p:sp>
        <p:nvSpPr>
          <p:cNvPr id="55" name="Oval 54"/>
          <p:cNvSpPr/>
          <p:nvPr/>
        </p:nvSpPr>
        <p:spPr>
          <a:xfrm>
            <a:off x="2452593" y="1565713"/>
            <a:ext cx="679037" cy="496945"/>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b="1">
                <a:latin typeface="Times New Roman" pitchFamily="18" charset="0"/>
                <a:cs typeface="Times New Roman" pitchFamily="18" charset="0"/>
              </a:rPr>
              <a:t>2n</a:t>
            </a:r>
          </a:p>
        </p:txBody>
      </p:sp>
      <p:cxnSp>
        <p:nvCxnSpPr>
          <p:cNvPr id="56" name="Straight Connector 55"/>
          <p:cNvCxnSpPr/>
          <p:nvPr/>
        </p:nvCxnSpPr>
        <p:spPr>
          <a:xfrm>
            <a:off x="3017954" y="2108610"/>
            <a:ext cx="411046" cy="305705"/>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a:off x="2085833" y="2064217"/>
            <a:ext cx="333675" cy="37659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00200" y="1190051"/>
            <a:ext cx="255131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itchFamily="18" charset="0"/>
                <a:cs typeface="Times New Roman" pitchFamily="18" charset="0"/>
              </a:rPr>
              <a:t>Primary spermatocyte</a:t>
            </a:r>
          </a:p>
        </p:txBody>
      </p:sp>
      <p:sp>
        <p:nvSpPr>
          <p:cNvPr id="59" name="TextBox 58"/>
          <p:cNvSpPr txBox="1"/>
          <p:nvPr/>
        </p:nvSpPr>
        <p:spPr>
          <a:xfrm>
            <a:off x="3124200" y="1809750"/>
            <a:ext cx="978209"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itchFamily="18" charset="0"/>
                <a:cs typeface="Times New Roman" pitchFamily="18" charset="0"/>
              </a:rPr>
              <a:t>Meiosis I</a:t>
            </a:r>
          </a:p>
        </p:txBody>
      </p:sp>
      <p:sp>
        <p:nvSpPr>
          <p:cNvPr id="60" name="Cloud 59"/>
          <p:cNvSpPr/>
          <p:nvPr/>
        </p:nvSpPr>
        <p:spPr>
          <a:xfrm>
            <a:off x="4102409" y="818372"/>
            <a:ext cx="4191000" cy="2515378"/>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secondary spermatocytes undergo the second meiotic division (Meiosis-II) to produce four equal sized haploid spermatids.</a:t>
            </a:r>
          </a:p>
        </p:txBody>
      </p:sp>
    </p:spTree>
    <p:extLst>
      <p:ext uri="{BB962C8B-B14F-4D97-AF65-F5344CB8AC3E}">
        <p14:creationId xmlns:p14="http://schemas.microsoft.com/office/powerpoint/2010/main" val="14083383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left)">
                                      <p:cBhvr>
                                        <p:cTn id="14" dur="500"/>
                                        <p:tgtEl>
                                          <p:spTgt spid="58"/>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p:cTn id="19" dur="500" fill="hold"/>
                                        <p:tgtEl>
                                          <p:spTgt spid="55"/>
                                        </p:tgtEl>
                                        <p:attrNameLst>
                                          <p:attrName>ppt_w</p:attrName>
                                        </p:attrNameLst>
                                      </p:cBhvr>
                                      <p:tavLst>
                                        <p:tav tm="0">
                                          <p:val>
                                            <p:fltVal val="0"/>
                                          </p:val>
                                        </p:tav>
                                        <p:tav tm="100000">
                                          <p:val>
                                            <p:strVal val="#ppt_w"/>
                                          </p:val>
                                        </p:tav>
                                      </p:tavLst>
                                    </p:anim>
                                    <p:anim calcmode="lin" valueType="num">
                                      <p:cBhvr>
                                        <p:cTn id="20" dur="500" fill="hold"/>
                                        <p:tgtEl>
                                          <p:spTgt spid="55"/>
                                        </p:tgtEl>
                                        <p:attrNameLst>
                                          <p:attrName>ppt_h</p:attrName>
                                        </p:attrNameLst>
                                      </p:cBhvr>
                                      <p:tavLst>
                                        <p:tav tm="0">
                                          <p:val>
                                            <p:fltVal val="0"/>
                                          </p:val>
                                        </p:tav>
                                        <p:tav tm="100000">
                                          <p:val>
                                            <p:strVal val="#ppt_h"/>
                                          </p:val>
                                        </p:tav>
                                      </p:tavLst>
                                    </p:anim>
                                    <p:animEffect transition="in" filter="fade">
                                      <p:cBhvr>
                                        <p:cTn id="21" dur="500"/>
                                        <p:tgtEl>
                                          <p:spTgt spid="55"/>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wipe(up)">
                                      <p:cBhvr>
                                        <p:cTn id="26" dur="500"/>
                                        <p:tgtEl>
                                          <p:spTgt spid="57"/>
                                        </p:tgtEl>
                                      </p:cBhvr>
                                    </p:animEffect>
                                  </p:childTnLst>
                                </p:cTn>
                              </p:par>
                              <p:par>
                                <p:cTn id="27" presetID="22" presetClass="entr" presetSubtype="1"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up)">
                                      <p:cBhvr>
                                        <p:cTn id="29" dur="500"/>
                                        <p:tgtEl>
                                          <p:spTgt spid="56"/>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up)">
                                      <p:cBhvr>
                                        <p:cTn id="39" dur="500"/>
                                        <p:tgtEl>
                                          <p:spTgt spid="47"/>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childTnLst>
                          </p:cTn>
                        </p:par>
                      </p:childTnLst>
                    </p:cTn>
                  </p:par>
                  <p:par>
                    <p:cTn id="50" fill="hold" nodeType="clickPar">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wipe(left)">
                                      <p:cBhvr>
                                        <p:cTn id="54" dur="500"/>
                                        <p:tgtEl>
                                          <p:spTgt spid="49"/>
                                        </p:tgtEl>
                                      </p:cBhvr>
                                    </p:animEffect>
                                  </p:childTnLst>
                                </p:cTn>
                              </p:par>
                            </p:childTnLst>
                          </p:cTn>
                        </p:par>
                      </p:childTnLst>
                    </p:cTn>
                  </p:par>
                  <p:par>
                    <p:cTn id="55" fill="hold" nodeType="clickPar">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up)">
                                      <p:cBhvr>
                                        <p:cTn id="59" dur="500"/>
                                        <p:tgtEl>
                                          <p:spTgt spid="28"/>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up)">
                                      <p:cBhvr>
                                        <p:cTn id="64" dur="500"/>
                                        <p:tgtEl>
                                          <p:spTgt spid="50"/>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up)">
                                      <p:cBhvr>
                                        <p:cTn id="67" dur="500"/>
                                        <p:tgtEl>
                                          <p:spTgt spid="51"/>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up)">
                                      <p:cBhvr>
                                        <p:cTn id="70" dur="500"/>
                                        <p:tgtEl>
                                          <p:spTgt spid="52"/>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up)">
                                      <p:cBhvr>
                                        <p:cTn id="7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51" grpId="0"/>
      <p:bldP spid="52" grpId="0"/>
      <p:bldP spid="53" grpId="0"/>
      <p:bldP spid="55" grpId="0" animBg="1"/>
      <p:bldP spid="58" grpId="0"/>
      <p:bldP spid="59" grpId="0"/>
      <p:bldP spid="60" grpId="0" animBg="1"/>
    </p:bldLst>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descr="http://on-line.ucol.ac.nz/mt100/Male%20R8.jpg"/>
          <p:cNvPicPr>
            <a:picLocks noChangeAspect="1" noChangeArrowheads="1"/>
          </p:cNvPicPr>
          <p:nvPr/>
        </p:nvPicPr>
        <p:blipFill>
          <a:blip r:embed="rId2"/>
          <a:srcRect t="2315" b="7338"/>
          <a:stretch>
            <a:fillRect/>
          </a:stretch>
        </p:blipFill>
        <p:spPr bwMode="auto">
          <a:xfrm>
            <a:off x="641861" y="1504950"/>
            <a:ext cx="3930139" cy="3100917"/>
          </a:xfrm>
          <a:prstGeom prst="rect">
            <a:avLst/>
          </a:prstGeom>
          <a:noFill/>
          <a:ln w="38100">
            <a:noFill/>
          </a:ln>
        </p:spPr>
      </p:pic>
      <p:sp>
        <p:nvSpPr>
          <p:cNvPr id="3" name="Cloud 2"/>
          <p:cNvSpPr/>
          <p:nvPr/>
        </p:nvSpPr>
        <p:spPr>
          <a:xfrm>
            <a:off x="4648200" y="824745"/>
            <a:ext cx="3429000" cy="2439355"/>
          </a:xfrm>
          <a:prstGeom prst="cloud">
            <a:avLst/>
          </a:prstGeom>
          <a:ln>
            <a:noFill/>
          </a:ln>
        </p:spPr>
        <p:style>
          <a:lnRef idx="1">
            <a:schemeClr val="accent3"/>
          </a:lnRef>
          <a:fillRef idx="2">
            <a:schemeClr val="accent3"/>
          </a:fillRef>
          <a:effectRef idx="1">
            <a:schemeClr val="accent3"/>
          </a:effectRef>
          <a:fontRef idx="minor">
            <a:schemeClr val="dk1"/>
          </a:fontRef>
        </p:style>
        <p:txBody>
          <a:bodyPr wrap="square" rtlCol="0" anchor="ctr">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spermatids are transformed into spermatozoa (sperms) by the process called </a:t>
            </a:r>
            <a:r>
              <a:rPr lang="en-US" sz="2000" b="1">
                <a:solidFill>
                  <a:srgbClr val="FF0000"/>
                </a:solidFill>
                <a:latin typeface="Times New Roman" pitchFamily="18" charset="0"/>
                <a:cs typeface="Times New Roman" pitchFamily="18" charset="0"/>
              </a:rPr>
              <a:t>spermiogenesis.</a:t>
            </a:r>
          </a:p>
        </p:txBody>
      </p:sp>
      <p:sp>
        <p:nvSpPr>
          <p:cNvPr id="4" name="Rectangle 3"/>
          <p:cNvSpPr>
            <a:spLocks noChangeArrowheads="1"/>
          </p:cNvSpPr>
          <p:nvPr/>
        </p:nvSpPr>
        <p:spPr bwMode="auto">
          <a:xfrm>
            <a:off x="574371" y="814685"/>
            <a:ext cx="3235629"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a:t>
            </a:r>
            <a:endParaRPr kumimoji="0" lang="en-US" sz="2400" b="0" i="0" u="none" strike="noStrike" cap="none" normalizeH="0" baseline="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4839316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7" presetClass="entr" presetSubtype="0" fill="hold"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5" presetClass="entr" presetSubtype="10"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checkerboard(across)">
                                      <p:cBhvr>
                                        <p:cTn id="14" dur="500"/>
                                        <p:tgtEl>
                                          <p:spTgt spid="3"/>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left)">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33600" y="13525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810000" y="18097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0" name="Cloud 19"/>
          <p:cNvSpPr/>
          <p:nvPr/>
        </p:nvSpPr>
        <p:spPr>
          <a:xfrm rot="21252664">
            <a:off x="960858" y="1470087"/>
            <a:ext cx="4370402" cy="2653118"/>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After spermiogenesis, sperm heads become embedded in the sertoli cells, and are finally released from the seminiferous tubules by the process called spermiation.</a:t>
            </a:r>
          </a:p>
        </p:txBody>
      </p:sp>
      <p:sp>
        <p:nvSpPr>
          <p:cNvPr id="22" name="Rectangle 21"/>
          <p:cNvSpPr>
            <a:spLocks noChangeArrowheads="1"/>
          </p:cNvSpPr>
          <p:nvPr/>
        </p:nvSpPr>
        <p:spPr bwMode="auto">
          <a:xfrm>
            <a:off x="574371" y="814685"/>
            <a:ext cx="3235629"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a:t>
            </a:r>
            <a:endParaRPr kumimoji="0" lang="en-US" sz="2400" b="0" i="0" u="none" strike="noStrike" cap="none" normalizeH="0" baseline="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0711064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wipe(left)">
                                      <p:cBhvr>
                                        <p:cTn id="1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Rectangle 6"/>
          <p:cNvSpPr>
            <a:spLocks noChangeArrowheads="1"/>
          </p:cNvSpPr>
          <p:nvPr/>
        </p:nvSpPr>
        <p:spPr bwMode="auto">
          <a:xfrm>
            <a:off x="574371" y="814685"/>
            <a:ext cx="3235629"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a:t>
            </a:r>
            <a:endParaRPr kumimoji="0" lang="en-US" sz="2400" b="0" i="0" u="none" strike="noStrike" cap="none" normalizeH="0" baseline="0">
              <a:ln>
                <a:noFill/>
              </a:ln>
              <a:solidFill>
                <a:schemeClr val="bg1"/>
              </a:solidFill>
              <a:effectLst/>
              <a:latin typeface="Times New Roman" pitchFamily="18" charset="0"/>
            </a:endParaRPr>
          </a:p>
        </p:txBody>
      </p:sp>
      <p:sp>
        <p:nvSpPr>
          <p:cNvPr id="4" name="Rectangle 3"/>
          <p:cNvSpPr/>
          <p:nvPr/>
        </p:nvSpPr>
        <p:spPr>
          <a:xfrm>
            <a:off x="586246" y="1383577"/>
            <a:ext cx="7719554"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itchFamily="18" charset="0"/>
                <a:cs typeface="Times New Roman" pitchFamily="18" charset="0"/>
              </a:rPr>
              <a:t>Spermatogenesis starts at the age of puberty due to significant increase in the secretion of gonadotropin releasing hormone (GnRH) which is a hypothalamic hormone.</a:t>
            </a:r>
          </a:p>
        </p:txBody>
      </p:sp>
      <p:sp>
        <p:nvSpPr>
          <p:cNvPr id="8" name="Rectangle 7"/>
          <p:cNvSpPr/>
          <p:nvPr/>
        </p:nvSpPr>
        <p:spPr>
          <a:xfrm>
            <a:off x="537753" y="2571750"/>
            <a:ext cx="7768047"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itchFamily="18" charset="0"/>
                <a:cs typeface="Times New Roman" pitchFamily="18" charset="0"/>
              </a:rPr>
              <a:t>The increased levels of GnRH then acts on the adenohypophysis of pituitary gland and stimulates secretion of two types of gonadotropins- luteinizing hormone (LH) and follicle stimulating hormone (FSH).</a:t>
            </a:r>
          </a:p>
        </p:txBody>
      </p:sp>
    </p:spTree>
    <p:extLst>
      <p:ext uri="{BB962C8B-B14F-4D97-AF65-F5344CB8AC3E}">
        <p14:creationId xmlns:p14="http://schemas.microsoft.com/office/powerpoint/2010/main" val="3157868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a:spLocks noChangeArrowheads="1"/>
          </p:cNvSpPr>
          <p:nvPr/>
        </p:nvSpPr>
        <p:spPr bwMode="auto">
          <a:xfrm>
            <a:off x="574371" y="814685"/>
            <a:ext cx="3235629"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a:t>
            </a:r>
            <a:endParaRPr kumimoji="0" lang="en-US" sz="2400" b="0" i="0" u="none" strike="noStrike" cap="none" normalizeH="0" baseline="0">
              <a:ln>
                <a:noFill/>
              </a:ln>
              <a:solidFill>
                <a:schemeClr val="bg1"/>
              </a:solidFill>
              <a:effectLst/>
              <a:latin typeface="Times New Roman" pitchFamily="18" charset="0"/>
            </a:endParaRPr>
          </a:p>
        </p:txBody>
      </p:sp>
      <p:sp>
        <p:nvSpPr>
          <p:cNvPr id="3" name="Cloud 2"/>
          <p:cNvSpPr/>
          <p:nvPr/>
        </p:nvSpPr>
        <p:spPr>
          <a:xfrm>
            <a:off x="650571" y="1276350"/>
            <a:ext cx="3616629" cy="1802342"/>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LH acts on the Leydig cells and stimulates secretion of androgens.</a:t>
            </a:r>
          </a:p>
        </p:txBody>
      </p:sp>
      <p:sp>
        <p:nvSpPr>
          <p:cNvPr id="4" name="Cloud 3"/>
          <p:cNvSpPr/>
          <p:nvPr/>
        </p:nvSpPr>
        <p:spPr>
          <a:xfrm>
            <a:off x="4267200" y="1043591"/>
            <a:ext cx="3581400" cy="1802342"/>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Androgens in turn stimulate the process of spermatogenesis.</a:t>
            </a:r>
          </a:p>
        </p:txBody>
      </p:sp>
      <p:sp>
        <p:nvSpPr>
          <p:cNvPr id="5" name="Cloud 4"/>
          <p:cNvSpPr/>
          <p:nvPr/>
        </p:nvSpPr>
        <p:spPr>
          <a:xfrm>
            <a:off x="2594802" y="2647950"/>
            <a:ext cx="4567997" cy="2160559"/>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FSH acts on the Sertoli cells and stimulates secretion of some factors which help in the process of spermiogenesis.</a:t>
            </a:r>
          </a:p>
        </p:txBody>
      </p:sp>
    </p:spTree>
    <p:extLst>
      <p:ext uri="{BB962C8B-B14F-4D97-AF65-F5344CB8AC3E}">
        <p14:creationId xmlns:p14="http://schemas.microsoft.com/office/powerpoint/2010/main" val="19726093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5" presetClass="entr" presetSubtype="10" fill="hold" grpId="0" nodeType="clickEffect">
                                  <p:stCondLst>
                                    <p:cond delay="0"/>
                                  </p:stCondLst>
                                  <p:iterate type="lt">
                                    <p:tmPct val="10000"/>
                                  </p:iterate>
                                  <p:childTnLst>
                                    <p:set>
                                      <p:cBhvr>
                                        <p:cTn id="26" dur="1" fill="hold">
                                          <p:stCondLst>
                                            <p:cond delay="0"/>
                                          </p:stCondLst>
                                        </p:cTn>
                                        <p:tgtEl>
                                          <p:spTgt spid="5"/>
                                        </p:tgtEl>
                                        <p:attrNameLst>
                                          <p:attrName>style.visibility</p:attrName>
                                        </p:attrNameLst>
                                      </p:cBhvr>
                                      <p:to>
                                        <p:strVal val="visible"/>
                                      </p:to>
                                    </p:set>
                                    <p:animEffect transition="in" filter="checkerboard(across)">
                                      <p:cBhvr>
                                        <p:cTn id="27" dur="500"/>
                                        <p:tgtEl>
                                          <p:spTgt spid="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left)">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7196" y="2200365"/>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In males spermatogenesis occurs at ……</a:t>
            </a:r>
            <a:endParaRPr lang="en-US" sz="2000" b="1">
              <a:solidFill>
                <a:srgbClr val="0000FF"/>
              </a:solidFill>
              <a:latin typeface="Times New Roman" pitchFamily="18" charset="0"/>
            </a:endParaRPr>
          </a:p>
        </p:txBody>
      </p:sp>
      <p:sp>
        <p:nvSpPr>
          <p:cNvPr id="8" name="TextBox 7"/>
          <p:cNvSpPr txBox="1"/>
          <p:nvPr/>
        </p:nvSpPr>
        <p:spPr>
          <a:xfrm>
            <a:off x="994970" y="14287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Foetal stage</a:t>
            </a:r>
          </a:p>
        </p:txBody>
      </p:sp>
      <p:sp>
        <p:nvSpPr>
          <p:cNvPr id="19" name="TextBox 18"/>
          <p:cNvSpPr txBox="1"/>
          <p:nvPr/>
        </p:nvSpPr>
        <p:spPr>
          <a:xfrm>
            <a:off x="1004904" y="192417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Embryonic stage</a:t>
            </a:r>
          </a:p>
        </p:txBody>
      </p:sp>
      <p:sp>
        <p:nvSpPr>
          <p:cNvPr id="20" name="TextBox 19"/>
          <p:cNvSpPr txBox="1"/>
          <p:nvPr/>
        </p:nvSpPr>
        <p:spPr>
          <a:xfrm>
            <a:off x="1004901" y="2914770"/>
            <a:ext cx="47100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foetal and embryonic stage</a:t>
            </a:r>
          </a:p>
        </p:txBody>
      </p:sp>
      <p:sp>
        <p:nvSpPr>
          <p:cNvPr id="21" name="TextBox 20"/>
          <p:cNvSpPr txBox="1"/>
          <p:nvPr/>
        </p:nvSpPr>
        <p:spPr>
          <a:xfrm>
            <a:off x="1004902" y="2438460"/>
            <a:ext cx="36432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Puberty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4103176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9" y="1585259"/>
            <a:ext cx="714405" cy="714405"/>
          </a:xfrm>
          <a:prstGeom prst="rect">
            <a:avLst/>
          </a:prstGeom>
          <a:noFill/>
        </p:spPr>
      </p:pic>
      <p:sp>
        <p:nvSpPr>
          <p:cNvPr id="5" name="TextBox 4"/>
          <p:cNvSpPr txBox="1"/>
          <p:nvPr/>
        </p:nvSpPr>
        <p:spPr>
          <a:xfrm>
            <a:off x="533400" y="949464"/>
            <a:ext cx="6629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2. </a:t>
            </a:r>
            <a:r>
              <a:rPr lang="en-US" sz="2000" b="1">
                <a:solidFill>
                  <a:srgbClr val="0000FF"/>
                </a:solidFill>
                <a:latin typeface="Times New Roman" pitchFamily="18" charset="0"/>
                <a:ea typeface="Times New Roman" pitchFamily="18" charset="0"/>
                <a:cs typeface="Times New Roman" pitchFamily="18" charset="0"/>
              </a:rPr>
              <a:t>The number of sperms produced from single spermatogoneal cell is…….</a:t>
            </a:r>
            <a:endParaRPr lang="en-US" sz="2000" b="1">
              <a:solidFill>
                <a:srgbClr val="0000FF"/>
              </a:solidFill>
              <a:latin typeface="Times New Roman" pitchFamily="18" charset="0"/>
            </a:endParaRPr>
          </a:p>
        </p:txBody>
      </p:sp>
      <p:sp>
        <p:nvSpPr>
          <p:cNvPr id="8" name="TextBox 7"/>
          <p:cNvSpPr txBox="1"/>
          <p:nvPr/>
        </p:nvSpPr>
        <p:spPr>
          <a:xfrm>
            <a:off x="994970" y="17524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Four and haploid</a:t>
            </a:r>
          </a:p>
        </p:txBody>
      </p:sp>
      <p:sp>
        <p:nvSpPr>
          <p:cNvPr id="19" name="TextBox 18"/>
          <p:cNvSpPr txBox="1"/>
          <p:nvPr/>
        </p:nvSpPr>
        <p:spPr>
          <a:xfrm>
            <a:off x="1004904" y="22478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Four and diploid</a:t>
            </a:r>
          </a:p>
        </p:txBody>
      </p:sp>
      <p:sp>
        <p:nvSpPr>
          <p:cNvPr id="20" name="TextBox 19"/>
          <p:cNvSpPr txBox="1"/>
          <p:nvPr/>
        </p:nvSpPr>
        <p:spPr>
          <a:xfrm>
            <a:off x="1004901" y="3238440"/>
            <a:ext cx="36432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Six and diploid</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1004902" y="2762130"/>
            <a:ext cx="36432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Six and haploid</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4103176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172793" y="1276350"/>
            <a:ext cx="6979751" cy="15635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STRUCTURE OF A MATURE SPERMATOZOON</a:t>
            </a:r>
          </a:p>
        </p:txBody>
      </p:sp>
    </p:spTree>
    <p:extLst>
      <p:ext uri="{BB962C8B-B14F-4D97-AF65-F5344CB8AC3E}">
        <p14:creationId xmlns:p14="http://schemas.microsoft.com/office/powerpoint/2010/main" val="1308655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rot="-300000">
            <a:off x="602643" y="1013754"/>
            <a:ext cx="4488496"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800" b="1">
                <a:solidFill>
                  <a:schemeClr val="bg1"/>
                </a:solidFill>
                <a:latin typeface="Times New Roman" pitchFamily="18" charset="0"/>
                <a:cs typeface="Times New Roman" pitchFamily="18" charset="0"/>
              </a:rPr>
              <a:t>STRUCTURE OF SPERM</a:t>
            </a:r>
            <a:endParaRPr lang="en-IN" sz="2800" b="1">
              <a:solidFill>
                <a:schemeClr val="bg1"/>
              </a:solidFill>
              <a:latin typeface="Times New Roman" pitchFamily="18" charset="0"/>
              <a:cs typeface="Times New Roman" pitchFamily="18" charset="0"/>
            </a:endParaRPr>
          </a:p>
        </p:txBody>
      </p:sp>
      <p:pic>
        <p:nvPicPr>
          <p:cNvPr id="3" name="Picture 4"/>
          <p:cNvPicPr>
            <a:picLocks noChangeAspect="1" noChangeArrowheads="1"/>
          </p:cNvPicPr>
          <p:nvPr/>
        </p:nvPicPr>
        <p:blipFill>
          <a:blip r:embed="rId2"/>
          <a:stretch>
            <a:fillRect/>
          </a:stretch>
        </p:blipFill>
        <p:spPr bwMode="auto">
          <a:xfrm>
            <a:off x="2362200" y="1657350"/>
            <a:ext cx="4800600" cy="2946585"/>
          </a:xfrm>
          <a:prstGeom prst="rect">
            <a:avLst/>
          </a:prstGeom>
          <a:noFill/>
          <a:ln w="9525">
            <a:noFill/>
            <a:miter lim="800000"/>
          </a:ln>
          <a:effectLst/>
        </p:spPr>
      </p:pic>
    </p:spTree>
    <p:extLst>
      <p:ext uri="{BB962C8B-B14F-4D97-AF65-F5344CB8AC3E}">
        <p14:creationId xmlns:p14="http://schemas.microsoft.com/office/powerpoint/2010/main" val="2558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5"/>
          <p:cNvPicPr>
            <a:picLocks noChangeAspect="1" noChangeArrowheads="1"/>
          </p:cNvPicPr>
          <p:nvPr/>
        </p:nvPicPr>
        <p:blipFill>
          <a:blip r:embed="rId2"/>
          <a:stretch>
            <a:fillRect/>
          </a:stretch>
        </p:blipFill>
        <p:spPr bwMode="auto">
          <a:xfrm>
            <a:off x="657829" y="1400205"/>
            <a:ext cx="4066571" cy="3297726"/>
          </a:xfrm>
          <a:prstGeom prst="rect">
            <a:avLst/>
          </a:prstGeom>
          <a:ln w="88900" cap="sq" cmpd="thickThin">
            <a:noFill/>
            <a:prstDash val="solid"/>
            <a:miter lim="800000"/>
          </a:ln>
          <a:effectLst>
            <a:innerShdw blurRad="76200">
              <a:srgbClr val="000000"/>
            </a:innerShdw>
          </a:effectLst>
        </p:spPr>
      </p:pic>
      <p:sp>
        <p:nvSpPr>
          <p:cNvPr id="3" name="TextBox 2"/>
          <p:cNvSpPr txBox="1"/>
          <p:nvPr/>
        </p:nvSpPr>
        <p:spPr>
          <a:xfrm>
            <a:off x="685800" y="8146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sp>
        <p:nvSpPr>
          <p:cNvPr id="10" name="Cloud 9"/>
          <p:cNvSpPr/>
          <p:nvPr/>
        </p:nvSpPr>
        <p:spPr>
          <a:xfrm>
            <a:off x="4758647" y="854344"/>
            <a:ext cx="3429000" cy="1051965"/>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Sperm = Seed ; </a:t>
            </a:r>
          </a:p>
          <a:p>
            <a:pPr algn="ctr"/>
            <a:r>
              <a:rPr lang="en-US" sz="2000" b="1">
                <a:solidFill>
                  <a:schemeClr val="tx1"/>
                </a:solidFill>
                <a:latin typeface="Times New Roman" pitchFamily="18" charset="0"/>
                <a:cs typeface="Times New Roman" pitchFamily="18" charset="0"/>
              </a:rPr>
              <a:t>Zoan = Animal</a:t>
            </a:r>
            <a:endParaRPr lang="en-IN"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7924646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500"/>
                                        <p:tgtEl>
                                          <p:spTgt spid="10">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wipe(left)">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6" name="TextBox 15"/>
          <p:cNvSpPr txBox="1"/>
          <p:nvPr/>
        </p:nvSpPr>
        <p:spPr>
          <a:xfrm>
            <a:off x="609600" y="8146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pic>
        <p:nvPicPr>
          <p:cNvPr id="17" name="Picture 2" descr="http://www.biology.lifeeasy.org/?qa=blob&amp;qa_blobid=3815661710730797871"/>
          <p:cNvPicPr>
            <a:picLocks noChangeAspect="1" noChangeArrowheads="1"/>
          </p:cNvPicPr>
          <p:nvPr/>
        </p:nvPicPr>
        <p:blipFill>
          <a:blip r:embed="rId2"/>
          <a:srcRect b="4216"/>
          <a:stretch>
            <a:fillRect/>
          </a:stretch>
        </p:blipFill>
        <p:spPr bwMode="auto">
          <a:xfrm>
            <a:off x="609599" y="1361611"/>
            <a:ext cx="3603171" cy="3267539"/>
          </a:xfrm>
          <a:prstGeom prst="rect">
            <a:avLst/>
          </a:prstGeom>
          <a:noFill/>
        </p:spPr>
      </p:pic>
      <p:sp>
        <p:nvSpPr>
          <p:cNvPr id="18" name="Cloud 17"/>
          <p:cNvSpPr/>
          <p:nvPr/>
        </p:nvSpPr>
        <p:spPr>
          <a:xfrm>
            <a:off x="4038600" y="771050"/>
            <a:ext cx="4343400" cy="1800700"/>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spermatozoon is a microscopic structure composed of head, neck, middle piece and a tail</a:t>
            </a:r>
            <a:endParaRPr lang="en-IN" sz="2000" b="1">
              <a:solidFill>
                <a:schemeClr val="tx1"/>
              </a:solidFill>
              <a:latin typeface="Times New Roman" pitchFamily="18" charset="0"/>
              <a:cs typeface="Times New Roman" pitchFamily="18" charset="0"/>
            </a:endParaRPr>
          </a:p>
        </p:txBody>
      </p:sp>
      <p:sp>
        <p:nvSpPr>
          <p:cNvPr id="26" name="TextBox 25"/>
          <p:cNvSpPr txBox="1"/>
          <p:nvPr/>
        </p:nvSpPr>
        <p:spPr>
          <a:xfrm>
            <a:off x="4287802" y="3044080"/>
            <a:ext cx="2189198" cy="400110"/>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solidFill>
                  <a:schemeClr val="tx1"/>
                </a:solidFill>
                <a:latin typeface="Times New Roman" pitchFamily="18" charset="0"/>
                <a:cs typeface="Times New Roman" pitchFamily="18" charset="0"/>
              </a:rPr>
              <a:t>NECK</a:t>
            </a:r>
            <a:endParaRPr lang="en-IN" sz="2000" b="1">
              <a:solidFill>
                <a:schemeClr val="tx1"/>
              </a:solidFill>
              <a:latin typeface="Times New Roman" pitchFamily="18" charset="0"/>
              <a:cs typeface="Times New Roman" pitchFamily="18" charset="0"/>
            </a:endParaRPr>
          </a:p>
        </p:txBody>
      </p:sp>
      <p:sp>
        <p:nvSpPr>
          <p:cNvPr id="27" name="TextBox 26"/>
          <p:cNvSpPr txBox="1"/>
          <p:nvPr/>
        </p:nvSpPr>
        <p:spPr>
          <a:xfrm>
            <a:off x="4288970" y="2525575"/>
            <a:ext cx="2188029" cy="400110"/>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solidFill>
                  <a:schemeClr val="tx1"/>
                </a:solidFill>
                <a:latin typeface="Times New Roman" pitchFamily="18" charset="0"/>
                <a:cs typeface="Times New Roman" pitchFamily="18" charset="0"/>
              </a:rPr>
              <a:t>HEAD</a:t>
            </a:r>
            <a:endParaRPr lang="en-IN" sz="2000" b="1">
              <a:solidFill>
                <a:schemeClr val="tx1"/>
              </a:solidFill>
              <a:latin typeface="Times New Roman" pitchFamily="18" charset="0"/>
              <a:cs typeface="Times New Roman" pitchFamily="18" charset="0"/>
            </a:endParaRPr>
          </a:p>
        </p:txBody>
      </p:sp>
      <p:sp>
        <p:nvSpPr>
          <p:cNvPr id="28" name="TextBox 27"/>
          <p:cNvSpPr txBox="1"/>
          <p:nvPr/>
        </p:nvSpPr>
        <p:spPr>
          <a:xfrm>
            <a:off x="4287802" y="3578799"/>
            <a:ext cx="2189198" cy="400110"/>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MIDDLE PIECE</a:t>
            </a:r>
            <a:endParaRPr lang="en-IN" sz="2000" b="1">
              <a:solidFill>
                <a:schemeClr val="tx1"/>
              </a:solidFill>
              <a:latin typeface="Times New Roman" pitchFamily="18" charset="0"/>
              <a:cs typeface="Times New Roman" pitchFamily="18" charset="0"/>
            </a:endParaRPr>
          </a:p>
        </p:txBody>
      </p:sp>
      <p:sp>
        <p:nvSpPr>
          <p:cNvPr id="29" name="TextBox 28"/>
          <p:cNvSpPr txBox="1"/>
          <p:nvPr/>
        </p:nvSpPr>
        <p:spPr>
          <a:xfrm>
            <a:off x="4287801" y="4076640"/>
            <a:ext cx="2189197" cy="400110"/>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solidFill>
                  <a:schemeClr val="tx1"/>
                </a:solidFill>
                <a:latin typeface="Times New Roman" pitchFamily="18" charset="0"/>
                <a:cs typeface="Times New Roman" pitchFamily="18" charset="0"/>
              </a:rPr>
              <a:t>TAIL</a:t>
            </a:r>
            <a:endParaRPr lang="en-IN"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9717373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left)">
                                      <p:cBhvr>
                                        <p:cTn id="12" dur="500"/>
                                        <p:tgtEl>
                                          <p:spTgt spid="18">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grpId="0" nodeType="clickEffect">
                                  <p:stCondLst>
                                    <p:cond delay="0"/>
                                  </p:stCondLst>
                                  <p:iterate type="lt">
                                    <p:tmPct val="10000"/>
                                  </p:iterate>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27">
                                            <p:txEl>
                                              <p:pRg st="0" end="0"/>
                                            </p:txEl>
                                          </p:spTgt>
                                        </p:tgtEl>
                                        <p:attrNameLst>
                                          <p:attrName>style.visibility</p:attrName>
                                        </p:attrNameLst>
                                      </p:cBhvr>
                                      <p:to>
                                        <p:strVal val="visible"/>
                                      </p:to>
                                    </p:set>
                                    <p:animEffect transition="in" filter="wipe(left)">
                                      <p:cBhvr>
                                        <p:cTn id="24" dur="500"/>
                                        <p:tgtEl>
                                          <p:spTgt spid="27">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wipe(left)">
                                      <p:cBhvr>
                                        <p:cTn id="36" dur="500"/>
                                        <p:tgtEl>
                                          <p:spTgt spid="26">
                                            <p:txEl>
                                              <p:pRg st="0" end="0"/>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53" presetClass="entr" presetSubtype="16" fill="hold" grpId="0" nodeType="clickEffect">
                                  <p:stCondLst>
                                    <p:cond delay="0"/>
                                  </p:stCondLst>
                                  <p:iterate type="lt">
                                    <p:tmPct val="10000"/>
                                  </p:iterate>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fltVal val="0"/>
                                          </p:val>
                                        </p:tav>
                                        <p:tav tm="100000">
                                          <p:val>
                                            <p:strVal val="#ppt_w"/>
                                          </p:val>
                                        </p:tav>
                                      </p:tavLst>
                                    </p:anim>
                                    <p:anim calcmode="lin" valueType="num">
                                      <p:cBhvr>
                                        <p:cTn id="42" dur="500" fill="hold"/>
                                        <p:tgtEl>
                                          <p:spTgt spid="28"/>
                                        </p:tgtEl>
                                        <p:attrNameLst>
                                          <p:attrName>ppt_h</p:attrName>
                                        </p:attrNameLst>
                                      </p:cBhvr>
                                      <p:tavLst>
                                        <p:tav tm="0">
                                          <p:val>
                                            <p:fltVal val="0"/>
                                          </p:val>
                                        </p:tav>
                                        <p:tav tm="100000">
                                          <p:val>
                                            <p:strVal val="#ppt_h"/>
                                          </p:val>
                                        </p:tav>
                                      </p:tavLst>
                                    </p:anim>
                                    <p:animEffect transition="in" filter="fade">
                                      <p:cBhvr>
                                        <p:cTn id="43" dur="500"/>
                                        <p:tgtEl>
                                          <p:spTgt spid="28"/>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8" fill="hold" nodeType="clickEffect">
                                  <p:stCondLst>
                                    <p:cond delay="0"/>
                                  </p:stCondLst>
                                  <p:iterate type="lt">
                                    <p:tmPct val="10000"/>
                                  </p:iterate>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wipe(left)">
                                      <p:cBhvr>
                                        <p:cTn id="48" dur="500"/>
                                        <p:tgtEl>
                                          <p:spTgt spid="28">
                                            <p:txEl>
                                              <p:pRg st="0" end="0"/>
                                            </p:txEl>
                                          </p:spTgt>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53" presetClass="entr" presetSubtype="16" fill="hold" grpId="0" nodeType="clickEffect">
                                  <p:stCondLst>
                                    <p:cond delay="0"/>
                                  </p:stCondLst>
                                  <p:iterate type="lt">
                                    <p:tmPct val="10000"/>
                                  </p:iterate>
                                  <p:childTnLst>
                                    <p:set>
                                      <p:cBhvr>
                                        <p:cTn id="52" dur="1" fill="hold">
                                          <p:stCondLst>
                                            <p:cond delay="0"/>
                                          </p:stCondLst>
                                        </p:cTn>
                                        <p:tgtEl>
                                          <p:spTgt spid="29"/>
                                        </p:tgtEl>
                                        <p:attrNameLst>
                                          <p:attrName>style.visibility</p:attrName>
                                        </p:attrNameLst>
                                      </p:cBhvr>
                                      <p:to>
                                        <p:strVal val="visible"/>
                                      </p:to>
                                    </p:set>
                                    <p:anim calcmode="lin" valueType="num">
                                      <p:cBhvr>
                                        <p:cTn id="53" dur="500" fill="hold"/>
                                        <p:tgtEl>
                                          <p:spTgt spid="29"/>
                                        </p:tgtEl>
                                        <p:attrNameLst>
                                          <p:attrName>ppt_w</p:attrName>
                                        </p:attrNameLst>
                                      </p:cBhvr>
                                      <p:tavLst>
                                        <p:tav tm="0">
                                          <p:val>
                                            <p:fltVal val="0"/>
                                          </p:val>
                                        </p:tav>
                                        <p:tav tm="100000">
                                          <p:val>
                                            <p:strVal val="#ppt_w"/>
                                          </p:val>
                                        </p:tav>
                                      </p:tavLst>
                                    </p:anim>
                                    <p:anim calcmode="lin" valueType="num">
                                      <p:cBhvr>
                                        <p:cTn id="54" dur="500" fill="hold"/>
                                        <p:tgtEl>
                                          <p:spTgt spid="29"/>
                                        </p:tgtEl>
                                        <p:attrNameLst>
                                          <p:attrName>ppt_h</p:attrName>
                                        </p:attrNameLst>
                                      </p:cBhvr>
                                      <p:tavLst>
                                        <p:tav tm="0">
                                          <p:val>
                                            <p:fltVal val="0"/>
                                          </p:val>
                                        </p:tav>
                                        <p:tav tm="100000">
                                          <p:val>
                                            <p:strVal val="#ppt_h"/>
                                          </p:val>
                                        </p:tav>
                                      </p:tavLst>
                                    </p:anim>
                                    <p:animEffect transition="in" filter="fade">
                                      <p:cBhvr>
                                        <p:cTn id="55" dur="500"/>
                                        <p:tgtEl>
                                          <p:spTgt spid="29"/>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22" presetClass="entr" presetSubtype="8" fill="hold" nodeType="clickEffect">
                                  <p:stCondLst>
                                    <p:cond delay="0"/>
                                  </p:stCondLst>
                                  <p:iterate type="lt">
                                    <p:tmPct val="10000"/>
                                  </p:iterate>
                                  <p:childTnLst>
                                    <p:set>
                                      <p:cBhvr>
                                        <p:cTn id="59" dur="1" fill="hold">
                                          <p:stCondLst>
                                            <p:cond delay="0"/>
                                          </p:stCondLst>
                                        </p:cTn>
                                        <p:tgtEl>
                                          <p:spTgt spid="29">
                                            <p:txEl>
                                              <p:pRg st="0" end="0"/>
                                            </p:txEl>
                                          </p:spTgt>
                                        </p:tgtEl>
                                        <p:attrNameLst>
                                          <p:attrName>style.visibility</p:attrName>
                                        </p:attrNameLst>
                                      </p:cBhvr>
                                      <p:to>
                                        <p:strVal val="visible"/>
                                      </p:to>
                                    </p:set>
                                    <p:animEffect transition="in" filter="wipe(left)">
                                      <p:cBhvr>
                                        <p:cTn id="60"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7" grpId="0" animBg="1"/>
      <p:bldP spid="28" grpId="0" animBg="1"/>
      <p:bldP spid="29" grpId="0" animBg="1"/>
    </p:bldLst>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4" name="Cloud 13"/>
          <p:cNvSpPr/>
          <p:nvPr/>
        </p:nvSpPr>
        <p:spPr>
          <a:xfrm>
            <a:off x="4572612" y="895350"/>
            <a:ext cx="3885588" cy="1654815"/>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A plasma membrane envelops the whole body of spermatozoon.</a:t>
            </a:r>
            <a:endParaRPr lang="en-IN" sz="2000" b="1">
              <a:solidFill>
                <a:schemeClr val="tx1"/>
              </a:solidFill>
              <a:latin typeface="Times New Roman" pitchFamily="18" charset="0"/>
              <a:cs typeface="Times New Roman" pitchFamily="18" charset="0"/>
            </a:endParaRPr>
          </a:p>
        </p:txBody>
      </p:sp>
      <p:sp>
        <p:nvSpPr>
          <p:cNvPr id="5" name="TextBox 4"/>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srcRect b="5121"/>
          <a:stretch>
            <a:fillRect/>
          </a:stretch>
        </p:blipFill>
        <p:spPr bwMode="auto">
          <a:xfrm flipH="1">
            <a:off x="609600" y="1428750"/>
            <a:ext cx="3886200" cy="3200400"/>
          </a:xfrm>
          <a:prstGeom prst="roundRect">
            <a:avLst>
              <a:gd name="adj" fmla="val 4167"/>
            </a:avLst>
          </a:prstGeom>
          <a:solidFill>
            <a:srgbClr val="FFFFFF"/>
          </a:solidFill>
          <a:ln w="76200" cap="sq">
            <a:noFill/>
            <a:miter lim="800000"/>
          </a:ln>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89857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2040297" y="12163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22347" y="1683445"/>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t>UNIT – VA</a:t>
            </a:r>
          </a:p>
          <a:p>
            <a:pPr algn="ctr"/>
            <a:r>
              <a:rPr lang="en-US" sz="3600" b="1"/>
              <a:t>HUMAN REPRODUCTIVE SYSTEM</a:t>
            </a:r>
            <a:endParaRPr lang="en-US" sz="3200" b="1"/>
          </a:p>
        </p:txBody>
      </p:sp>
      <p:sp>
        <p:nvSpPr>
          <p:cNvPr id="6" name="Round Diagonal Corner Rectangle 5"/>
          <p:cNvSpPr/>
          <p:nvPr/>
        </p:nvSpPr>
        <p:spPr>
          <a:xfrm>
            <a:off x="519114" y="285750"/>
            <a:ext cx="65674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9131129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descr="C:\Users\sony\Desktop\Ritu BIO\reproduction\ACROSOME.GIF"/>
          <p:cNvPicPr>
            <a:picLocks noChangeAspect="1" noChangeArrowheads="1" noCrop="1"/>
          </p:cNvPicPr>
          <p:nvPr/>
        </p:nvPicPr>
        <p:blipFill>
          <a:blip r:embed="rId2"/>
          <a:stretch>
            <a:fillRect/>
          </a:stretch>
        </p:blipFill>
        <p:spPr bwMode="auto">
          <a:xfrm>
            <a:off x="609600" y="1276350"/>
            <a:ext cx="2895600" cy="2171700"/>
          </a:xfrm>
          <a:prstGeom prst="rect">
            <a:avLst/>
          </a:prstGeom>
          <a:noFill/>
        </p:spPr>
      </p:pic>
      <p:pic>
        <p:nvPicPr>
          <p:cNvPr id="6" name="Picture 2"/>
          <p:cNvPicPr>
            <a:picLocks noChangeAspect="1" noChangeArrowheads="1"/>
          </p:cNvPicPr>
          <p:nvPr/>
        </p:nvPicPr>
        <p:blipFill>
          <a:blip r:embed="rId3"/>
          <a:srcRect b="5121"/>
          <a:stretch>
            <a:fillRect/>
          </a:stretch>
        </p:blipFill>
        <p:spPr bwMode="auto">
          <a:xfrm flipH="1">
            <a:off x="1202639" y="2906315"/>
            <a:ext cx="2802094" cy="1810475"/>
          </a:xfrm>
          <a:prstGeom prst="roundRect">
            <a:avLst>
              <a:gd name="adj" fmla="val 4167"/>
            </a:avLst>
          </a:prstGeom>
          <a:solidFill>
            <a:srgbClr val="FFFFFF"/>
          </a:solidFill>
          <a:ln w="76200" cap="sq">
            <a:noFill/>
            <a:miter lim="800000"/>
          </a:ln>
          <a:effectLst/>
          <a:scene3d>
            <a:camera prst="orthographicFront"/>
            <a:lightRig rig="threePt" dir="t">
              <a:rot lat="0" lon="0" rev="2700000"/>
            </a:lightRig>
          </a:scene3d>
          <a:sp3d>
            <a:bevelT h="38100"/>
            <a:contourClr>
              <a:srgbClr val="C0C0C0"/>
            </a:contourClr>
          </a:sp3d>
        </p:spPr>
      </p:pic>
      <p:sp>
        <p:nvSpPr>
          <p:cNvPr id="8" name="Cloud 7"/>
          <p:cNvSpPr/>
          <p:nvPr/>
        </p:nvSpPr>
        <p:spPr>
          <a:xfrm>
            <a:off x="3893487" y="834079"/>
            <a:ext cx="3826224" cy="2053186"/>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head of a spermatozoon contains an elongated haploid nucleus.</a:t>
            </a:r>
          </a:p>
        </p:txBody>
      </p:sp>
      <p:sp>
        <p:nvSpPr>
          <p:cNvPr id="10" name="Cloud 9"/>
          <p:cNvSpPr/>
          <p:nvPr/>
        </p:nvSpPr>
        <p:spPr>
          <a:xfrm>
            <a:off x="4038600" y="2906315"/>
            <a:ext cx="3535998" cy="1686852"/>
          </a:xfrm>
          <a:prstGeom prst="cloud">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head is covered  by a cap like structure, the acrosome.</a:t>
            </a:r>
            <a:endParaRPr lang="en-IN" sz="2000" b="1">
              <a:solidFill>
                <a:schemeClr val="tx1"/>
              </a:solidFill>
              <a:latin typeface="Times New Roman" pitchFamily="18" charset="0"/>
              <a:cs typeface="Times New Roman" pitchFamily="18" charset="0"/>
            </a:endParaRPr>
          </a:p>
        </p:txBody>
      </p:sp>
      <p:sp>
        <p:nvSpPr>
          <p:cNvPr id="7" name="TextBox 6"/>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1087540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5" presetClass="entr" presetSubtype="0" fill="hold" nodeType="click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 presetClass="entr" presetSubtype="10" fill="hold" grpId="0" nodeType="clickEffect">
                                  <p:stCondLst>
                                    <p:cond delay="0"/>
                                  </p:stCondLst>
                                  <p:iterate type="lt">
                                    <p:tmPct val="10000"/>
                                  </p:iterate>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left)">
                                      <p:cBhvr>
                                        <p:cTn id="26" dur="500"/>
                                        <p:tgtEl>
                                          <p:spTgt spid="8">
                                            <p:txEl>
                                              <p:pRg st="0" end="0"/>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5" presetClass="entr" presetSubtype="10" fill="hold" grpId="0" nodeType="clickEffect">
                                  <p:stCondLst>
                                    <p:cond delay="0"/>
                                  </p:stCondLst>
                                  <p:iterate type="lt">
                                    <p:tmPct val="10000"/>
                                  </p:iterate>
                                  <p:childTnLst>
                                    <p:set>
                                      <p:cBhvr>
                                        <p:cTn id="30" dur="1" fill="hold">
                                          <p:stCondLst>
                                            <p:cond delay="0"/>
                                          </p:stCondLst>
                                        </p:cTn>
                                        <p:tgtEl>
                                          <p:spTgt spid="10"/>
                                        </p:tgtEl>
                                        <p:attrNameLst>
                                          <p:attrName>style.visibility</p:attrName>
                                        </p:attrNameLst>
                                      </p:cBhvr>
                                      <p:to>
                                        <p:strVal val="visible"/>
                                      </p:to>
                                    </p:set>
                                    <p:animEffect transition="in" filter="checkerboard(across)">
                                      <p:cBhvr>
                                        <p:cTn id="31" dur="500"/>
                                        <p:tgtEl>
                                          <p:spTgt spid="10"/>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wipe(left)">
                                      <p:cBhvr>
                                        <p:cTn id="3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descr="C:\Users\sony\Desktop\Ritu BIO\reproduction\ACROSOME.GIF"/>
          <p:cNvPicPr>
            <a:picLocks noChangeAspect="1" noChangeArrowheads="1" noCrop="1"/>
          </p:cNvPicPr>
          <p:nvPr/>
        </p:nvPicPr>
        <p:blipFill>
          <a:blip r:embed="rId2"/>
          <a:stretch>
            <a:fillRect/>
          </a:stretch>
        </p:blipFill>
        <p:spPr bwMode="auto">
          <a:xfrm>
            <a:off x="576943" y="1284514"/>
            <a:ext cx="3124200" cy="3352800"/>
          </a:xfrm>
          <a:prstGeom prst="rect">
            <a:avLst/>
          </a:prstGeom>
          <a:noFill/>
        </p:spPr>
      </p:pic>
      <p:sp>
        <p:nvSpPr>
          <p:cNvPr id="5" name="Cloud 4"/>
          <p:cNvSpPr/>
          <p:nvPr/>
        </p:nvSpPr>
        <p:spPr>
          <a:xfrm>
            <a:off x="3505200" y="738485"/>
            <a:ext cx="4867496" cy="3276600"/>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acrosome contains numerous enzymes (proteases, acid phosphatase, hyaluronidase etc.) that help fertilisation of the ovum (penetration into the ovum).</a:t>
            </a:r>
          </a:p>
        </p:txBody>
      </p:sp>
      <p:sp>
        <p:nvSpPr>
          <p:cNvPr id="6" name="TextBox 5"/>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3230136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descr="http://www.infertilitybooks.com/onlinebooks/malpani/images/04b_sperm_cell.jpg"/>
          <p:cNvPicPr>
            <a:picLocks noChangeAspect="1" noChangeArrowheads="1"/>
          </p:cNvPicPr>
          <p:nvPr/>
        </p:nvPicPr>
        <p:blipFill>
          <a:blip r:embed="rId2"/>
          <a:srcRect l="5914" t="12271" b="7138"/>
          <a:stretch>
            <a:fillRect/>
          </a:stretch>
        </p:blipFill>
        <p:spPr bwMode="auto">
          <a:xfrm>
            <a:off x="533400" y="1243707"/>
            <a:ext cx="4343400" cy="3461643"/>
          </a:xfrm>
          <a:prstGeom prst="rect">
            <a:avLst/>
          </a:prstGeom>
          <a:noFill/>
        </p:spPr>
      </p:pic>
      <p:sp>
        <p:nvSpPr>
          <p:cNvPr id="15" name="Cloud 14"/>
          <p:cNvSpPr/>
          <p:nvPr/>
        </p:nvSpPr>
        <p:spPr>
          <a:xfrm>
            <a:off x="3733800" y="2966608"/>
            <a:ext cx="3505200" cy="1435261"/>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Sperm mobility is essential for fertilization.</a:t>
            </a:r>
          </a:p>
        </p:txBody>
      </p:sp>
      <p:sp>
        <p:nvSpPr>
          <p:cNvPr id="9" name="Cloud 8"/>
          <p:cNvSpPr/>
          <p:nvPr/>
        </p:nvSpPr>
        <p:spPr>
          <a:xfrm>
            <a:off x="4267200" y="895349"/>
            <a:ext cx="3826933" cy="2230243"/>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middle piece  possesses numerous mitochondria which produce energy for the movement of the tail.</a:t>
            </a:r>
            <a:endParaRPr lang="en-US" sz="2000" b="1">
              <a:ln w="12700">
                <a:solidFill>
                  <a:schemeClr val="tx2">
                    <a:lumMod val="50000"/>
                  </a:schemeClr>
                </a:solidFill>
              </a:ln>
              <a:solidFill>
                <a:schemeClr val="tx1"/>
              </a:solidFill>
              <a:latin typeface="Times New Roman" pitchFamily="18" charset="0"/>
              <a:cs typeface="Times New Roman" pitchFamily="18" charset="0"/>
            </a:endParaRPr>
          </a:p>
        </p:txBody>
      </p:sp>
      <p:sp>
        <p:nvSpPr>
          <p:cNvPr id="6" name="TextBox 5"/>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602636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5" presetClass="entr" presetSubtype="10"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left)">
                                      <p:cBhvr>
                                        <p:cTn id="2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Lst>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3" descr="http://www.infertilitybooks.com/onlinebooks/malpani/images/04b_sperm_cell.jpg"/>
          <p:cNvPicPr>
            <a:picLocks noChangeAspect="1" noChangeArrowheads="1"/>
          </p:cNvPicPr>
          <p:nvPr/>
        </p:nvPicPr>
        <p:blipFill>
          <a:blip r:embed="rId2"/>
          <a:srcRect l="5914" t="12271" b="7138"/>
          <a:stretch>
            <a:fillRect/>
          </a:stretch>
        </p:blipFill>
        <p:spPr bwMode="auto">
          <a:xfrm>
            <a:off x="533400" y="1673840"/>
            <a:ext cx="3803703" cy="3031510"/>
          </a:xfrm>
          <a:prstGeom prst="rect">
            <a:avLst/>
          </a:prstGeom>
          <a:noFill/>
        </p:spPr>
      </p:pic>
      <p:sp>
        <p:nvSpPr>
          <p:cNvPr id="7" name="Cloud 6"/>
          <p:cNvSpPr/>
          <p:nvPr/>
        </p:nvSpPr>
        <p:spPr>
          <a:xfrm>
            <a:off x="3733800" y="895350"/>
            <a:ext cx="4724400" cy="1870710"/>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A human male ejaculates about 200-300 million sperms during coitus.</a:t>
            </a:r>
          </a:p>
        </p:txBody>
      </p:sp>
      <p:sp>
        <p:nvSpPr>
          <p:cNvPr id="6" name="TextBox 5"/>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6977103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par>
                                <p:cTn id="8" presetID="5" presetClass="entr" presetSubtype="10" fill="hold" grpId="0"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22" presetClass="entr" presetSubtype="8" fill="hold" nodeType="clickEffect">
                                  <p:stCondLst>
                                    <p:cond delay="0"/>
                                  </p:stCondLst>
                                  <p:iterate type="lt">
                                    <p:tmPct val="10000"/>
                                  </p:iterate>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descr="http://www.infertilitybooks.com/onlinebooks/malpani/images/04b_sperm_cell.jpg"/>
          <p:cNvPicPr>
            <a:picLocks noChangeAspect="1" noChangeArrowheads="1"/>
          </p:cNvPicPr>
          <p:nvPr/>
        </p:nvPicPr>
        <p:blipFill>
          <a:blip r:embed="rId2"/>
          <a:srcRect l="5914" t="12271" b="7138"/>
          <a:stretch>
            <a:fillRect/>
          </a:stretch>
        </p:blipFill>
        <p:spPr bwMode="auto">
          <a:xfrm>
            <a:off x="615897" y="1581150"/>
            <a:ext cx="3803703" cy="3031510"/>
          </a:xfrm>
          <a:prstGeom prst="rect">
            <a:avLst/>
          </a:prstGeom>
          <a:noFill/>
        </p:spPr>
      </p:pic>
      <p:sp>
        <p:nvSpPr>
          <p:cNvPr id="4" name="Cloud 3"/>
          <p:cNvSpPr/>
          <p:nvPr/>
        </p:nvSpPr>
        <p:spPr>
          <a:xfrm>
            <a:off x="3810000" y="700599"/>
            <a:ext cx="4307806" cy="2916125"/>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At least 60 percent of sperms must have normal shape and size and at least 40 percent of them must show vigorous motility, for normal fertility.</a:t>
            </a:r>
          </a:p>
        </p:txBody>
      </p:sp>
      <p:sp>
        <p:nvSpPr>
          <p:cNvPr id="5" name="TextBox 4"/>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7641251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par>
                                <p:cTn id="8" presetID="5" presetClass="entr" presetSubtype="10" fill="hold" grpId="0" nodeType="with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childTnLst>
                          </p:cTn>
                        </p:par>
                      </p:childTnLst>
                    </p:cTn>
                  </p:par>
                  <p:par>
                    <p:cTn id="11" fill="hold" nodeType="clickPar">
                      <p:stCondLst>
                        <p:cond delay="indefinite"/>
                        <p:cond evt="onBegin" delay="0">
                          <p:tn val="10"/>
                        </p:cond>
                      </p:stCondLst>
                      <p:childTnLst>
                        <p:par>
                          <p:cTn id="12" fill="hold">
                            <p:stCondLst>
                              <p:cond delay="0"/>
                            </p:stCondLst>
                            <p:childTnLst>
                              <p:par>
                                <p:cTn id="13" presetID="22" presetClass="entr" presetSubtype="8" fill="hold" nodeType="clickEffect">
                                  <p:stCondLst>
                                    <p:cond delay="0"/>
                                  </p:stCondLst>
                                  <p:iterate type="lt">
                                    <p:tmPct val="10000"/>
                                  </p:iterate>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p:cNvPicPr>
            <a:picLocks noChangeAspect="1" noChangeArrowheads="1"/>
          </p:cNvPicPr>
          <p:nvPr/>
        </p:nvPicPr>
        <p:blipFill>
          <a:blip r:embed="rId2"/>
          <a:srcRect b="5461"/>
          <a:stretch>
            <a:fillRect/>
          </a:stretch>
        </p:blipFill>
        <p:spPr bwMode="auto">
          <a:xfrm>
            <a:off x="613458" y="1733550"/>
            <a:ext cx="3425142" cy="2895600"/>
          </a:xfrm>
          <a:prstGeom prst="rect">
            <a:avLst/>
          </a:prstGeom>
          <a:noFill/>
          <a:ln w="9525">
            <a:noFill/>
            <a:miter lim="800000"/>
          </a:ln>
          <a:effectLst/>
        </p:spPr>
      </p:pic>
      <p:sp>
        <p:nvSpPr>
          <p:cNvPr id="9" name="Cloud 8"/>
          <p:cNvSpPr/>
          <p:nvPr/>
        </p:nvSpPr>
        <p:spPr>
          <a:xfrm>
            <a:off x="3733800" y="787230"/>
            <a:ext cx="4255680" cy="1892640"/>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Sperms released from the seminiferous tubules are transported by the accessory ducts</a:t>
            </a:r>
          </a:p>
        </p:txBody>
      </p:sp>
      <p:sp>
        <p:nvSpPr>
          <p:cNvPr id="6" name="TextBox 5"/>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675827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 presetClass="entr" presetSubtype="10" fill="hold" grpId="0" nodeType="with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b="5461"/>
          <a:stretch>
            <a:fillRect/>
          </a:stretch>
        </p:blipFill>
        <p:spPr bwMode="auto">
          <a:xfrm>
            <a:off x="626724" y="1733550"/>
            <a:ext cx="3425142" cy="2895600"/>
          </a:xfrm>
          <a:prstGeom prst="rect">
            <a:avLst/>
          </a:prstGeom>
          <a:noFill/>
          <a:ln w="9525">
            <a:noFill/>
            <a:miter lim="800000"/>
          </a:ln>
          <a:effectLst/>
        </p:spPr>
      </p:pic>
      <p:sp>
        <p:nvSpPr>
          <p:cNvPr id="4" name="Cloud 3"/>
          <p:cNvSpPr/>
          <p:nvPr/>
        </p:nvSpPr>
        <p:spPr>
          <a:xfrm>
            <a:off x="3886200" y="738485"/>
            <a:ext cx="4495800" cy="2289345"/>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Secretions of epididymis, vas diferens, seminal vesicles and prostate are essential for maturation and motility of sperms.</a:t>
            </a:r>
          </a:p>
        </p:txBody>
      </p:sp>
      <p:sp>
        <p:nvSpPr>
          <p:cNvPr id="5" name="TextBox 4"/>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5753364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1"/>
          <p:cNvPicPr>
            <a:picLocks noChangeAspect="1" noChangeArrowheads="1"/>
          </p:cNvPicPr>
          <p:nvPr/>
        </p:nvPicPr>
        <p:blipFill>
          <a:blip r:embed="rId2"/>
          <a:srcRect b="4354"/>
          <a:stretch>
            <a:fillRect/>
          </a:stretch>
        </p:blipFill>
        <p:spPr bwMode="auto">
          <a:xfrm>
            <a:off x="626533" y="1411060"/>
            <a:ext cx="2358965" cy="3182395"/>
          </a:xfrm>
          <a:prstGeom prst="rect">
            <a:avLst/>
          </a:prstGeom>
          <a:noFill/>
          <a:ln w="9525">
            <a:noFill/>
            <a:miter lim="800000"/>
          </a:ln>
          <a:effectLst/>
        </p:spPr>
      </p:pic>
      <p:pic>
        <p:nvPicPr>
          <p:cNvPr id="9" name="Picture 2" descr="C:\Users\sony\Desktop\XI\XI pictures\th_spermcellbub.gif"/>
          <p:cNvPicPr>
            <a:picLocks noChangeAspect="1" noChangeArrowheads="1" noCrop="1"/>
          </p:cNvPicPr>
          <p:nvPr/>
        </p:nvPicPr>
        <p:blipFill>
          <a:blip r:embed="rId3"/>
          <a:stretch>
            <a:fillRect/>
          </a:stretch>
        </p:blipFill>
        <p:spPr bwMode="auto">
          <a:xfrm>
            <a:off x="4250267" y="1148304"/>
            <a:ext cx="939800" cy="1314450"/>
          </a:xfrm>
          <a:prstGeom prst="rect">
            <a:avLst/>
          </a:prstGeom>
          <a:noFill/>
        </p:spPr>
      </p:pic>
      <p:sp>
        <p:nvSpPr>
          <p:cNvPr id="10" name="Cloud 9"/>
          <p:cNvSpPr/>
          <p:nvPr/>
        </p:nvSpPr>
        <p:spPr>
          <a:xfrm>
            <a:off x="5224314" y="775943"/>
            <a:ext cx="3234266" cy="1926911"/>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seminal plasma along with the sperms constitutes the semen.</a:t>
            </a:r>
          </a:p>
        </p:txBody>
      </p:sp>
      <p:sp>
        <p:nvSpPr>
          <p:cNvPr id="8" name="TextBox 7"/>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pic>
        <p:nvPicPr>
          <p:cNvPr id="7" name="Picture 6"/>
          <p:cNvPicPr>
            <a:picLocks noChangeAspect="1" noChangeArrowheads="1"/>
          </p:cNvPicPr>
          <p:nvPr/>
        </p:nvPicPr>
        <p:blipFill>
          <a:blip r:embed="rId4"/>
          <a:srcRect l="4249" r="5882"/>
          <a:stretch>
            <a:fillRect/>
          </a:stretch>
        </p:blipFill>
        <p:spPr bwMode="auto">
          <a:xfrm>
            <a:off x="626533" y="1411059"/>
            <a:ext cx="3492500" cy="3182395"/>
          </a:xfrm>
          <a:prstGeom prst="rect">
            <a:avLst/>
          </a:prstGeom>
          <a:ln w="889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15583425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10" presetClass="exit" presetSubtype="0" fill="hold" nodeType="clickEffect">
                                  <p:stCondLst>
                                    <p:cond delay="0"/>
                                  </p:stCondLst>
                                  <p:iterate type="lt">
                                    <p:tmPct val="0"/>
                                  </p:iterate>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55" presetClass="entr" presetSubtype="0" fill="hold" nodeType="with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par>
                                <p:cTn id="20" presetID="3" presetClass="entr" presetSubtype="10" fill="hold"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1000"/>
                                        <p:tgtEl>
                                          <p:spTgt spid="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5" presetClass="entr" presetSubtype="10"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left)">
                                      <p:cBhvr>
                                        <p:cTn id="32" dur="500"/>
                                        <p:tgtEl>
                                          <p:spTgt spid="10">
                                            <p:txEl>
                                              <p:pRg st="0" end="0"/>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10" presetClass="exit" presetSubtype="0" fill="hold" grpId="1" nodeType="clickEffect">
                                  <p:stCondLst>
                                    <p:cond delay="0"/>
                                  </p:stCondLst>
                                  <p:iterate type="lt">
                                    <p:tmPct val="0"/>
                                  </p:iterate>
                                  <p:childTnLst>
                                    <p:animEffect transition="out" filter="fade">
                                      <p:cBhvr>
                                        <p:cTn id="36" dur="500"/>
                                        <p:tgtEl>
                                          <p:spTgt spid="10">
                                            <p:txEl>
                                              <p:pRg st="0" end="0"/>
                                            </p:txEl>
                                          </p:spTgt>
                                        </p:tgtEl>
                                      </p:cBhvr>
                                    </p:animEffect>
                                    <p:set>
                                      <p:cBhvr>
                                        <p:cTn id="37" dur="1" fill="hold">
                                          <p:stCondLst>
                                            <p:cond delay="499"/>
                                          </p:stCondLst>
                                        </p:cTn>
                                        <p:tgtEl>
                                          <p:spTgt spid="10">
                                            <p:txEl>
                                              <p:pRg st="0" end="0"/>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0">
                                            <p:bg/>
                                          </p:spTgt>
                                        </p:tgtEl>
                                      </p:cBhvr>
                                    </p:animEffect>
                                    <p:set>
                                      <p:cBhvr>
                                        <p:cTn id="40" dur="1" fill="hold">
                                          <p:stCondLst>
                                            <p:cond delay="499"/>
                                          </p:stCondLst>
                                        </p:cTn>
                                        <p:tgtEl>
                                          <p:spTgt spid="10">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uiExpand="1" build="allAtOnce" animBg="1"/>
    </p:bldLst>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7" name="Picture 6"/>
          <p:cNvPicPr>
            <a:picLocks noChangeAspect="1" noChangeArrowheads="1"/>
          </p:cNvPicPr>
          <p:nvPr/>
        </p:nvPicPr>
        <p:blipFill>
          <a:blip r:embed="rId2"/>
          <a:srcRect l="6628" r="6043"/>
          <a:stretch>
            <a:fillRect/>
          </a:stretch>
        </p:blipFill>
        <p:spPr bwMode="auto">
          <a:xfrm>
            <a:off x="609601" y="1338805"/>
            <a:ext cx="3429000" cy="3366545"/>
          </a:xfrm>
          <a:prstGeom prst="rect">
            <a:avLst/>
          </a:prstGeom>
          <a:ln w="88900" cap="sq" cmpd="thickThin">
            <a:noFill/>
            <a:prstDash val="solid"/>
            <a:miter lim="800000"/>
          </a:ln>
          <a:effectLst>
            <a:innerShdw blurRad="76200">
              <a:srgbClr val="000000"/>
            </a:innerShdw>
          </a:effectLst>
        </p:spPr>
      </p:pic>
      <p:pic>
        <p:nvPicPr>
          <p:cNvPr id="9" name="Picture 2" descr="C:\Users\sony\Desktop\XI\XI pictures\th_spermcellbub.gif"/>
          <p:cNvPicPr>
            <a:picLocks noChangeAspect="1" noChangeArrowheads="1" noCrop="1"/>
          </p:cNvPicPr>
          <p:nvPr/>
        </p:nvPicPr>
        <p:blipFill>
          <a:blip r:embed="rId3"/>
          <a:stretch>
            <a:fillRect/>
          </a:stretch>
        </p:blipFill>
        <p:spPr bwMode="auto">
          <a:xfrm>
            <a:off x="4114800" y="1200150"/>
            <a:ext cx="939800" cy="1314450"/>
          </a:xfrm>
          <a:prstGeom prst="rect">
            <a:avLst/>
          </a:prstGeom>
          <a:noFill/>
        </p:spPr>
      </p:pic>
      <p:sp>
        <p:nvSpPr>
          <p:cNvPr id="11" name="Cloud 10"/>
          <p:cNvSpPr/>
          <p:nvPr/>
        </p:nvSpPr>
        <p:spPr>
          <a:xfrm>
            <a:off x="4876800" y="738485"/>
            <a:ext cx="3657600" cy="2806816"/>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functions of male sex accessory ducts and glands are maintained by the testicular harmones (androgens).</a:t>
            </a:r>
          </a:p>
        </p:txBody>
      </p:sp>
      <p:sp>
        <p:nvSpPr>
          <p:cNvPr id="12" name="TextBox 11"/>
          <p:cNvSpPr txBox="1"/>
          <p:nvPr/>
        </p:nvSpPr>
        <p:spPr>
          <a:xfrm>
            <a:off x="609600" y="738485"/>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Sperm / Spermatozoon</a:t>
            </a:r>
            <a:endParaRPr lang="en-IN" sz="2400" b="1">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6074057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7196" y="2524035"/>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The secretions of which part of sperm helps to enter the ovum???</a:t>
            </a:r>
            <a:endParaRPr lang="en-US" sz="2000" b="1">
              <a:solidFill>
                <a:srgbClr val="0000FF"/>
              </a:solidFill>
              <a:latin typeface="Times New Roman" pitchFamily="18" charset="0"/>
            </a:endParaRPr>
          </a:p>
        </p:txBody>
      </p:sp>
      <p:sp>
        <p:nvSpPr>
          <p:cNvPr id="8" name="TextBox 7"/>
          <p:cNvSpPr txBox="1"/>
          <p:nvPr/>
        </p:nvSpPr>
        <p:spPr>
          <a:xfrm>
            <a:off x="994970" y="17524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Middle piece</a:t>
            </a:r>
          </a:p>
        </p:txBody>
      </p:sp>
      <p:sp>
        <p:nvSpPr>
          <p:cNvPr id="19" name="TextBox 18"/>
          <p:cNvSpPr txBox="1"/>
          <p:nvPr/>
        </p:nvSpPr>
        <p:spPr>
          <a:xfrm>
            <a:off x="1004904" y="22478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Tail </a:t>
            </a:r>
          </a:p>
        </p:txBody>
      </p:sp>
      <p:sp>
        <p:nvSpPr>
          <p:cNvPr id="20" name="TextBox 19"/>
          <p:cNvSpPr txBox="1"/>
          <p:nvPr/>
        </p:nvSpPr>
        <p:spPr>
          <a:xfrm>
            <a:off x="1004901" y="3238440"/>
            <a:ext cx="47100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Neck </a:t>
            </a:r>
          </a:p>
        </p:txBody>
      </p:sp>
      <p:sp>
        <p:nvSpPr>
          <p:cNvPr id="21" name="TextBox 20"/>
          <p:cNvSpPr txBox="1"/>
          <p:nvPr/>
        </p:nvSpPr>
        <p:spPr>
          <a:xfrm>
            <a:off x="1004902" y="2762130"/>
            <a:ext cx="36432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Acrosome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11188441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142919" y="1838506"/>
            <a:ext cx="6791486" cy="17658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MALE REPRODUCTIVE SYSTEM</a:t>
            </a:r>
          </a:p>
        </p:txBody>
      </p:sp>
    </p:spTree>
    <p:extLst>
      <p:ext uri="{BB962C8B-B14F-4D97-AF65-F5344CB8AC3E}">
        <p14:creationId xmlns:p14="http://schemas.microsoft.com/office/powerpoint/2010/main" val="15476187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0" y="12763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657600" y="17335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905000" y="12163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7050" y="1683445"/>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t>UNIT – VA</a:t>
            </a:r>
          </a:p>
          <a:p>
            <a:pPr algn="ctr"/>
            <a:r>
              <a:rPr lang="en-US" sz="3600" b="1"/>
              <a:t>HUMAN REPRODUCTIVE SYSTEM</a:t>
            </a:r>
            <a:endParaRPr lang="en-US" sz="3200" b="1"/>
          </a:p>
        </p:txBody>
      </p:sp>
      <p:sp>
        <p:nvSpPr>
          <p:cNvPr id="6" name="Round Diagonal Corner Rectangle 5"/>
          <p:cNvSpPr/>
          <p:nvPr/>
        </p:nvSpPr>
        <p:spPr>
          <a:xfrm>
            <a:off x="519114" y="285750"/>
            <a:ext cx="62626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447924" y="2190750"/>
            <a:ext cx="395287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OOGENESIS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7650" name="Picture 2" descr="http://fc07.deviantart.net/fs71/f/2012/224/c/4/sperm_and_egg__how_i_become_me_by_rjace1014-d5atupm.png"/>
          <p:cNvPicPr>
            <a:picLocks noChangeAspect="1" noChangeArrowheads="1"/>
          </p:cNvPicPr>
          <p:nvPr/>
        </p:nvPicPr>
        <p:blipFill>
          <a:blip r:embed="rId2"/>
          <a:srcRect l="17525" r="10577" b="-2315"/>
          <a:stretch>
            <a:fillRect/>
          </a:stretch>
        </p:blipFill>
        <p:spPr bwMode="auto">
          <a:xfrm>
            <a:off x="3429000" y="971550"/>
            <a:ext cx="3763702" cy="3707273"/>
          </a:xfrm>
          <a:prstGeom prst="rect">
            <a:avLst/>
          </a:prstGeom>
          <a:noFill/>
        </p:spPr>
      </p:pic>
      <p:sp>
        <p:nvSpPr>
          <p:cNvPr id="14" name="TextBox 13"/>
          <p:cNvSpPr txBox="1"/>
          <p:nvPr/>
        </p:nvSpPr>
        <p:spPr>
          <a:xfrm rot="20275288">
            <a:off x="655351" y="1302519"/>
            <a:ext cx="2686031"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200" b="1">
                <a:solidFill>
                  <a:schemeClr val="bg1"/>
                </a:solidFill>
                <a:latin typeface="Times New Roman" pitchFamily="18" charset="0"/>
                <a:cs typeface="Times New Roman" pitchFamily="18" charset="0"/>
              </a:rPr>
              <a:t>OOGENESIS</a:t>
            </a:r>
            <a:endParaRPr lang="en-US" sz="320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732901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47" presetClass="entr" presetSubtype="0" fill="hold" nodeType="withEffect">
                                  <p:stCondLst>
                                    <p:cond delay="0"/>
                                  </p:stCondLst>
                                  <p:iterate type="lt">
                                    <p:tmPct val="10000"/>
                                  </p:iterate>
                                  <p:childTnLst>
                                    <p:set>
                                      <p:cBhvr>
                                        <p:cTn id="11" dur="1" fill="hold">
                                          <p:stCondLst>
                                            <p:cond delay="0"/>
                                          </p:stCondLst>
                                        </p:cTn>
                                        <p:tgtEl>
                                          <p:spTgt spid="27650"/>
                                        </p:tgtEl>
                                        <p:attrNameLst>
                                          <p:attrName>style.visibility</p:attrName>
                                        </p:attrNameLst>
                                      </p:cBhvr>
                                      <p:to>
                                        <p:strVal val="visible"/>
                                      </p:to>
                                    </p:set>
                                    <p:animEffect transition="in" filter="fade">
                                      <p:cBhvr>
                                        <p:cTn id="12" dur="1000"/>
                                        <p:tgtEl>
                                          <p:spTgt spid="27650"/>
                                        </p:tgtEl>
                                      </p:cBhvr>
                                    </p:animEffect>
                                    <p:anim calcmode="lin" valueType="num">
                                      <p:cBhvr>
                                        <p:cTn id="13" dur="1000" fill="hold"/>
                                        <p:tgtEl>
                                          <p:spTgt spid="27650"/>
                                        </p:tgtEl>
                                        <p:attrNameLst>
                                          <p:attrName>ppt_x</p:attrName>
                                        </p:attrNameLst>
                                      </p:cBhvr>
                                      <p:tavLst>
                                        <p:tav tm="0">
                                          <p:val>
                                            <p:strVal val="#ppt_x"/>
                                          </p:val>
                                        </p:tav>
                                        <p:tav tm="100000">
                                          <p:val>
                                            <p:strVal val="#ppt_x"/>
                                          </p:val>
                                        </p:tav>
                                      </p:tavLst>
                                    </p:anim>
                                    <p:anim calcmode="lin" valueType="num">
                                      <p:cBhvr>
                                        <p:cTn id="14" dur="1000" fill="hold"/>
                                        <p:tgtEl>
                                          <p:spTgt spid="27650"/>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wipe(left)">
                                      <p:cBhvr>
                                        <p:cTn id="1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3" name="Cloud 12"/>
          <p:cNvSpPr/>
          <p:nvPr/>
        </p:nvSpPr>
        <p:spPr>
          <a:xfrm rot="943379">
            <a:off x="4035753" y="730794"/>
            <a:ext cx="3009667" cy="208171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process of formation of a mature female gamete is called oogenesis. </a:t>
            </a:r>
          </a:p>
        </p:txBody>
      </p:sp>
      <p:sp>
        <p:nvSpPr>
          <p:cNvPr id="15" name="TextBox 14"/>
          <p:cNvSpPr txBox="1"/>
          <p:nvPr/>
        </p:nvSpPr>
        <p:spPr>
          <a:xfrm>
            <a:off x="668140" y="742950"/>
            <a:ext cx="1570677"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Oogenesis</a:t>
            </a:r>
            <a:endParaRPr lang="en-US" sz="2400">
              <a:solidFill>
                <a:schemeClr val="bg1"/>
              </a:solidFill>
              <a:latin typeface="Times New Roman" pitchFamily="18" charset="0"/>
              <a:cs typeface="Times New Roman" pitchFamily="18" charset="0"/>
            </a:endParaRPr>
          </a:p>
        </p:txBody>
      </p:sp>
      <p:sp>
        <p:nvSpPr>
          <p:cNvPr id="25" name="Cloud 24"/>
          <p:cNvSpPr/>
          <p:nvPr/>
        </p:nvSpPr>
        <p:spPr>
          <a:xfrm>
            <a:off x="533400" y="2146986"/>
            <a:ext cx="4559953" cy="262608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 </a:t>
            </a:r>
          </a:p>
          <a:p>
            <a:pPr algn="ctr"/>
            <a:r>
              <a:rPr lang="en-US" b="1">
                <a:solidFill>
                  <a:schemeClr val="tx1"/>
                </a:solidFill>
                <a:latin typeface="Times New Roman" pitchFamily="18" charset="0"/>
                <a:cs typeface="Times New Roman" pitchFamily="18" charset="0"/>
              </a:rPr>
              <a:t>Oogenesis is initiated during the embryonic development  when a couple of million gamete mother cells (oogonia) are formed within each foetal ovary and do not multiply thereafter.</a:t>
            </a:r>
          </a:p>
          <a:p>
            <a:pPr algn="ctr"/>
            <a:endParaRPr lang="en-US"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2035723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25"/>
                                        </p:tgtEl>
                                        <p:attrNameLst>
                                          <p:attrName>style.visibility</p:attrName>
                                        </p:attrNameLst>
                                      </p:cBhvr>
                                      <p:to>
                                        <p:strVal val="visible"/>
                                      </p:to>
                                    </p:set>
                                    <p:animEffect transition="in" filter="checkerboard(across)">
                                      <p:cBhvr>
                                        <p:cTn id="17" dur="500"/>
                                        <p:tgtEl>
                                          <p:spTgt spid="2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5">
                                            <p:txEl>
                                              <p:pRg st="1" end="1"/>
                                            </p:txEl>
                                          </p:spTgt>
                                        </p:tgtEl>
                                        <p:attrNameLst>
                                          <p:attrName>style.visibility</p:attrName>
                                        </p:attrNameLst>
                                      </p:cBhvr>
                                      <p:to>
                                        <p:strVal val="visible"/>
                                      </p:to>
                                    </p:set>
                                    <p:animEffect transition="in" filter="wipe(left)">
                                      <p:cBhvr>
                                        <p:cTn id="2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 grpId="0" animBg="1"/>
    </p:bldLst>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loud 3"/>
          <p:cNvSpPr/>
          <p:nvPr/>
        </p:nvSpPr>
        <p:spPr>
          <a:xfrm>
            <a:off x="2238817" y="895350"/>
            <a:ext cx="3276600" cy="1952938"/>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 </a:t>
            </a:r>
          </a:p>
          <a:p>
            <a:pPr algn="ctr"/>
            <a:r>
              <a:rPr lang="en-US" b="1">
                <a:solidFill>
                  <a:schemeClr val="tx1"/>
                </a:solidFill>
                <a:latin typeface="Times New Roman" pitchFamily="18" charset="0"/>
                <a:cs typeface="Times New Roman" pitchFamily="18" charset="0"/>
              </a:rPr>
              <a:t>These cells start division and stop the process at prophase-I of the meiosis.</a:t>
            </a:r>
          </a:p>
        </p:txBody>
      </p:sp>
      <p:sp>
        <p:nvSpPr>
          <p:cNvPr id="5" name="Cloud Callout 4"/>
          <p:cNvSpPr/>
          <p:nvPr/>
        </p:nvSpPr>
        <p:spPr>
          <a:xfrm>
            <a:off x="683380" y="3164032"/>
            <a:ext cx="3397263" cy="1421013"/>
          </a:xfrm>
          <a:prstGeom prst="cloudCallout">
            <a:avLst>
              <a:gd name="adj1" fmla="val 34090"/>
              <a:gd name="adj2" fmla="val -84458"/>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 At this stage these are called primary oocytes. </a:t>
            </a:r>
          </a:p>
        </p:txBody>
      </p:sp>
      <p:sp>
        <p:nvSpPr>
          <p:cNvPr id="6" name="TextBox 5"/>
          <p:cNvSpPr txBox="1"/>
          <p:nvPr/>
        </p:nvSpPr>
        <p:spPr>
          <a:xfrm>
            <a:off x="668140" y="742950"/>
            <a:ext cx="1570677"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Oogenesis</a:t>
            </a:r>
            <a:endParaRPr lang="en-US" sz="240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7900830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631827" y="743605"/>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pic>
        <p:nvPicPr>
          <p:cNvPr id="30" name="Picture 29"/>
          <p:cNvPicPr>
            <a:picLocks noChangeAspect="1" noChangeArrowheads="1"/>
          </p:cNvPicPr>
          <p:nvPr/>
        </p:nvPicPr>
        <p:blipFill>
          <a:blip r:embed="rId2"/>
          <a:srcRect l="3337" t="11024"/>
          <a:stretch>
            <a:fillRect/>
          </a:stretch>
        </p:blipFill>
        <p:spPr bwMode="auto">
          <a:xfrm>
            <a:off x="654807" y="2178707"/>
            <a:ext cx="4047365" cy="2599032"/>
          </a:xfrm>
          <a:prstGeom prst="rect">
            <a:avLst/>
          </a:prstGeom>
          <a:noFill/>
          <a:ln w="9525">
            <a:noFill/>
            <a:miter lim="800000"/>
          </a:ln>
          <a:effectLst/>
        </p:spPr>
      </p:pic>
      <p:sp>
        <p:nvSpPr>
          <p:cNvPr id="6" name="Cloud 5"/>
          <p:cNvSpPr/>
          <p:nvPr/>
        </p:nvSpPr>
        <p:spPr>
          <a:xfrm>
            <a:off x="3962400" y="925216"/>
            <a:ext cx="4409301" cy="2637133"/>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Each primary oocyte then gets surrounded by flattened layer of follicular(squamous) cells. It is called the primordial follicle.</a:t>
            </a:r>
          </a:p>
        </p:txBody>
      </p:sp>
      <p:sp>
        <p:nvSpPr>
          <p:cNvPr id="2" name="Oval 1"/>
          <p:cNvSpPr/>
          <p:nvPr/>
        </p:nvSpPr>
        <p:spPr>
          <a:xfrm>
            <a:off x="2667000" y="2419350"/>
            <a:ext cx="48768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Tree>
    <p:extLst>
      <p:ext uri="{BB962C8B-B14F-4D97-AF65-F5344CB8AC3E}">
        <p14:creationId xmlns:p14="http://schemas.microsoft.com/office/powerpoint/2010/main" val="21834947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nodeType="clickEffect">
                                  <p:stCondLst>
                                    <p:cond delay="0"/>
                                  </p:stCondLst>
                                  <p:iterate type="lt">
                                    <p:tmPct val="10000"/>
                                  </p:iterate>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par>
                                <p:cTn id="18" presetID="21" presetClass="entr" presetSubtype="1" repeatCount="500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31827" y="743605"/>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pic>
        <p:nvPicPr>
          <p:cNvPr id="3" name="Picture 2" descr="http://www.melakafertility.com/images/drawings/fertilization/fer-002.png"/>
          <p:cNvPicPr>
            <a:picLocks noChangeAspect="1" noChangeArrowheads="1"/>
          </p:cNvPicPr>
          <p:nvPr/>
        </p:nvPicPr>
        <p:blipFill>
          <a:blip r:embed="rId2">
            <a:extLst>
              <a:ext uri="{28A0092B-C50C-407E-A947-70E740481C1C}">
                <a14:useLocalDpi xmlns:a14="http://schemas.microsoft.com/office/drawing/2010/main" val="0"/>
              </a:ext>
            </a:extLst>
          </a:blip>
          <a:srcRect t="4564" b="3707"/>
          <a:stretch>
            <a:fillRect/>
          </a:stretch>
        </p:blipFill>
        <p:spPr bwMode="auto">
          <a:xfrm>
            <a:off x="609600" y="1907234"/>
            <a:ext cx="3962400" cy="2856379"/>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4114800" y="819150"/>
            <a:ext cx="4343398" cy="26670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innermost layer of granulosa cells are firmly attached to zona pellucida forming the corona radiata.</a:t>
            </a:r>
          </a:p>
        </p:txBody>
      </p:sp>
    </p:spTree>
    <p:extLst>
      <p:ext uri="{BB962C8B-B14F-4D97-AF65-F5344CB8AC3E}">
        <p14:creationId xmlns:p14="http://schemas.microsoft.com/office/powerpoint/2010/main" val="22363725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563880" y="773326"/>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pic>
        <p:nvPicPr>
          <p:cNvPr id="3" name="Picture 2"/>
          <p:cNvPicPr>
            <a:picLocks noChangeAspect="1" noChangeArrowheads="1"/>
          </p:cNvPicPr>
          <p:nvPr/>
        </p:nvPicPr>
        <p:blipFill>
          <a:blip r:embed="rId2"/>
          <a:srcRect l="3337" t="11024"/>
          <a:stretch>
            <a:fillRect/>
          </a:stretch>
        </p:blipFill>
        <p:spPr bwMode="auto">
          <a:xfrm>
            <a:off x="600835" y="2114550"/>
            <a:ext cx="4047365" cy="2599032"/>
          </a:xfrm>
          <a:prstGeom prst="rect">
            <a:avLst/>
          </a:prstGeom>
          <a:noFill/>
          <a:ln w="9525">
            <a:noFill/>
            <a:miter lim="800000"/>
          </a:ln>
          <a:effectLst/>
        </p:spPr>
      </p:pic>
      <p:sp>
        <p:nvSpPr>
          <p:cNvPr id="4" name="Cloud 3"/>
          <p:cNvSpPr/>
          <p:nvPr/>
        </p:nvSpPr>
        <p:spPr>
          <a:xfrm>
            <a:off x="3429000" y="895350"/>
            <a:ext cx="4963298" cy="266699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A large number of these follicles degenerate during the period from birth to puberty. Therefore at puberty only 60,000-80,000 follicles are left in each ovary.</a:t>
            </a:r>
          </a:p>
        </p:txBody>
      </p:sp>
    </p:spTree>
    <p:extLst>
      <p:ext uri="{BB962C8B-B14F-4D97-AF65-F5344CB8AC3E}">
        <p14:creationId xmlns:p14="http://schemas.microsoft.com/office/powerpoint/2010/main" val="9113935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707837"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pic>
        <p:nvPicPr>
          <p:cNvPr id="30" name="Picture 29"/>
          <p:cNvPicPr>
            <a:picLocks noChangeAspect="1" noChangeArrowheads="1"/>
          </p:cNvPicPr>
          <p:nvPr/>
        </p:nvPicPr>
        <p:blipFill>
          <a:blip r:embed="rId2"/>
          <a:srcRect l="3337" t="11024"/>
          <a:stretch>
            <a:fillRect/>
          </a:stretch>
        </p:blipFill>
        <p:spPr bwMode="auto">
          <a:xfrm>
            <a:off x="600835" y="2182518"/>
            <a:ext cx="4047365" cy="2599032"/>
          </a:xfrm>
          <a:prstGeom prst="rect">
            <a:avLst/>
          </a:prstGeom>
          <a:noFill/>
          <a:ln w="9525">
            <a:noFill/>
            <a:miter lim="800000"/>
          </a:ln>
          <a:effectLst/>
        </p:spPr>
      </p:pic>
      <p:sp>
        <p:nvSpPr>
          <p:cNvPr id="2" name="Oval 1"/>
          <p:cNvSpPr/>
          <p:nvPr/>
        </p:nvSpPr>
        <p:spPr>
          <a:xfrm>
            <a:off x="2810635" y="2419350"/>
            <a:ext cx="48768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32" name="Oval 31"/>
          <p:cNvSpPr/>
          <p:nvPr/>
        </p:nvSpPr>
        <p:spPr>
          <a:xfrm>
            <a:off x="2566605" y="2654809"/>
            <a:ext cx="487680" cy="3810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33" name="Cloud 32"/>
          <p:cNvSpPr/>
          <p:nvPr/>
        </p:nvSpPr>
        <p:spPr>
          <a:xfrm>
            <a:off x="3352801" y="973782"/>
            <a:ext cx="5105400" cy="292684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Later the flattened follicular cells become cuboidal and proliferate to produce a stratified epithelium which constitutes the </a:t>
            </a:r>
            <a:r>
              <a:rPr lang="en-US" sz="2000" b="1" err="1">
                <a:solidFill>
                  <a:srgbClr val="FF0000"/>
                </a:solidFill>
                <a:latin typeface="Times New Roman" pitchFamily="18" charset="0"/>
                <a:cs typeface="Times New Roman" pitchFamily="18" charset="0"/>
              </a:rPr>
              <a:t>membrana granulosa</a:t>
            </a:r>
            <a:r>
              <a:rPr lang="en-US" sz="2000" b="1">
                <a:solidFill>
                  <a:schemeClr val="tx1"/>
                </a:solidFill>
                <a:latin typeface="Times New Roman" pitchFamily="18" charset="0"/>
                <a:cs typeface="Times New Roman" pitchFamily="18" charset="0"/>
              </a:rPr>
              <a:t>. These cells are called </a:t>
            </a:r>
            <a:r>
              <a:rPr lang="en-US" sz="2000" b="1">
                <a:solidFill>
                  <a:srgbClr val="FF0000"/>
                </a:solidFill>
                <a:latin typeface="Times New Roman" pitchFamily="18" charset="0"/>
                <a:cs typeface="Times New Roman" pitchFamily="18" charset="0"/>
              </a:rPr>
              <a:t>granulosa cells.</a:t>
            </a:r>
          </a:p>
        </p:txBody>
      </p:sp>
    </p:spTree>
    <p:extLst>
      <p:ext uri="{BB962C8B-B14F-4D97-AF65-F5344CB8AC3E}">
        <p14:creationId xmlns:p14="http://schemas.microsoft.com/office/powerpoint/2010/main" val="32282262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1" presetClass="entr" presetSubtype="1" repeatCount="5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Effect transition="in" filter="checkerboard(across)">
                                      <p:cBhvr>
                                        <p:cTn id="12" dur="500"/>
                                        <p:tgtEl>
                                          <p:spTgt spid="33"/>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wipe(left)">
                                      <p:cBhvr>
                                        <p:cTn id="17" dur="500"/>
                                        <p:tgtEl>
                                          <p:spTgt spid="33">
                                            <p:txEl>
                                              <p:pRg st="0" end="0"/>
                                            </p:txEl>
                                          </p:spTgt>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21" presetClass="entr" presetSubtype="1" repeatCount="500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heel(1)">
                                      <p:cBhvr>
                                        <p:cTn id="2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33" grpId="0" animBg="1"/>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p:cNvPicPr>
            <a:picLocks noChangeAspect="1" noChangeArrowheads="1"/>
          </p:cNvPicPr>
          <p:nvPr/>
        </p:nvPicPr>
        <p:blipFill>
          <a:blip r:embed="rId2"/>
          <a:stretch>
            <a:fillRect/>
          </a:stretch>
        </p:blipFill>
        <p:spPr bwMode="auto">
          <a:xfrm>
            <a:off x="2503669" y="1464161"/>
            <a:ext cx="4125731" cy="3317389"/>
          </a:xfrm>
          <a:prstGeom prst="rect">
            <a:avLst/>
          </a:prstGeom>
          <a:noFill/>
          <a:ln w="9525">
            <a:noFill/>
            <a:miter lim="800000"/>
          </a:ln>
          <a:effectLst/>
        </p:spPr>
      </p:pic>
      <p:sp>
        <p:nvSpPr>
          <p:cNvPr id="2" name="Rectangle 1"/>
          <p:cNvSpPr/>
          <p:nvPr/>
        </p:nvSpPr>
        <p:spPr>
          <a:xfrm rot="-420000">
            <a:off x="1663153" y="899728"/>
            <a:ext cx="4900708" cy="76944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solidFill>
                  <a:schemeClr val="bg1"/>
                </a:solidFill>
                <a:latin typeface="Times New Roman" pitchFamily="18" charset="0"/>
                <a:cs typeface="Times New Roman" pitchFamily="18" charset="0"/>
              </a:rPr>
              <a:t>       HUMAN MALE </a:t>
            </a:r>
          </a:p>
          <a:p>
            <a:pPr algn="ctr"/>
            <a:r>
              <a:rPr lang="en-IN" sz="2200" b="1">
                <a:solidFill>
                  <a:schemeClr val="bg1"/>
                </a:solidFill>
                <a:latin typeface="Times New Roman" pitchFamily="18" charset="0"/>
                <a:cs typeface="Times New Roman" pitchFamily="18" charset="0"/>
              </a:rPr>
              <a:t>REPRODUCTIVE SYSTEM</a:t>
            </a:r>
          </a:p>
        </p:txBody>
      </p:sp>
      <p:pic>
        <p:nvPicPr>
          <p:cNvPr id="19458" name="Picture 2" descr="C:\Users\sony\Desktop\XI\XI pictures\Male_sign.gif"/>
          <p:cNvPicPr>
            <a:picLocks noChangeAspect="1" noChangeArrowheads="1" noCrop="1"/>
          </p:cNvPicPr>
          <p:nvPr/>
        </p:nvPicPr>
        <p:blipFill>
          <a:blip r:embed="rId3"/>
          <a:stretch>
            <a:fillRect/>
          </a:stretch>
        </p:blipFill>
        <p:spPr bwMode="auto">
          <a:xfrm>
            <a:off x="1524000" y="2819400"/>
            <a:ext cx="990600" cy="742950"/>
          </a:xfrm>
          <a:prstGeom prst="rect">
            <a:avLst/>
          </a:prstGeom>
          <a:noFill/>
        </p:spPr>
      </p:pic>
    </p:spTree>
    <p:extLst>
      <p:ext uri="{BB962C8B-B14F-4D97-AF65-F5344CB8AC3E}">
        <p14:creationId xmlns:p14="http://schemas.microsoft.com/office/powerpoint/2010/main" val="29629743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wipe(left)">
                                      <p:cBhvr>
                                        <p:cTn id="21" dur="500"/>
                                        <p:tgtEl>
                                          <p:spTgt spid="2">
                                            <p:txEl>
                                              <p:pRg st="0" end="0"/>
                                            </p:txEl>
                                          </p:spTgt>
                                        </p:tgtEl>
                                      </p:cBhvr>
                                    </p:animEffect>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wipe(left)">
                                      <p:cBhvr>
                                        <p:cTn id="25" dur="500"/>
                                        <p:tgtEl>
                                          <p:spTgt spid="2">
                                            <p:txEl>
                                              <p:pRg st="1" end="1"/>
                                            </p:txEl>
                                          </p:spTgt>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9458"/>
                                        </p:tgtEl>
                                        <p:attrNameLst>
                                          <p:attrName>style.visibility</p:attrName>
                                        </p:attrNameLst>
                                      </p:cBhvr>
                                      <p:to>
                                        <p:strVal val="visible"/>
                                      </p:to>
                                    </p:set>
                                    <p:anim calcmode="lin" valueType="num">
                                      <p:cBhvr>
                                        <p:cTn id="30" dur="500" fill="hold"/>
                                        <p:tgtEl>
                                          <p:spTgt spid="19458"/>
                                        </p:tgtEl>
                                        <p:attrNameLst>
                                          <p:attrName>ppt_w</p:attrName>
                                        </p:attrNameLst>
                                      </p:cBhvr>
                                      <p:tavLst>
                                        <p:tav tm="0">
                                          <p:val>
                                            <p:fltVal val="0"/>
                                          </p:val>
                                        </p:tav>
                                        <p:tav tm="100000">
                                          <p:val>
                                            <p:strVal val="#ppt_w"/>
                                          </p:val>
                                        </p:tav>
                                      </p:tavLst>
                                    </p:anim>
                                    <p:anim calcmode="lin" valueType="num">
                                      <p:cBhvr>
                                        <p:cTn id="31" dur="500" fill="hold"/>
                                        <p:tgtEl>
                                          <p:spTgt spid="19458"/>
                                        </p:tgtEl>
                                        <p:attrNameLst>
                                          <p:attrName>ppt_h</p:attrName>
                                        </p:attrNameLst>
                                      </p:cBhvr>
                                      <p:tavLst>
                                        <p:tav tm="0">
                                          <p:val>
                                            <p:fltVal val="0"/>
                                          </p:val>
                                        </p:tav>
                                        <p:tav tm="100000">
                                          <p:val>
                                            <p:strVal val="#ppt_h"/>
                                          </p:val>
                                        </p:tav>
                                      </p:tavLst>
                                    </p:anim>
                                    <p:animEffect transition="in" filter="fade">
                                      <p:cBhvr>
                                        <p:cTn id="32" dur="500"/>
                                        <p:tgtEl>
                                          <p:spTgt spid="19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09600"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pic>
        <p:nvPicPr>
          <p:cNvPr id="3" name="Picture 2"/>
          <p:cNvPicPr>
            <a:picLocks noChangeAspect="1" noChangeArrowheads="1"/>
          </p:cNvPicPr>
          <p:nvPr/>
        </p:nvPicPr>
        <p:blipFill>
          <a:blip r:embed="rId2"/>
          <a:srcRect l="3337" t="11024"/>
          <a:stretch>
            <a:fillRect/>
          </a:stretch>
        </p:blipFill>
        <p:spPr bwMode="auto">
          <a:xfrm>
            <a:off x="609600" y="2182518"/>
            <a:ext cx="4047365" cy="2599032"/>
          </a:xfrm>
          <a:prstGeom prst="rect">
            <a:avLst/>
          </a:prstGeom>
          <a:noFill/>
          <a:ln w="9525">
            <a:noFill/>
            <a:miter lim="800000"/>
          </a:ln>
          <a:effectLst/>
        </p:spPr>
      </p:pic>
      <p:sp>
        <p:nvSpPr>
          <p:cNvPr id="4" name="Oval 3"/>
          <p:cNvSpPr/>
          <p:nvPr/>
        </p:nvSpPr>
        <p:spPr>
          <a:xfrm>
            <a:off x="2743200" y="2419350"/>
            <a:ext cx="48768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5" name="Oval 4"/>
          <p:cNvSpPr/>
          <p:nvPr/>
        </p:nvSpPr>
        <p:spPr>
          <a:xfrm>
            <a:off x="2499170" y="2654809"/>
            <a:ext cx="487680" cy="3810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7" name="Cloud 6"/>
          <p:cNvSpPr/>
          <p:nvPr/>
        </p:nvSpPr>
        <p:spPr>
          <a:xfrm>
            <a:off x="4046220" y="903581"/>
            <a:ext cx="4107180" cy="159196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Follicles at this stage of development are called </a:t>
            </a:r>
            <a:r>
              <a:rPr lang="en-US" sz="2000" b="1">
                <a:solidFill>
                  <a:srgbClr val="FF0000"/>
                </a:solidFill>
                <a:latin typeface="Times New Roman" pitchFamily="18" charset="0"/>
                <a:cs typeface="Times New Roman" pitchFamily="18" charset="0"/>
              </a:rPr>
              <a:t>primary follicles. </a:t>
            </a:r>
          </a:p>
        </p:txBody>
      </p:sp>
      <p:sp>
        <p:nvSpPr>
          <p:cNvPr id="8" name="Cloud 7"/>
          <p:cNvSpPr/>
          <p:nvPr/>
        </p:nvSpPr>
        <p:spPr>
          <a:xfrm>
            <a:off x="3810000" y="2266950"/>
            <a:ext cx="4709160" cy="243840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A homogenous membrane, the zona pellucida (glycoprotein layer), appears between the primary oocyte and granulosa cells. </a:t>
            </a:r>
          </a:p>
        </p:txBody>
      </p:sp>
    </p:spTree>
    <p:extLst>
      <p:ext uri="{BB962C8B-B14F-4D97-AF65-F5344CB8AC3E}">
        <p14:creationId xmlns:p14="http://schemas.microsoft.com/office/powerpoint/2010/main" val="620467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09600"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pic>
        <p:nvPicPr>
          <p:cNvPr id="3" name="Picture 2"/>
          <p:cNvPicPr>
            <a:picLocks noChangeAspect="1" noChangeArrowheads="1"/>
          </p:cNvPicPr>
          <p:nvPr/>
        </p:nvPicPr>
        <p:blipFill>
          <a:blip r:embed="rId2"/>
          <a:srcRect l="3337" t="11024"/>
          <a:stretch>
            <a:fillRect/>
          </a:stretch>
        </p:blipFill>
        <p:spPr bwMode="auto">
          <a:xfrm>
            <a:off x="609600" y="2182518"/>
            <a:ext cx="4047365" cy="2599032"/>
          </a:xfrm>
          <a:prstGeom prst="rect">
            <a:avLst/>
          </a:prstGeom>
          <a:noFill/>
          <a:ln w="9525">
            <a:noFill/>
            <a:miter lim="800000"/>
          </a:ln>
          <a:effectLst/>
        </p:spPr>
      </p:pic>
      <p:sp>
        <p:nvSpPr>
          <p:cNvPr id="4" name="Oval 3"/>
          <p:cNvSpPr/>
          <p:nvPr/>
        </p:nvSpPr>
        <p:spPr>
          <a:xfrm>
            <a:off x="2743200" y="2419350"/>
            <a:ext cx="48768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5" name="Oval 4"/>
          <p:cNvSpPr/>
          <p:nvPr/>
        </p:nvSpPr>
        <p:spPr>
          <a:xfrm>
            <a:off x="2499170" y="2654809"/>
            <a:ext cx="487680" cy="3810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6" name="Cloud 5"/>
          <p:cNvSpPr/>
          <p:nvPr/>
        </p:nvSpPr>
        <p:spPr>
          <a:xfrm>
            <a:off x="4191000" y="1050632"/>
            <a:ext cx="3896723" cy="118579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Zona pellucida is a membrane derived from the ovum. </a:t>
            </a:r>
          </a:p>
        </p:txBody>
      </p:sp>
      <p:sp>
        <p:nvSpPr>
          <p:cNvPr id="7" name="Cloud 6"/>
          <p:cNvSpPr/>
          <p:nvPr/>
        </p:nvSpPr>
        <p:spPr>
          <a:xfrm>
            <a:off x="3264271" y="2034252"/>
            <a:ext cx="4247242" cy="209680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innermost layer of granulosa cells are firmly attached to </a:t>
            </a:r>
            <a:r>
              <a:rPr lang="en-US" sz="2000" b="1" err="1">
                <a:solidFill>
                  <a:srgbClr val="FF0000"/>
                </a:solidFill>
                <a:latin typeface="Times New Roman" pitchFamily="18" charset="0"/>
                <a:cs typeface="Times New Roman" pitchFamily="18" charset="0"/>
              </a:rPr>
              <a:t>zona pellucida </a:t>
            </a:r>
            <a:r>
              <a:rPr lang="en-US" sz="2000" b="1">
                <a:solidFill>
                  <a:schemeClr val="tx1"/>
                </a:solidFill>
                <a:latin typeface="Times New Roman" pitchFamily="18" charset="0"/>
                <a:cs typeface="Times New Roman" pitchFamily="18" charset="0"/>
              </a:rPr>
              <a:t>forming the </a:t>
            </a:r>
            <a:r>
              <a:rPr lang="en-US" sz="2000" b="1">
                <a:solidFill>
                  <a:srgbClr val="FF0000"/>
                </a:solidFill>
                <a:latin typeface="Times New Roman" pitchFamily="18" charset="0"/>
                <a:cs typeface="Times New Roman" pitchFamily="18" charset="0"/>
              </a:rPr>
              <a:t>corona radiata.</a:t>
            </a:r>
          </a:p>
        </p:txBody>
      </p:sp>
    </p:spTree>
    <p:extLst>
      <p:ext uri="{BB962C8B-B14F-4D97-AF65-F5344CB8AC3E}">
        <p14:creationId xmlns:p14="http://schemas.microsoft.com/office/powerpoint/2010/main" val="1649828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6" name="Picture 15"/>
          <p:cNvPicPr>
            <a:picLocks noChangeAspect="1" noChangeArrowheads="1"/>
          </p:cNvPicPr>
          <p:nvPr/>
        </p:nvPicPr>
        <p:blipFill>
          <a:blip r:embed="rId2"/>
          <a:srcRect l="3337" t="11024"/>
          <a:stretch>
            <a:fillRect/>
          </a:stretch>
        </p:blipFill>
        <p:spPr bwMode="auto">
          <a:xfrm>
            <a:off x="719327" y="2096932"/>
            <a:ext cx="4047365" cy="2599032"/>
          </a:xfrm>
          <a:prstGeom prst="rect">
            <a:avLst/>
          </a:prstGeom>
          <a:noFill/>
          <a:ln w="9525">
            <a:noFill/>
            <a:miter lim="800000"/>
          </a:ln>
          <a:effectLst/>
        </p:spPr>
      </p:pic>
      <p:sp>
        <p:nvSpPr>
          <p:cNvPr id="28" name="Oval 27"/>
          <p:cNvSpPr/>
          <p:nvPr/>
        </p:nvSpPr>
        <p:spPr>
          <a:xfrm>
            <a:off x="1874520" y="2647950"/>
            <a:ext cx="487680" cy="3810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9" name="TextBox 8"/>
          <p:cNvSpPr txBox="1"/>
          <p:nvPr/>
        </p:nvSpPr>
        <p:spPr>
          <a:xfrm>
            <a:off x="609600"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sp>
        <p:nvSpPr>
          <p:cNvPr id="10" name="Cloud 9"/>
          <p:cNvSpPr/>
          <p:nvPr/>
        </p:nvSpPr>
        <p:spPr>
          <a:xfrm>
            <a:off x="4267200" y="895350"/>
            <a:ext cx="3846286" cy="165878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A cavity (antrium) appears within the membrane granulosa. The follicular cavity increases in size.</a:t>
            </a:r>
          </a:p>
        </p:txBody>
      </p:sp>
      <p:sp>
        <p:nvSpPr>
          <p:cNvPr id="11" name="Cloud 10"/>
          <p:cNvSpPr/>
          <p:nvPr/>
        </p:nvSpPr>
        <p:spPr>
          <a:xfrm>
            <a:off x="3581400" y="2376886"/>
            <a:ext cx="3599543" cy="1391048"/>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As a result, the wall of the follicle becomes relatively thin.</a:t>
            </a:r>
          </a:p>
        </p:txBody>
      </p:sp>
    </p:spTree>
    <p:extLst>
      <p:ext uri="{BB962C8B-B14F-4D97-AF65-F5344CB8AC3E}">
        <p14:creationId xmlns:p14="http://schemas.microsoft.com/office/powerpoint/2010/main" val="38708129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952"/>
                                  </p:iterate>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iterate type="lt">
                                    <p:tmPct val="1905"/>
                                  </p:iterate>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wipe(left)">
                                      <p:cBhvr>
                                        <p:cTn id="11" dur="500"/>
                                        <p:tgtEl>
                                          <p:spTgt spid="10">
                                            <p:txEl>
                                              <p:pRg st="0" end="0"/>
                                            </p:txEl>
                                          </p:spTgt>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5" presetClass="entr" presetSubtype="10" fill="hold" grpId="0" nodeType="clickEffect">
                                  <p:stCondLst>
                                    <p:cond delay="0"/>
                                  </p:stCondLst>
                                  <p:iterate type="lt">
                                    <p:tmPct val="1569"/>
                                  </p:iterate>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iterate type="lt">
                                    <p:tmPct val="3137"/>
                                  </p:iterate>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7" name="Picture 6"/>
          <p:cNvPicPr>
            <a:picLocks noChangeAspect="1" noChangeArrowheads="1"/>
          </p:cNvPicPr>
          <p:nvPr/>
        </p:nvPicPr>
        <p:blipFill>
          <a:blip r:embed="rId2"/>
          <a:srcRect l="3337" t="11024"/>
          <a:stretch>
            <a:fillRect/>
          </a:stretch>
        </p:blipFill>
        <p:spPr bwMode="auto">
          <a:xfrm>
            <a:off x="719327" y="2096932"/>
            <a:ext cx="4047365" cy="2599032"/>
          </a:xfrm>
          <a:prstGeom prst="rect">
            <a:avLst/>
          </a:prstGeom>
          <a:noFill/>
          <a:ln w="9525">
            <a:noFill/>
            <a:miter lim="800000"/>
          </a:ln>
          <a:effectLst/>
        </p:spPr>
      </p:pic>
      <p:sp>
        <p:nvSpPr>
          <p:cNvPr id="8" name="Oval 7"/>
          <p:cNvSpPr/>
          <p:nvPr/>
        </p:nvSpPr>
        <p:spPr>
          <a:xfrm>
            <a:off x="1874520" y="2647950"/>
            <a:ext cx="487680" cy="3810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9" name="TextBox 8"/>
          <p:cNvSpPr txBox="1"/>
          <p:nvPr/>
        </p:nvSpPr>
        <p:spPr>
          <a:xfrm>
            <a:off x="609600"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sp>
        <p:nvSpPr>
          <p:cNvPr id="10" name="Cloud 9"/>
          <p:cNvSpPr/>
          <p:nvPr/>
        </p:nvSpPr>
        <p:spPr>
          <a:xfrm>
            <a:off x="3962400" y="1204614"/>
            <a:ext cx="4572000" cy="2052935"/>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oocyte now lies eccentrically in the follicle surrounded by some granulosa cells called </a:t>
            </a:r>
            <a:r>
              <a:rPr lang="en-US" sz="2000" b="1">
                <a:solidFill>
                  <a:srgbClr val="FF0000"/>
                </a:solidFill>
                <a:latin typeface="Times New Roman" pitchFamily="18" charset="0"/>
                <a:cs typeface="Times New Roman" pitchFamily="18" charset="0"/>
              </a:rPr>
              <a:t>cumulus oophorus.</a:t>
            </a:r>
          </a:p>
        </p:txBody>
      </p:sp>
    </p:spTree>
    <p:extLst>
      <p:ext uri="{BB962C8B-B14F-4D97-AF65-F5344CB8AC3E}">
        <p14:creationId xmlns:p14="http://schemas.microsoft.com/office/powerpoint/2010/main" val="41851501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3"/>
          <p:cNvPicPr>
            <a:picLocks noChangeAspect="1" noChangeArrowheads="1"/>
          </p:cNvPicPr>
          <p:nvPr/>
        </p:nvPicPr>
        <p:blipFill>
          <a:blip r:embed="rId2"/>
          <a:srcRect l="3337" t="11024"/>
          <a:stretch>
            <a:fillRect/>
          </a:stretch>
        </p:blipFill>
        <p:spPr bwMode="auto">
          <a:xfrm>
            <a:off x="600835" y="2038350"/>
            <a:ext cx="4047365" cy="2599032"/>
          </a:xfrm>
          <a:prstGeom prst="rect">
            <a:avLst/>
          </a:prstGeom>
          <a:noFill/>
          <a:ln w="9525">
            <a:noFill/>
            <a:miter lim="800000"/>
          </a:ln>
          <a:effectLst/>
        </p:spPr>
      </p:pic>
      <p:sp>
        <p:nvSpPr>
          <p:cNvPr id="5" name="Oval 4"/>
          <p:cNvSpPr/>
          <p:nvPr/>
        </p:nvSpPr>
        <p:spPr>
          <a:xfrm>
            <a:off x="1756028" y="2589368"/>
            <a:ext cx="487680" cy="3810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6" name="TextBox 5"/>
          <p:cNvSpPr txBox="1"/>
          <p:nvPr/>
        </p:nvSpPr>
        <p:spPr>
          <a:xfrm>
            <a:off x="609600"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sp>
        <p:nvSpPr>
          <p:cNvPr id="8" name="Cloud 7"/>
          <p:cNvSpPr/>
          <p:nvPr/>
        </p:nvSpPr>
        <p:spPr>
          <a:xfrm>
            <a:off x="3530601" y="886334"/>
            <a:ext cx="4927600" cy="206641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As the follicle expands the stromal cells surrounding the membrane granulosa become condensed to form a covering called the </a:t>
            </a:r>
            <a:r>
              <a:rPr lang="en-US" b="1">
                <a:solidFill>
                  <a:srgbClr val="FF0000"/>
                </a:solidFill>
                <a:latin typeface="Times New Roman" pitchFamily="18" charset="0"/>
                <a:cs typeface="Times New Roman" pitchFamily="18" charset="0"/>
              </a:rPr>
              <a:t>theca interna.</a:t>
            </a:r>
          </a:p>
        </p:txBody>
      </p:sp>
      <p:sp>
        <p:nvSpPr>
          <p:cNvPr id="9" name="Cloud 8"/>
          <p:cNvSpPr/>
          <p:nvPr/>
        </p:nvSpPr>
        <p:spPr>
          <a:xfrm>
            <a:off x="4267200" y="2647950"/>
            <a:ext cx="3905255" cy="211455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Outside the theca interna </a:t>
            </a:r>
            <a:r>
              <a:rPr lang="en-US" b="1" u="sng">
                <a:solidFill>
                  <a:schemeClr val="tx1"/>
                </a:solidFill>
                <a:latin typeface="Times New Roman" pitchFamily="18" charset="0"/>
                <a:cs typeface="Times New Roman" pitchFamily="18" charset="0"/>
              </a:rPr>
              <a:t>some fibrous tissue become </a:t>
            </a:r>
            <a:r>
              <a:rPr lang="en-US" b="1">
                <a:solidFill>
                  <a:schemeClr val="tx1"/>
                </a:solidFill>
                <a:latin typeface="Times New Roman" pitchFamily="18" charset="0"/>
                <a:cs typeface="Times New Roman" pitchFamily="18" charset="0"/>
              </a:rPr>
              <a:t>condensed to form another covering called </a:t>
            </a:r>
            <a:r>
              <a:rPr lang="en-US" b="1">
                <a:solidFill>
                  <a:srgbClr val="FF0000"/>
                </a:solidFill>
                <a:latin typeface="Times New Roman" pitchFamily="18" charset="0"/>
                <a:cs typeface="Times New Roman" pitchFamily="18" charset="0"/>
              </a:rPr>
              <a:t>theca externa.</a:t>
            </a:r>
          </a:p>
        </p:txBody>
      </p:sp>
    </p:spTree>
    <p:extLst>
      <p:ext uri="{BB962C8B-B14F-4D97-AF65-F5344CB8AC3E}">
        <p14:creationId xmlns:p14="http://schemas.microsoft.com/office/powerpoint/2010/main" val="10055675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p:cNvPicPr>
            <a:picLocks noChangeAspect="1" noChangeArrowheads="1"/>
          </p:cNvPicPr>
          <p:nvPr/>
        </p:nvPicPr>
        <p:blipFill>
          <a:blip r:embed="rId2"/>
          <a:srcRect l="3337" t="11024"/>
          <a:stretch>
            <a:fillRect/>
          </a:stretch>
        </p:blipFill>
        <p:spPr bwMode="auto">
          <a:xfrm>
            <a:off x="719327" y="2096932"/>
            <a:ext cx="4047365" cy="2599032"/>
          </a:xfrm>
          <a:prstGeom prst="rect">
            <a:avLst/>
          </a:prstGeom>
          <a:noFill/>
          <a:ln w="9525">
            <a:noFill/>
            <a:miter lim="800000"/>
          </a:ln>
          <a:effectLst/>
        </p:spPr>
      </p:pic>
      <p:sp>
        <p:nvSpPr>
          <p:cNvPr id="4" name="Oval 3"/>
          <p:cNvSpPr/>
          <p:nvPr/>
        </p:nvSpPr>
        <p:spPr>
          <a:xfrm>
            <a:off x="1874520" y="2647950"/>
            <a:ext cx="487680" cy="3810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5" name="TextBox 4"/>
          <p:cNvSpPr txBox="1"/>
          <p:nvPr/>
        </p:nvSpPr>
        <p:spPr>
          <a:xfrm>
            <a:off x="609600"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sp>
        <p:nvSpPr>
          <p:cNvPr id="6" name="Cloud 5"/>
          <p:cNvSpPr/>
          <p:nvPr/>
        </p:nvSpPr>
        <p:spPr>
          <a:xfrm>
            <a:off x="4724400" y="895350"/>
            <a:ext cx="3200400" cy="162005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Now, these follicles are called </a:t>
            </a:r>
            <a:r>
              <a:rPr lang="en-US" sz="2000" b="1">
                <a:solidFill>
                  <a:srgbClr val="FF0000"/>
                </a:solidFill>
                <a:latin typeface="Times New Roman" pitchFamily="18" charset="0"/>
                <a:cs typeface="Times New Roman" pitchFamily="18" charset="0"/>
              </a:rPr>
              <a:t>secondary follicles. </a:t>
            </a:r>
          </a:p>
        </p:txBody>
      </p:sp>
      <p:sp>
        <p:nvSpPr>
          <p:cNvPr id="7" name="Cloud 6"/>
          <p:cNvSpPr/>
          <p:nvPr/>
        </p:nvSpPr>
        <p:spPr>
          <a:xfrm>
            <a:off x="4674352" y="2440016"/>
            <a:ext cx="3402847" cy="180813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cells of </a:t>
            </a:r>
            <a:r>
              <a:rPr lang="en-US" sz="2000" b="1">
                <a:solidFill>
                  <a:srgbClr val="FF0000"/>
                </a:solidFill>
                <a:latin typeface="Times New Roman" pitchFamily="18" charset="0"/>
                <a:cs typeface="Times New Roman" pitchFamily="18" charset="0"/>
              </a:rPr>
              <a:t>theca interna</a:t>
            </a:r>
            <a:r>
              <a:rPr lang="en-US" sz="2000" b="1">
                <a:solidFill>
                  <a:schemeClr val="tx1"/>
                </a:solidFill>
                <a:latin typeface="Times New Roman" pitchFamily="18" charset="0"/>
                <a:cs typeface="Times New Roman" pitchFamily="18" charset="0"/>
              </a:rPr>
              <a:t> later secrete a hormone called </a:t>
            </a:r>
            <a:r>
              <a:rPr lang="en-US" sz="2000" b="1">
                <a:solidFill>
                  <a:srgbClr val="FF0000"/>
                </a:solidFill>
                <a:latin typeface="Times New Roman" pitchFamily="18" charset="0"/>
                <a:cs typeface="Times New Roman" pitchFamily="18" charset="0"/>
              </a:rPr>
              <a:t>oestrogen.</a:t>
            </a:r>
          </a:p>
        </p:txBody>
      </p:sp>
    </p:spTree>
    <p:extLst>
      <p:ext uri="{BB962C8B-B14F-4D97-AF65-F5344CB8AC3E}">
        <p14:creationId xmlns:p14="http://schemas.microsoft.com/office/powerpoint/2010/main" val="1763726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Group 14"/>
          <p:cNvGrpSpPr/>
          <p:nvPr/>
        </p:nvGrpSpPr>
        <p:grpSpPr>
          <a:xfrm>
            <a:off x="6519805" y="1245870"/>
            <a:ext cx="914400" cy="914400"/>
            <a:chOff x="858520" y="3359150"/>
            <a:chExt cx="914400" cy="914400"/>
          </a:xfrm>
        </p:grpSpPr>
        <p:sp>
          <p:nvSpPr>
            <p:cNvPr id="3" name="Oval 2"/>
            <p:cNvSpPr/>
            <p:nvPr/>
          </p:nvSpPr>
          <p:spPr>
            <a:xfrm>
              <a:off x="858520" y="3359150"/>
              <a:ext cx="914400" cy="914400"/>
            </a:xfrm>
            <a:prstGeom prst="ellipse">
              <a:avLst/>
            </a:prstGeom>
            <a:solidFill>
              <a:srgbClr val="7030A0"/>
            </a:solidFill>
            <a:ln>
              <a:solidFill>
                <a:srgbClr val="7030A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600"/>
            </a:p>
          </p:txBody>
        </p:sp>
        <p:sp>
          <p:nvSpPr>
            <p:cNvPr id="4" name="TextBox 3"/>
            <p:cNvSpPr txBox="1"/>
            <p:nvPr/>
          </p:nvSpPr>
          <p:spPr>
            <a:xfrm>
              <a:off x="1046480" y="3578800"/>
              <a:ext cx="42832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itchFamily="18" charset="0"/>
                  <a:cs typeface="Times New Roman" pitchFamily="18" charset="0"/>
                </a:rPr>
                <a:t>2n</a:t>
              </a:r>
            </a:p>
          </p:txBody>
        </p:sp>
      </p:grpSp>
      <p:grpSp>
        <p:nvGrpSpPr>
          <p:cNvPr id="5" name="Group 4"/>
          <p:cNvGrpSpPr/>
          <p:nvPr/>
        </p:nvGrpSpPr>
        <p:grpSpPr>
          <a:xfrm>
            <a:off x="5687845" y="2150110"/>
            <a:ext cx="2441402" cy="1282990"/>
            <a:chOff x="1662320" y="2759710"/>
            <a:chExt cx="2441402" cy="1282990"/>
          </a:xfrm>
        </p:grpSpPr>
        <p:cxnSp>
          <p:nvCxnSpPr>
            <p:cNvPr id="6" name="Straight Connector 5"/>
            <p:cNvCxnSpPr/>
            <p:nvPr/>
          </p:nvCxnSpPr>
          <p:spPr>
            <a:xfrm rot="5400000">
              <a:off x="2190904" y="2778606"/>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24530" y="2790190"/>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Group 24"/>
            <p:cNvGrpSpPr/>
            <p:nvPr/>
          </p:nvGrpSpPr>
          <p:grpSpPr>
            <a:xfrm>
              <a:off x="1662320" y="3402620"/>
              <a:ext cx="640080" cy="640080"/>
              <a:chOff x="807720" y="3379470"/>
              <a:chExt cx="640080" cy="640080"/>
            </a:xfrm>
          </p:grpSpPr>
          <p:sp>
            <p:nvSpPr>
              <p:cNvPr id="12" name="Oval 11"/>
              <p:cNvSpPr/>
              <p:nvPr/>
            </p:nvSpPr>
            <p:spPr>
              <a:xfrm>
                <a:off x="807720" y="3379470"/>
                <a:ext cx="640080" cy="640080"/>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600"/>
              </a:p>
            </p:txBody>
          </p:sp>
          <p:sp>
            <p:nvSpPr>
              <p:cNvPr id="13" name="TextBox 12"/>
              <p:cNvSpPr txBox="1"/>
              <p:nvPr/>
            </p:nvSpPr>
            <p:spPr>
              <a:xfrm>
                <a:off x="943608" y="3476305"/>
                <a:ext cx="37061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itchFamily="18" charset="0"/>
                    <a:cs typeface="Times New Roman" pitchFamily="18" charset="0"/>
                  </a:rPr>
                  <a:t>n </a:t>
                </a:r>
              </a:p>
            </p:txBody>
          </p:sp>
        </p:grpSp>
        <p:grpSp>
          <p:nvGrpSpPr>
            <p:cNvPr id="9" name="Group 27"/>
            <p:cNvGrpSpPr/>
            <p:nvPr/>
          </p:nvGrpSpPr>
          <p:grpSpPr>
            <a:xfrm>
              <a:off x="3721748" y="3499455"/>
              <a:ext cx="381974" cy="429005"/>
              <a:chOff x="932248" y="3476305"/>
              <a:chExt cx="381974" cy="429005"/>
            </a:xfrm>
          </p:grpSpPr>
          <p:sp>
            <p:nvSpPr>
              <p:cNvPr id="10" name="Oval 9"/>
              <p:cNvSpPr/>
              <p:nvPr/>
            </p:nvSpPr>
            <p:spPr>
              <a:xfrm>
                <a:off x="932248" y="3539550"/>
                <a:ext cx="365760" cy="365760"/>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600"/>
              </a:p>
            </p:txBody>
          </p:sp>
          <p:sp>
            <p:nvSpPr>
              <p:cNvPr id="11" name="TextBox 10"/>
              <p:cNvSpPr txBox="1"/>
              <p:nvPr/>
            </p:nvSpPr>
            <p:spPr>
              <a:xfrm>
                <a:off x="943608" y="3476305"/>
                <a:ext cx="37061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itchFamily="18" charset="0"/>
                    <a:cs typeface="Times New Roman" pitchFamily="18" charset="0"/>
                  </a:rPr>
                  <a:t>n </a:t>
                </a:r>
              </a:p>
            </p:txBody>
          </p:sp>
        </p:grpSp>
      </p:grpSp>
      <p:sp>
        <p:nvSpPr>
          <p:cNvPr id="14" name="TextBox 13"/>
          <p:cNvSpPr txBox="1"/>
          <p:nvPr/>
        </p:nvSpPr>
        <p:spPr>
          <a:xfrm>
            <a:off x="6007393" y="742950"/>
            <a:ext cx="176843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Primary Oocyte</a:t>
            </a:r>
          </a:p>
        </p:txBody>
      </p:sp>
      <p:sp>
        <p:nvSpPr>
          <p:cNvPr id="15" name="TextBox 14"/>
          <p:cNvSpPr txBox="1"/>
          <p:nvPr/>
        </p:nvSpPr>
        <p:spPr>
          <a:xfrm>
            <a:off x="5425968" y="3569100"/>
            <a:ext cx="122241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Secondary Oocyte</a:t>
            </a:r>
          </a:p>
        </p:txBody>
      </p:sp>
      <p:sp>
        <p:nvSpPr>
          <p:cNvPr id="16" name="TextBox 15"/>
          <p:cNvSpPr txBox="1"/>
          <p:nvPr/>
        </p:nvSpPr>
        <p:spPr>
          <a:xfrm>
            <a:off x="7062740" y="3569100"/>
            <a:ext cx="154786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1</a:t>
            </a:r>
            <a:r>
              <a:rPr lang="en-US" b="1" baseline="30000">
                <a:latin typeface="Times New Roman" pitchFamily="18" charset="0"/>
                <a:cs typeface="Times New Roman" pitchFamily="18" charset="0"/>
              </a:rPr>
              <a:t>st</a:t>
            </a:r>
            <a:r>
              <a:rPr lang="en-US" b="1">
                <a:latin typeface="Times New Roman" pitchFamily="18" charset="0"/>
                <a:cs typeface="Times New Roman" pitchFamily="18" charset="0"/>
              </a:rPr>
              <a:t> Polar body</a:t>
            </a:r>
          </a:p>
        </p:txBody>
      </p:sp>
      <p:sp>
        <p:nvSpPr>
          <p:cNvPr id="17" name="TextBox 16"/>
          <p:cNvSpPr txBox="1"/>
          <p:nvPr/>
        </p:nvSpPr>
        <p:spPr>
          <a:xfrm>
            <a:off x="7434205" y="1465520"/>
            <a:ext cx="121860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I</a:t>
            </a:r>
            <a:r>
              <a:rPr lang="en-US" b="1" baseline="30000">
                <a:latin typeface="Times New Roman" pitchFamily="18" charset="0"/>
                <a:cs typeface="Times New Roman" pitchFamily="18" charset="0"/>
              </a:rPr>
              <a:t>st</a:t>
            </a:r>
            <a:r>
              <a:rPr lang="en-US" b="1">
                <a:latin typeface="Times New Roman" pitchFamily="18" charset="0"/>
                <a:cs typeface="Times New Roman" pitchFamily="18" charset="0"/>
              </a:rPr>
              <a:t> meiotic </a:t>
            </a:r>
          </a:p>
          <a:p>
            <a:r>
              <a:rPr lang="en-US" b="1">
                <a:latin typeface="Times New Roman" pitchFamily="18" charset="0"/>
                <a:cs typeface="Times New Roman" pitchFamily="18" charset="0"/>
              </a:rPr>
              <a:t>  division</a:t>
            </a:r>
          </a:p>
        </p:txBody>
      </p:sp>
      <p:sp>
        <p:nvSpPr>
          <p:cNvPr id="20" name="Cloud 19"/>
          <p:cNvSpPr/>
          <p:nvPr/>
        </p:nvSpPr>
        <p:spPr>
          <a:xfrm>
            <a:off x="533399" y="1260057"/>
            <a:ext cx="5794526" cy="134090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At this stage, the primary oocyte within the secondary follicle grows in size and completes Meiosis I. </a:t>
            </a:r>
          </a:p>
        </p:txBody>
      </p:sp>
      <p:sp>
        <p:nvSpPr>
          <p:cNvPr id="24" name="Cloud 23"/>
          <p:cNvSpPr/>
          <p:nvPr/>
        </p:nvSpPr>
        <p:spPr>
          <a:xfrm>
            <a:off x="535477" y="2600960"/>
            <a:ext cx="4493723" cy="195199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It is an unequal division resulting in the formation of a large haploid secondary oocyte and a tiny first polar body (haploid).</a:t>
            </a:r>
          </a:p>
        </p:txBody>
      </p:sp>
      <p:sp>
        <p:nvSpPr>
          <p:cNvPr id="25" name="TextBox 24"/>
          <p:cNvSpPr txBox="1"/>
          <p:nvPr/>
        </p:nvSpPr>
        <p:spPr>
          <a:xfrm>
            <a:off x="609600"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spTree>
    <p:extLst>
      <p:ext uri="{BB962C8B-B14F-4D97-AF65-F5344CB8AC3E}">
        <p14:creationId xmlns:p14="http://schemas.microsoft.com/office/powerpoint/2010/main" val="11009719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wipe(left)">
                                      <p:cBhvr>
                                        <p:cTn id="12" dur="500"/>
                                        <p:tgtEl>
                                          <p:spTgt spid="20">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1" fill="hold" nodeType="clickEffect">
                                  <p:stCondLst>
                                    <p:cond delay="0"/>
                                  </p:stCondLst>
                                  <p:iterate type="lt">
                                    <p:tmPct val="10000"/>
                                  </p:iterate>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1" fill="hold" nodeType="clickEffect">
                                  <p:stCondLst>
                                    <p:cond delay="0"/>
                                  </p:stCondLst>
                                  <p:iterate type="lt">
                                    <p:tmPct val="10000"/>
                                  </p:iterate>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8" fill="hold" grpId="0" nodeType="withEffect">
                                  <p:stCondLst>
                                    <p:cond delay="0"/>
                                  </p:stCondLst>
                                  <p:iterate type="lt">
                                    <p:tmPct val="10000"/>
                                  </p:iterate>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5" presetClass="entr" presetSubtype="10" fill="hold" grpId="0" nodeType="clickEffect">
                                  <p:stCondLst>
                                    <p:cond delay="0"/>
                                  </p:stCondLst>
                                  <p:iterate type="lt">
                                    <p:tmPct val="10000"/>
                                  </p:iterate>
                                  <p:childTnLst>
                                    <p:set>
                                      <p:cBhvr>
                                        <p:cTn id="44" dur="1" fill="hold">
                                          <p:stCondLst>
                                            <p:cond delay="0"/>
                                          </p:stCondLst>
                                        </p:cTn>
                                        <p:tgtEl>
                                          <p:spTgt spid="24"/>
                                        </p:tgtEl>
                                        <p:attrNameLst>
                                          <p:attrName>style.visibility</p:attrName>
                                        </p:attrNameLst>
                                      </p:cBhvr>
                                      <p:to>
                                        <p:strVal val="visible"/>
                                      </p:to>
                                    </p:set>
                                    <p:animEffect transition="in" filter="checkerboard(across)">
                                      <p:cBhvr>
                                        <p:cTn id="45" dur="500"/>
                                        <p:tgtEl>
                                          <p:spTgt spid="24"/>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8" fill="hold" nodeType="clickEffect">
                                  <p:stCondLst>
                                    <p:cond delay="0"/>
                                  </p:stCondLst>
                                  <p:iterate type="lt">
                                    <p:tmPct val="10000"/>
                                  </p:iterate>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wipe(left)">
                                      <p:cBhvr>
                                        <p:cTn id="50"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0" grpId="0" animBg="1"/>
      <p:bldP spid="24" grpId="0" animBg="1"/>
    </p:bldLst>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loud 1"/>
          <p:cNvSpPr/>
          <p:nvPr/>
        </p:nvSpPr>
        <p:spPr>
          <a:xfrm>
            <a:off x="4800600" y="895350"/>
            <a:ext cx="3467972" cy="1716985"/>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The  secondary oocyte retains bulk of the cytoplasm (nutrient rich) of the primary oocyte. </a:t>
            </a:r>
          </a:p>
        </p:txBody>
      </p:sp>
      <p:sp>
        <p:nvSpPr>
          <p:cNvPr id="3" name="Cloud 2"/>
          <p:cNvSpPr/>
          <p:nvPr/>
        </p:nvSpPr>
        <p:spPr>
          <a:xfrm>
            <a:off x="5228729" y="2694615"/>
            <a:ext cx="3031683" cy="178213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Then the second meiotic begins, but stops at metaphase-</a:t>
            </a:r>
            <a:r>
              <a:rPr lang="en-US" b="1">
                <a:latin typeface="Times New Roman" pitchFamily="18" charset="0"/>
                <a:cs typeface="Times New Roman" pitchFamily="18" charset="0"/>
              </a:rPr>
              <a:t>II</a:t>
            </a:r>
            <a:r>
              <a:rPr lang="en-US" b="1">
                <a:solidFill>
                  <a:schemeClr val="tx1"/>
                </a:solidFill>
                <a:latin typeface="Times New Roman" pitchFamily="18" charset="0"/>
                <a:cs typeface="Times New Roman" pitchFamily="18" charset="0"/>
              </a:rPr>
              <a:t>. </a:t>
            </a:r>
          </a:p>
        </p:txBody>
      </p:sp>
      <p:grpSp>
        <p:nvGrpSpPr>
          <p:cNvPr id="4" name="Group 3"/>
          <p:cNvGrpSpPr/>
          <p:nvPr/>
        </p:nvGrpSpPr>
        <p:grpSpPr>
          <a:xfrm>
            <a:off x="1942016" y="1718459"/>
            <a:ext cx="2275614" cy="640080"/>
            <a:chOff x="1520553" y="1809750"/>
            <a:chExt cx="2275614" cy="640080"/>
          </a:xfrm>
        </p:grpSpPr>
        <p:grpSp>
          <p:nvGrpSpPr>
            <p:cNvPr id="5" name="Group 24"/>
            <p:cNvGrpSpPr/>
            <p:nvPr/>
          </p:nvGrpSpPr>
          <p:grpSpPr>
            <a:xfrm>
              <a:off x="1520553" y="1809750"/>
              <a:ext cx="640080" cy="640080"/>
              <a:chOff x="807720" y="3379470"/>
              <a:chExt cx="640080" cy="640080"/>
            </a:xfrm>
          </p:grpSpPr>
          <p:sp>
            <p:nvSpPr>
              <p:cNvPr id="9" name="Oval 8"/>
              <p:cNvSpPr/>
              <p:nvPr/>
            </p:nvSpPr>
            <p:spPr>
              <a:xfrm>
                <a:off x="807720" y="3379470"/>
                <a:ext cx="640080" cy="640080"/>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600"/>
              </a:p>
            </p:txBody>
          </p:sp>
          <p:sp>
            <p:nvSpPr>
              <p:cNvPr id="10" name="TextBox 9"/>
              <p:cNvSpPr txBox="1"/>
              <p:nvPr/>
            </p:nvSpPr>
            <p:spPr>
              <a:xfrm>
                <a:off x="943608" y="3476305"/>
                <a:ext cx="37061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itchFamily="18" charset="0"/>
                    <a:cs typeface="Times New Roman" pitchFamily="18" charset="0"/>
                  </a:rPr>
                  <a:t>n </a:t>
                </a:r>
              </a:p>
            </p:txBody>
          </p:sp>
        </p:grpSp>
        <p:grpSp>
          <p:nvGrpSpPr>
            <p:cNvPr id="6" name="Group 27"/>
            <p:cNvGrpSpPr/>
            <p:nvPr/>
          </p:nvGrpSpPr>
          <p:grpSpPr>
            <a:xfrm>
              <a:off x="3425553" y="1906585"/>
              <a:ext cx="370614" cy="429005"/>
              <a:chOff x="737492" y="3476305"/>
              <a:chExt cx="370614" cy="429005"/>
            </a:xfrm>
          </p:grpSpPr>
          <p:sp>
            <p:nvSpPr>
              <p:cNvPr id="7" name="Oval 6"/>
              <p:cNvSpPr/>
              <p:nvPr/>
            </p:nvSpPr>
            <p:spPr>
              <a:xfrm>
                <a:off x="737492" y="3539550"/>
                <a:ext cx="365760" cy="365760"/>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600"/>
              </a:p>
            </p:txBody>
          </p:sp>
          <p:sp>
            <p:nvSpPr>
              <p:cNvPr id="8" name="TextBox 7"/>
              <p:cNvSpPr txBox="1"/>
              <p:nvPr/>
            </p:nvSpPr>
            <p:spPr>
              <a:xfrm>
                <a:off x="737492" y="3476305"/>
                <a:ext cx="37061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itchFamily="18" charset="0"/>
                    <a:cs typeface="Times New Roman" pitchFamily="18" charset="0"/>
                  </a:rPr>
                  <a:t>n </a:t>
                </a:r>
              </a:p>
            </p:txBody>
          </p:sp>
        </p:grpSp>
      </p:grpSp>
      <p:grpSp>
        <p:nvGrpSpPr>
          <p:cNvPr id="11" name="Group 10"/>
          <p:cNvGrpSpPr/>
          <p:nvPr/>
        </p:nvGrpSpPr>
        <p:grpSpPr>
          <a:xfrm>
            <a:off x="1103816" y="2711662"/>
            <a:ext cx="3981888" cy="1121734"/>
            <a:chOff x="685800" y="2669216"/>
            <a:chExt cx="3981888" cy="1121734"/>
          </a:xfrm>
        </p:grpSpPr>
        <p:grpSp>
          <p:nvGrpSpPr>
            <p:cNvPr id="12" name="Group 11"/>
            <p:cNvGrpSpPr/>
            <p:nvPr/>
          </p:nvGrpSpPr>
          <p:grpSpPr>
            <a:xfrm>
              <a:off x="1295400" y="2669216"/>
              <a:ext cx="1126017" cy="450850"/>
              <a:chOff x="2068033" y="2730500"/>
              <a:chExt cx="1126017" cy="450850"/>
            </a:xfrm>
          </p:grpSpPr>
          <p:cxnSp>
            <p:nvCxnSpPr>
              <p:cNvPr id="28" name="Straight Connector 27"/>
              <p:cNvCxnSpPr/>
              <p:nvPr/>
            </p:nvCxnSpPr>
            <p:spPr>
              <a:xfrm rot="5400000">
                <a:off x="2049137" y="2749396"/>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743200" y="2730500"/>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316928" y="2669216"/>
              <a:ext cx="1126017" cy="450850"/>
              <a:chOff x="2068033" y="2730500"/>
              <a:chExt cx="1126017" cy="450850"/>
            </a:xfrm>
          </p:grpSpPr>
          <p:cxnSp>
            <p:nvCxnSpPr>
              <p:cNvPr id="26" name="Straight Connector 25"/>
              <p:cNvCxnSpPr/>
              <p:nvPr/>
            </p:nvCxnSpPr>
            <p:spPr>
              <a:xfrm rot="5400000">
                <a:off x="2049137" y="2749396"/>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43200" y="2730500"/>
                <a:ext cx="450850" cy="4130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 name="Group 24"/>
            <p:cNvGrpSpPr/>
            <p:nvPr/>
          </p:nvGrpSpPr>
          <p:grpSpPr>
            <a:xfrm>
              <a:off x="685800" y="3150870"/>
              <a:ext cx="640080" cy="640080"/>
              <a:chOff x="807720" y="3379470"/>
              <a:chExt cx="640080" cy="640080"/>
            </a:xfrm>
            <a:solidFill>
              <a:schemeClr val="accent6">
                <a:lumMod val="75000"/>
              </a:schemeClr>
            </a:solidFill>
          </p:grpSpPr>
          <p:sp>
            <p:nvSpPr>
              <p:cNvPr id="24" name="Oval 23"/>
              <p:cNvSpPr/>
              <p:nvPr/>
            </p:nvSpPr>
            <p:spPr>
              <a:xfrm>
                <a:off x="807720" y="3379470"/>
                <a:ext cx="640080" cy="640080"/>
              </a:xfrm>
              <a:prstGeom prst="ellipse">
                <a:avLst/>
              </a:prstGeom>
              <a:grpFill/>
              <a:ln>
                <a:solidFill>
                  <a:srgbClr val="003366"/>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600"/>
              </a:p>
            </p:txBody>
          </p:sp>
          <p:sp>
            <p:nvSpPr>
              <p:cNvPr id="25" name="TextBox 24"/>
              <p:cNvSpPr txBox="1"/>
              <p:nvPr/>
            </p:nvSpPr>
            <p:spPr>
              <a:xfrm>
                <a:off x="943608" y="3476305"/>
                <a:ext cx="370614" cy="369332"/>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itchFamily="18" charset="0"/>
                    <a:cs typeface="Times New Roman" pitchFamily="18" charset="0"/>
                  </a:rPr>
                  <a:t>n </a:t>
                </a:r>
              </a:p>
            </p:txBody>
          </p:sp>
        </p:grpSp>
        <p:grpSp>
          <p:nvGrpSpPr>
            <p:cNvPr id="15" name="Group 27"/>
            <p:cNvGrpSpPr/>
            <p:nvPr/>
          </p:nvGrpSpPr>
          <p:grpSpPr>
            <a:xfrm>
              <a:off x="2286000" y="3256408"/>
              <a:ext cx="381974" cy="429005"/>
              <a:chOff x="932248" y="3476305"/>
              <a:chExt cx="381974" cy="429005"/>
            </a:xfrm>
          </p:grpSpPr>
          <p:sp>
            <p:nvSpPr>
              <p:cNvPr id="22" name="Oval 21"/>
              <p:cNvSpPr/>
              <p:nvPr/>
            </p:nvSpPr>
            <p:spPr>
              <a:xfrm>
                <a:off x="932248" y="3539550"/>
                <a:ext cx="365760" cy="365760"/>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600"/>
              </a:p>
            </p:txBody>
          </p:sp>
          <p:sp>
            <p:nvSpPr>
              <p:cNvPr id="23" name="TextBox 22"/>
              <p:cNvSpPr txBox="1"/>
              <p:nvPr/>
            </p:nvSpPr>
            <p:spPr>
              <a:xfrm>
                <a:off x="943608" y="3476305"/>
                <a:ext cx="37061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itchFamily="18" charset="0"/>
                    <a:cs typeface="Times New Roman" pitchFamily="18" charset="0"/>
                  </a:rPr>
                  <a:t>n </a:t>
                </a:r>
              </a:p>
            </p:txBody>
          </p:sp>
        </p:grpSp>
        <p:grpSp>
          <p:nvGrpSpPr>
            <p:cNvPr id="16" name="Group 27"/>
            <p:cNvGrpSpPr/>
            <p:nvPr/>
          </p:nvGrpSpPr>
          <p:grpSpPr>
            <a:xfrm>
              <a:off x="3142714" y="3256408"/>
              <a:ext cx="381974" cy="429005"/>
              <a:chOff x="932248" y="3476305"/>
              <a:chExt cx="381974" cy="429005"/>
            </a:xfrm>
          </p:grpSpPr>
          <p:sp>
            <p:nvSpPr>
              <p:cNvPr id="20" name="Oval 19"/>
              <p:cNvSpPr/>
              <p:nvPr/>
            </p:nvSpPr>
            <p:spPr>
              <a:xfrm>
                <a:off x="932248" y="3539550"/>
                <a:ext cx="365760" cy="365760"/>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600"/>
              </a:p>
            </p:txBody>
          </p:sp>
          <p:sp>
            <p:nvSpPr>
              <p:cNvPr id="21" name="TextBox 20"/>
              <p:cNvSpPr txBox="1"/>
              <p:nvPr/>
            </p:nvSpPr>
            <p:spPr>
              <a:xfrm>
                <a:off x="943608" y="3476305"/>
                <a:ext cx="37061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itchFamily="18" charset="0"/>
                    <a:cs typeface="Times New Roman" pitchFamily="18" charset="0"/>
                  </a:rPr>
                  <a:t>n </a:t>
                </a:r>
              </a:p>
            </p:txBody>
          </p:sp>
        </p:grpSp>
        <p:grpSp>
          <p:nvGrpSpPr>
            <p:cNvPr id="17" name="Group 27"/>
            <p:cNvGrpSpPr/>
            <p:nvPr/>
          </p:nvGrpSpPr>
          <p:grpSpPr>
            <a:xfrm>
              <a:off x="4285714" y="3256408"/>
              <a:ext cx="381974" cy="429005"/>
              <a:chOff x="932248" y="3476305"/>
              <a:chExt cx="381974" cy="429005"/>
            </a:xfrm>
          </p:grpSpPr>
          <p:sp>
            <p:nvSpPr>
              <p:cNvPr id="18" name="Oval 17"/>
              <p:cNvSpPr/>
              <p:nvPr/>
            </p:nvSpPr>
            <p:spPr>
              <a:xfrm>
                <a:off x="932248" y="3539550"/>
                <a:ext cx="365760" cy="365760"/>
              </a:xfrm>
              <a:prstGeom prst="ellipse">
                <a:avLst/>
              </a:prstGeom>
              <a:solidFill>
                <a:srgbClr val="004C00"/>
              </a:solidFill>
              <a:ln>
                <a:solidFill>
                  <a:srgbClr val="004C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600"/>
              </a:p>
            </p:txBody>
          </p:sp>
          <p:sp>
            <p:nvSpPr>
              <p:cNvPr id="19" name="TextBox 18"/>
              <p:cNvSpPr txBox="1"/>
              <p:nvPr/>
            </p:nvSpPr>
            <p:spPr>
              <a:xfrm>
                <a:off x="943608" y="3476305"/>
                <a:ext cx="37061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bg1"/>
                    </a:solidFill>
                    <a:latin typeface="Times New Roman" pitchFamily="18" charset="0"/>
                    <a:cs typeface="Times New Roman" pitchFamily="18" charset="0"/>
                  </a:rPr>
                  <a:t>n </a:t>
                </a:r>
              </a:p>
            </p:txBody>
          </p:sp>
        </p:grpSp>
      </p:grpSp>
      <p:sp>
        <p:nvSpPr>
          <p:cNvPr id="30" name="Right Brace 29"/>
          <p:cNvSpPr/>
          <p:nvPr/>
        </p:nvSpPr>
        <p:spPr>
          <a:xfrm rot="5400000">
            <a:off x="3743888" y="3131345"/>
            <a:ext cx="475496" cy="2336800"/>
          </a:xfrm>
          <a:prstGeom prst="rightBrace">
            <a:avLst>
              <a:gd name="adj1" fmla="val 38288"/>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sz="1600"/>
          </a:p>
        </p:txBody>
      </p:sp>
      <p:sp>
        <p:nvSpPr>
          <p:cNvPr id="31" name="TextBox 30"/>
          <p:cNvSpPr txBox="1"/>
          <p:nvPr/>
        </p:nvSpPr>
        <p:spPr>
          <a:xfrm>
            <a:off x="3313616" y="4519196"/>
            <a:ext cx="1424877"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3 Polar bodies</a:t>
            </a:r>
          </a:p>
        </p:txBody>
      </p:sp>
      <p:sp>
        <p:nvSpPr>
          <p:cNvPr id="32" name="TextBox 31"/>
          <p:cNvSpPr txBox="1"/>
          <p:nvPr/>
        </p:nvSpPr>
        <p:spPr>
          <a:xfrm>
            <a:off x="992510" y="1346955"/>
            <a:ext cx="197361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Secondary Oocyte</a:t>
            </a:r>
          </a:p>
        </p:txBody>
      </p:sp>
      <p:sp>
        <p:nvSpPr>
          <p:cNvPr id="33" name="TextBox 32"/>
          <p:cNvSpPr txBox="1"/>
          <p:nvPr/>
        </p:nvSpPr>
        <p:spPr>
          <a:xfrm>
            <a:off x="3313616" y="1353909"/>
            <a:ext cx="154786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1</a:t>
            </a:r>
            <a:r>
              <a:rPr lang="en-US" b="1" baseline="30000">
                <a:latin typeface="Times New Roman" pitchFamily="18" charset="0"/>
                <a:cs typeface="Times New Roman" pitchFamily="18" charset="0"/>
              </a:rPr>
              <a:t>st</a:t>
            </a:r>
            <a:r>
              <a:rPr lang="en-US" b="1">
                <a:latin typeface="Times New Roman" pitchFamily="18" charset="0"/>
                <a:cs typeface="Times New Roman" pitchFamily="18" charset="0"/>
              </a:rPr>
              <a:t> Polar body</a:t>
            </a:r>
          </a:p>
        </p:txBody>
      </p:sp>
      <p:sp>
        <p:nvSpPr>
          <p:cNvPr id="34" name="TextBox 33"/>
          <p:cNvSpPr txBox="1"/>
          <p:nvPr/>
        </p:nvSpPr>
        <p:spPr>
          <a:xfrm>
            <a:off x="533400" y="2202418"/>
            <a:ext cx="136768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II</a:t>
            </a:r>
            <a:r>
              <a:rPr lang="en-US" b="1" baseline="30000">
                <a:latin typeface="Times New Roman" pitchFamily="18" charset="0"/>
                <a:cs typeface="Times New Roman" pitchFamily="18" charset="0"/>
              </a:rPr>
              <a:t>nd</a:t>
            </a:r>
            <a:r>
              <a:rPr lang="en-US" b="1">
                <a:latin typeface="Times New Roman" pitchFamily="18" charset="0"/>
                <a:cs typeface="Times New Roman" pitchFamily="18" charset="0"/>
              </a:rPr>
              <a:t> meiotic </a:t>
            </a:r>
          </a:p>
        </p:txBody>
      </p:sp>
      <p:sp>
        <p:nvSpPr>
          <p:cNvPr id="35" name="TextBox 34"/>
          <p:cNvSpPr txBox="1"/>
          <p:nvPr/>
        </p:nvSpPr>
        <p:spPr>
          <a:xfrm>
            <a:off x="1103816" y="3882539"/>
            <a:ext cx="732893"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latin typeface="Times New Roman" pitchFamily="18" charset="0"/>
                <a:cs typeface="Times New Roman" pitchFamily="18" charset="0"/>
              </a:rPr>
              <a:t>Ovum</a:t>
            </a:r>
          </a:p>
        </p:txBody>
      </p:sp>
      <p:sp>
        <p:nvSpPr>
          <p:cNvPr id="36" name="TextBox 35"/>
          <p:cNvSpPr txBox="1"/>
          <p:nvPr/>
        </p:nvSpPr>
        <p:spPr>
          <a:xfrm>
            <a:off x="2346157" y="3833397"/>
            <a:ext cx="1783845"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itchFamily="18" charset="0"/>
                <a:cs typeface="Times New Roman" pitchFamily="18" charset="0"/>
              </a:rPr>
              <a:t>2</a:t>
            </a:r>
            <a:r>
              <a:rPr lang="en-US" sz="1600" b="1" baseline="30000">
                <a:latin typeface="Times New Roman" pitchFamily="18" charset="0"/>
                <a:cs typeface="Times New Roman" pitchFamily="18" charset="0"/>
              </a:rPr>
              <a:t>nd</a:t>
            </a:r>
            <a:r>
              <a:rPr lang="en-US" sz="1600" b="1">
                <a:latin typeface="Times New Roman" pitchFamily="18" charset="0"/>
                <a:cs typeface="Times New Roman" pitchFamily="18" charset="0"/>
              </a:rPr>
              <a:t> Polar body</a:t>
            </a:r>
          </a:p>
        </p:txBody>
      </p:sp>
      <p:sp>
        <p:nvSpPr>
          <p:cNvPr id="37" name="TextBox 36"/>
          <p:cNvSpPr txBox="1"/>
          <p:nvPr/>
        </p:nvSpPr>
        <p:spPr>
          <a:xfrm>
            <a:off x="609600"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spTree>
    <p:extLst>
      <p:ext uri="{BB962C8B-B14F-4D97-AF65-F5344CB8AC3E}">
        <p14:creationId xmlns:p14="http://schemas.microsoft.com/office/powerpoint/2010/main" val="40229687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8" fill="hold" grpId="0" nodeType="withEffect">
                                  <p:stCondLst>
                                    <p:cond delay="0"/>
                                  </p:stCondLst>
                                  <p:iterate type="lt">
                                    <p:tmPct val="10000"/>
                                  </p:iterate>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22" presetClass="entr" presetSubtype="1" fill="hold" nodeType="clickEffect">
                                  <p:stCondLst>
                                    <p:cond delay="0"/>
                                  </p:stCondLst>
                                  <p:iterate type="lt">
                                    <p:tmPct val="10000"/>
                                  </p:iterate>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2" presetClass="entr" presetSubtype="8" fill="hold" grpId="0" nodeType="clickEffect">
                                  <p:stCondLst>
                                    <p:cond delay="0"/>
                                  </p:stCondLst>
                                  <p:iterate type="lt">
                                    <p:tmPct val="10000"/>
                                  </p:iterate>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par>
                                <p:cTn id="41" presetID="22" presetClass="entr" presetSubtype="1" fill="hold" nodeType="withEffect">
                                  <p:stCondLst>
                                    <p:cond delay="0"/>
                                  </p:stCondLst>
                                  <p:iterate type="lt">
                                    <p:tmPct val="10000"/>
                                  </p:iterate>
                                  <p:childTnLst>
                                    <p:set>
                                      <p:cBhvr>
                                        <p:cTn id="42" dur="1" fill="hold">
                                          <p:stCondLst>
                                            <p:cond delay="0"/>
                                          </p:stCondLst>
                                        </p:cTn>
                                        <p:tgtEl>
                                          <p:spTgt spid="11"/>
                                        </p:tgtEl>
                                        <p:attrNameLst>
                                          <p:attrName>style.visibility</p:attrName>
                                        </p:attrNameLst>
                                      </p:cBhvr>
                                      <p:to>
                                        <p:strVal val="visible"/>
                                      </p:to>
                                    </p:set>
                                    <p:animEffect transition="in" filter="wipe(up)">
                                      <p:cBhvr>
                                        <p:cTn id="43" dur="500"/>
                                        <p:tgtEl>
                                          <p:spTgt spid="11"/>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8" fill="hold" grpId="0" nodeType="clickEffect">
                                  <p:stCondLst>
                                    <p:cond delay="0"/>
                                  </p:stCondLst>
                                  <p:iterate type="lt">
                                    <p:tmPct val="10000"/>
                                  </p:iterate>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22" presetClass="entr" presetSubtype="8" fill="hold" grpId="0" nodeType="clickEffect">
                                  <p:stCondLst>
                                    <p:cond delay="0"/>
                                  </p:stCondLst>
                                  <p:iterate type="lt">
                                    <p:tmPct val="10000"/>
                                  </p:iterate>
                                  <p:childTnLst>
                                    <p:set>
                                      <p:cBhvr>
                                        <p:cTn id="52" dur="1" fill="hold">
                                          <p:stCondLst>
                                            <p:cond delay="0"/>
                                          </p:stCondLst>
                                        </p:cTn>
                                        <p:tgtEl>
                                          <p:spTgt spid="36"/>
                                        </p:tgtEl>
                                        <p:attrNameLst>
                                          <p:attrName>style.visibility</p:attrName>
                                        </p:attrNameLst>
                                      </p:cBhvr>
                                      <p:to>
                                        <p:strVal val="visible"/>
                                      </p:to>
                                    </p:set>
                                    <p:animEffect transition="in" filter="wipe(left)">
                                      <p:cBhvr>
                                        <p:cTn id="53" dur="500"/>
                                        <p:tgtEl>
                                          <p:spTgt spid="36"/>
                                        </p:tgtEl>
                                      </p:cBhvr>
                                    </p:animEffect>
                                  </p:childTnLst>
                                </p:cTn>
                              </p:par>
                            </p:childTnLst>
                          </p:cTn>
                        </p:par>
                      </p:childTnLst>
                    </p:cTn>
                  </p:par>
                  <p:par>
                    <p:cTn id="54" fill="hold" nodeType="clickPar">
                      <p:stCondLst>
                        <p:cond delay="indefinite"/>
                      </p:stCondLst>
                      <p:childTnLst>
                        <p:par>
                          <p:cTn id="55" fill="hold">
                            <p:stCondLst>
                              <p:cond delay="0"/>
                            </p:stCondLst>
                            <p:childTnLst>
                              <p:par>
                                <p:cTn id="56" presetID="22" presetClass="entr" presetSubtype="1" fill="hold" grpId="0" nodeType="clickEffect">
                                  <p:stCondLst>
                                    <p:cond delay="0"/>
                                  </p:stCondLst>
                                  <p:iterate type="lt">
                                    <p:tmPct val="10000"/>
                                  </p:iterate>
                                  <p:childTnLst>
                                    <p:set>
                                      <p:cBhvr>
                                        <p:cTn id="57" dur="1" fill="hold">
                                          <p:stCondLst>
                                            <p:cond delay="0"/>
                                          </p:stCondLst>
                                        </p:cTn>
                                        <p:tgtEl>
                                          <p:spTgt spid="30"/>
                                        </p:tgtEl>
                                        <p:attrNameLst>
                                          <p:attrName>style.visibility</p:attrName>
                                        </p:attrNameLst>
                                      </p:cBhvr>
                                      <p:to>
                                        <p:strVal val="visible"/>
                                      </p:to>
                                    </p:set>
                                    <p:animEffect transition="in" filter="wipe(up)">
                                      <p:cBhvr>
                                        <p:cTn id="58" dur="500"/>
                                        <p:tgtEl>
                                          <p:spTgt spid="30"/>
                                        </p:tgtEl>
                                      </p:cBhvr>
                                    </p:animEffect>
                                  </p:childTnLst>
                                </p:cTn>
                              </p:par>
                            </p:childTnLst>
                          </p:cTn>
                        </p:par>
                      </p:childTnLst>
                    </p:cTn>
                  </p:par>
                  <p:par>
                    <p:cTn id="59" fill="hold" nodeType="clickPar">
                      <p:stCondLst>
                        <p:cond delay="indefinite"/>
                      </p:stCondLst>
                      <p:childTnLst>
                        <p:par>
                          <p:cTn id="60" fill="hold">
                            <p:stCondLst>
                              <p:cond delay="0"/>
                            </p:stCondLst>
                            <p:childTnLst>
                              <p:par>
                                <p:cTn id="61" presetID="22" presetClass="entr" presetSubtype="8" fill="hold" grpId="0" nodeType="clickEffect">
                                  <p:stCondLst>
                                    <p:cond delay="0"/>
                                  </p:stCondLst>
                                  <p:iterate type="lt">
                                    <p:tmPct val="10000"/>
                                  </p:iterate>
                                  <p:childTnLst>
                                    <p:set>
                                      <p:cBhvr>
                                        <p:cTn id="62" dur="1" fill="hold">
                                          <p:stCondLst>
                                            <p:cond delay="0"/>
                                          </p:stCondLst>
                                        </p:cTn>
                                        <p:tgtEl>
                                          <p:spTgt spid="31"/>
                                        </p:tgtEl>
                                        <p:attrNameLst>
                                          <p:attrName>style.visibility</p:attrName>
                                        </p:attrNameLst>
                                      </p:cBhvr>
                                      <p:to>
                                        <p:strVal val="visible"/>
                                      </p:to>
                                    </p:set>
                                    <p:animEffect transition="in" filter="wipe(left)">
                                      <p:cBhvr>
                                        <p:cTn id="6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0" grpId="0" animBg="1"/>
      <p:bldP spid="31" grpId="0"/>
      <p:bldP spid="32" grpId="0"/>
      <p:bldP spid="33" grpId="0"/>
      <p:bldP spid="34" grpId="0"/>
      <p:bldP spid="35" grpId="0"/>
      <p:bldP spid="36" grpId="0"/>
    </p:bldLst>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4" name="Cloud 43"/>
          <p:cNvSpPr/>
          <p:nvPr/>
        </p:nvSpPr>
        <p:spPr>
          <a:xfrm>
            <a:off x="4679944" y="742950"/>
            <a:ext cx="3537191" cy="229509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The secondary follicle further changes into the mature follicle called </a:t>
            </a:r>
            <a:r>
              <a:rPr lang="en-US" b="1" err="1">
                <a:solidFill>
                  <a:srgbClr val="FF0000"/>
                </a:solidFill>
                <a:latin typeface="Times New Roman" pitchFamily="18" charset="0"/>
                <a:cs typeface="Times New Roman" pitchFamily="18" charset="0"/>
              </a:rPr>
              <a:t>Graafian follicle </a:t>
            </a:r>
            <a:r>
              <a:rPr lang="en-US" b="1">
                <a:solidFill>
                  <a:schemeClr val="tx1"/>
                </a:solidFill>
                <a:latin typeface="Times New Roman" pitchFamily="18" charset="0"/>
                <a:cs typeface="Times New Roman" pitchFamily="18" charset="0"/>
              </a:rPr>
              <a:t>or </a:t>
            </a:r>
            <a:r>
              <a:rPr lang="en-US" b="1">
                <a:solidFill>
                  <a:srgbClr val="FF0000"/>
                </a:solidFill>
                <a:latin typeface="Times New Roman" pitchFamily="18" charset="0"/>
                <a:cs typeface="Times New Roman" pitchFamily="18" charset="0"/>
              </a:rPr>
              <a:t>Tertiary follicle.</a:t>
            </a:r>
          </a:p>
        </p:txBody>
      </p:sp>
      <p:pic>
        <p:nvPicPr>
          <p:cNvPr id="45" name="Picture 44"/>
          <p:cNvPicPr>
            <a:picLocks noChangeAspect="1" noChangeArrowheads="1"/>
          </p:cNvPicPr>
          <p:nvPr/>
        </p:nvPicPr>
        <p:blipFill>
          <a:blip r:embed="rId2"/>
          <a:srcRect l="3337" t="11024"/>
          <a:stretch>
            <a:fillRect/>
          </a:stretch>
        </p:blipFill>
        <p:spPr bwMode="auto">
          <a:xfrm>
            <a:off x="600835" y="1733550"/>
            <a:ext cx="4047365" cy="2599032"/>
          </a:xfrm>
          <a:prstGeom prst="rect">
            <a:avLst/>
          </a:prstGeom>
          <a:noFill/>
          <a:ln w="9525">
            <a:noFill/>
            <a:miter lim="800000"/>
          </a:ln>
          <a:effectLst/>
        </p:spPr>
      </p:pic>
      <p:sp>
        <p:nvSpPr>
          <p:cNvPr id="57" name="Oval 56"/>
          <p:cNvSpPr/>
          <p:nvPr/>
        </p:nvSpPr>
        <p:spPr>
          <a:xfrm>
            <a:off x="1756028" y="2284568"/>
            <a:ext cx="487680" cy="3810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58" name="TextBox 57"/>
          <p:cNvSpPr txBox="1"/>
          <p:nvPr/>
        </p:nvSpPr>
        <p:spPr>
          <a:xfrm>
            <a:off x="609600" y="742950"/>
            <a:ext cx="4070345"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Formation of ovarian follicles</a:t>
            </a:r>
          </a:p>
        </p:txBody>
      </p:sp>
    </p:spTree>
    <p:extLst>
      <p:ext uri="{BB962C8B-B14F-4D97-AF65-F5344CB8AC3E}">
        <p14:creationId xmlns:p14="http://schemas.microsoft.com/office/powerpoint/2010/main" val="16515810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44"/>
                                        </p:tgtEl>
                                        <p:attrNameLst>
                                          <p:attrName>style.visibility</p:attrName>
                                        </p:attrNameLst>
                                      </p:cBhvr>
                                      <p:to>
                                        <p:strVal val="visible"/>
                                      </p:to>
                                    </p:set>
                                    <p:animEffect transition="in" filter="checkerboard(across)">
                                      <p:cBhvr>
                                        <p:cTn id="7" dur="500"/>
                                        <p:tgtEl>
                                          <p:spTgt spid="4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4">
                                            <p:txEl>
                                              <p:pRg st="0" end="0"/>
                                            </p:txEl>
                                          </p:spTgt>
                                        </p:tgtEl>
                                        <p:attrNameLst>
                                          <p:attrName>style.visibility</p:attrName>
                                        </p:attrNameLst>
                                      </p:cBhvr>
                                      <p:to>
                                        <p:strVal val="visible"/>
                                      </p:to>
                                    </p:set>
                                    <p:animEffect transition="in" filter="wipe(left)">
                                      <p:cBhvr>
                                        <p:cTn id="12"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6" name="Picture 2" descr="C:\Documents and Settings\user\Desktop\Picture1.png"/>
          <p:cNvPicPr>
            <a:picLocks noChangeAspect="1" noChangeArrowheads="1"/>
          </p:cNvPicPr>
          <p:nvPr/>
        </p:nvPicPr>
        <p:blipFill>
          <a:blip r:embed="rId2"/>
          <a:srcRect l="71202" t="29026" b="30895"/>
          <a:stretch>
            <a:fillRect/>
          </a:stretch>
        </p:blipFill>
        <p:spPr bwMode="auto">
          <a:xfrm>
            <a:off x="5630862" y="1905000"/>
            <a:ext cx="1760538" cy="1600200"/>
          </a:xfrm>
          <a:prstGeom prst="rect">
            <a:avLst/>
          </a:prstGeom>
          <a:noFill/>
        </p:spPr>
      </p:pic>
      <p:grpSp>
        <p:nvGrpSpPr>
          <p:cNvPr id="5" name="Group 4"/>
          <p:cNvGrpSpPr/>
          <p:nvPr/>
        </p:nvGrpSpPr>
        <p:grpSpPr>
          <a:xfrm>
            <a:off x="4221162" y="1828800"/>
            <a:ext cx="1343025" cy="1752600"/>
            <a:chOff x="2438400" y="1657350"/>
            <a:chExt cx="1343025" cy="1752600"/>
          </a:xfrm>
        </p:grpSpPr>
        <p:pic>
          <p:nvPicPr>
            <p:cNvPr id="1027" name="Picture 3" descr="C:\Documents and Settings\user\Desktop\Picture1.png"/>
            <p:cNvPicPr>
              <a:picLocks noChangeAspect="1" noChangeArrowheads="1"/>
            </p:cNvPicPr>
            <p:nvPr/>
          </p:nvPicPr>
          <p:blipFill>
            <a:blip r:embed="rId2"/>
            <a:srcRect l="54688" t="30934" r="28797" b="28986"/>
            <a:stretch>
              <a:fillRect/>
            </a:stretch>
          </p:blipFill>
          <p:spPr bwMode="auto">
            <a:xfrm>
              <a:off x="2771775" y="1809750"/>
              <a:ext cx="1009650" cy="1600200"/>
            </a:xfrm>
            <a:prstGeom prst="rect">
              <a:avLst/>
            </a:prstGeom>
            <a:noFill/>
          </p:spPr>
        </p:pic>
        <p:sp>
          <p:nvSpPr>
            <p:cNvPr id="4" name="Rectangle 3"/>
            <p:cNvSpPr/>
            <p:nvPr/>
          </p:nvSpPr>
          <p:spPr>
            <a:xfrm>
              <a:off x="2438400" y="1657350"/>
              <a:ext cx="400050" cy="1104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0" name="Group 9"/>
          <p:cNvGrpSpPr/>
          <p:nvPr/>
        </p:nvGrpSpPr>
        <p:grpSpPr>
          <a:xfrm>
            <a:off x="2743200" y="1219200"/>
            <a:ext cx="1743075" cy="2743200"/>
            <a:chOff x="923925" y="1200150"/>
            <a:chExt cx="1743075" cy="2743200"/>
          </a:xfrm>
        </p:grpSpPr>
        <p:pic>
          <p:nvPicPr>
            <p:cNvPr id="1028" name="Picture 4" descr="C:\Documents and Settings\user\Desktop\Picture1.png"/>
            <p:cNvPicPr>
              <a:picLocks noChangeAspect="1" noChangeArrowheads="1"/>
            </p:cNvPicPr>
            <p:nvPr/>
          </p:nvPicPr>
          <p:blipFill>
            <a:blip r:embed="rId2"/>
            <a:srcRect l="28824" t="15666" r="43755" b="21352"/>
            <a:stretch>
              <a:fillRect/>
            </a:stretch>
          </p:blipFill>
          <p:spPr bwMode="auto">
            <a:xfrm>
              <a:off x="990600" y="1200150"/>
              <a:ext cx="1676400" cy="2514600"/>
            </a:xfrm>
            <a:prstGeom prst="rect">
              <a:avLst/>
            </a:prstGeom>
            <a:noFill/>
          </p:spPr>
        </p:pic>
        <p:sp>
          <p:nvSpPr>
            <p:cNvPr id="7" name="Rectangle 6"/>
            <p:cNvSpPr/>
            <p:nvPr/>
          </p:nvSpPr>
          <p:spPr>
            <a:xfrm>
              <a:off x="2514600" y="2800350"/>
              <a:ext cx="1524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8" name="Rectangle 7"/>
            <p:cNvSpPr/>
            <p:nvPr/>
          </p:nvSpPr>
          <p:spPr>
            <a:xfrm>
              <a:off x="990600" y="2933700"/>
              <a:ext cx="304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Rectangle 8"/>
            <p:cNvSpPr/>
            <p:nvPr/>
          </p:nvSpPr>
          <p:spPr>
            <a:xfrm>
              <a:off x="923925" y="1419225"/>
              <a:ext cx="304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5" name="Group 14"/>
          <p:cNvGrpSpPr/>
          <p:nvPr/>
        </p:nvGrpSpPr>
        <p:grpSpPr>
          <a:xfrm>
            <a:off x="685800" y="514350"/>
            <a:ext cx="2057400" cy="3295650"/>
            <a:chOff x="5105400" y="1733550"/>
            <a:chExt cx="2057400" cy="3295650"/>
          </a:xfrm>
        </p:grpSpPr>
        <p:pic>
          <p:nvPicPr>
            <p:cNvPr id="1029" name="Picture 5" descr="C:\Documents and Settings\user\Desktop\Picture1.png"/>
            <p:cNvPicPr>
              <a:picLocks noChangeAspect="1" noChangeArrowheads="1"/>
            </p:cNvPicPr>
            <p:nvPr/>
          </p:nvPicPr>
          <p:blipFill>
            <a:blip r:embed="rId2"/>
            <a:srcRect r="66347" b="17455"/>
            <a:stretch>
              <a:fillRect/>
            </a:stretch>
          </p:blipFill>
          <p:spPr bwMode="auto">
            <a:xfrm>
              <a:off x="5105400" y="1733550"/>
              <a:ext cx="2057400" cy="3295650"/>
            </a:xfrm>
            <a:prstGeom prst="rect">
              <a:avLst/>
            </a:prstGeom>
            <a:noFill/>
          </p:spPr>
        </p:pic>
        <p:sp>
          <p:nvSpPr>
            <p:cNvPr id="13" name="Rectangle 12"/>
            <p:cNvSpPr/>
            <p:nvPr/>
          </p:nvSpPr>
          <p:spPr>
            <a:xfrm>
              <a:off x="6756057" y="3206064"/>
              <a:ext cx="40005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29" name="Group 28"/>
          <p:cNvGrpSpPr/>
          <p:nvPr/>
        </p:nvGrpSpPr>
        <p:grpSpPr>
          <a:xfrm>
            <a:off x="3604260" y="3901440"/>
            <a:ext cx="1653540" cy="365760"/>
            <a:chOff x="3147060" y="3912870"/>
            <a:chExt cx="1653540" cy="365760"/>
          </a:xfrm>
        </p:grpSpPr>
        <p:grpSp>
          <p:nvGrpSpPr>
            <p:cNvPr id="22" name="Group 21"/>
            <p:cNvGrpSpPr/>
            <p:nvPr/>
          </p:nvGrpSpPr>
          <p:grpSpPr>
            <a:xfrm>
              <a:off x="3147060" y="3912870"/>
              <a:ext cx="1653540" cy="182880"/>
              <a:chOff x="2735580" y="3912870"/>
              <a:chExt cx="1653540" cy="182880"/>
            </a:xfrm>
          </p:grpSpPr>
          <p:cxnSp>
            <p:nvCxnSpPr>
              <p:cNvPr id="18" name="Straight Connector 17"/>
              <p:cNvCxnSpPr/>
              <p:nvPr/>
            </p:nvCxnSpPr>
            <p:spPr>
              <a:xfrm flipH="1">
                <a:off x="4389120" y="3912870"/>
                <a:ext cx="0" cy="182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566160" y="3267075"/>
                <a:ext cx="0" cy="1645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735580" y="3912870"/>
                <a:ext cx="0" cy="182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flipH="1">
              <a:off x="3962400" y="4095750"/>
              <a:ext cx="0" cy="182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3968926" y="4326964"/>
            <a:ext cx="892634" cy="28303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itchFamily="18" charset="0"/>
                <a:cs typeface="Times New Roman" pitchFamily="18" charset="0"/>
              </a:rPr>
              <a:t>Meiosis I</a:t>
            </a:r>
          </a:p>
        </p:txBody>
      </p:sp>
      <p:sp>
        <p:nvSpPr>
          <p:cNvPr id="24" name="TextBox 23"/>
          <p:cNvSpPr txBox="1"/>
          <p:nvPr/>
        </p:nvSpPr>
        <p:spPr>
          <a:xfrm>
            <a:off x="1614770" y="4248150"/>
            <a:ext cx="1661830" cy="488876"/>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solidFill>
                  <a:srgbClr val="FF0000"/>
                </a:solidFill>
                <a:latin typeface="Times New Roman" pitchFamily="18" charset="0"/>
                <a:cs typeface="Times New Roman" pitchFamily="18" charset="0"/>
              </a:rPr>
              <a:t>Meiosis II</a:t>
            </a:r>
          </a:p>
          <a:p>
            <a:pPr algn="ctr"/>
            <a:r>
              <a:rPr lang="en-US" sz="1600" b="1">
                <a:solidFill>
                  <a:srgbClr val="FF0000"/>
                </a:solidFill>
                <a:latin typeface="Times New Roman" pitchFamily="18" charset="0"/>
                <a:cs typeface="Times New Roman" pitchFamily="18" charset="0"/>
              </a:rPr>
              <a:t>(after fertilization)</a:t>
            </a:r>
          </a:p>
        </p:txBody>
      </p:sp>
      <p:grpSp>
        <p:nvGrpSpPr>
          <p:cNvPr id="30" name="Group 29"/>
          <p:cNvGrpSpPr/>
          <p:nvPr/>
        </p:nvGrpSpPr>
        <p:grpSpPr>
          <a:xfrm>
            <a:off x="1371600" y="3901440"/>
            <a:ext cx="2133600" cy="365760"/>
            <a:chOff x="3147060" y="3912870"/>
            <a:chExt cx="1653540" cy="365760"/>
          </a:xfrm>
        </p:grpSpPr>
        <p:grpSp>
          <p:nvGrpSpPr>
            <p:cNvPr id="31" name="Group 21"/>
            <p:cNvGrpSpPr/>
            <p:nvPr/>
          </p:nvGrpSpPr>
          <p:grpSpPr>
            <a:xfrm>
              <a:off x="3147060" y="3912870"/>
              <a:ext cx="1653540" cy="182880"/>
              <a:chOff x="2735580" y="3912870"/>
              <a:chExt cx="1653540" cy="182880"/>
            </a:xfrm>
          </p:grpSpPr>
          <p:cxnSp>
            <p:nvCxnSpPr>
              <p:cNvPr id="33" name="Straight Connector 32"/>
              <p:cNvCxnSpPr/>
              <p:nvPr/>
            </p:nvCxnSpPr>
            <p:spPr>
              <a:xfrm flipH="1">
                <a:off x="4389120" y="3912870"/>
                <a:ext cx="0" cy="182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H="1">
                <a:off x="3566160" y="3267075"/>
                <a:ext cx="0" cy="16459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735580" y="3912870"/>
                <a:ext cx="0" cy="182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flipH="1">
              <a:off x="3962400" y="4095750"/>
              <a:ext cx="0" cy="182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6" name="Picture 2" descr="http://i276.photobucket.com/albums/kk10/azrick_photo/sperm.gif"/>
          <p:cNvPicPr>
            <a:picLocks noChangeAspect="1" noChangeArrowheads="1" noCrop="1"/>
          </p:cNvPicPr>
          <p:nvPr/>
        </p:nvPicPr>
        <p:blipFill>
          <a:blip r:embed="rId3">
            <a:duotone>
              <a:prstClr val="black"/>
              <a:schemeClr val="accent5">
                <a:tint val="45000"/>
                <a:satMod val="400000"/>
              </a:schemeClr>
            </a:duotone>
          </a:blip>
          <a:stretch>
            <a:fillRect/>
          </a:stretch>
        </p:blipFill>
        <p:spPr bwMode="auto">
          <a:xfrm flipH="1">
            <a:off x="3657600" y="1295400"/>
            <a:ext cx="1383436" cy="553376"/>
          </a:xfrm>
          <a:prstGeom prst="rect">
            <a:avLst/>
          </a:prstGeom>
          <a:noFill/>
        </p:spPr>
      </p:pic>
    </p:spTree>
    <p:extLst>
      <p:ext uri="{BB962C8B-B14F-4D97-AF65-F5344CB8AC3E}">
        <p14:creationId xmlns:p14="http://schemas.microsoft.com/office/powerpoint/2010/main" val="4032030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2" fill="hold" nodeType="clickEffect">
                                  <p:stCondLst>
                                    <p:cond delay="0"/>
                                  </p:stCondLst>
                                  <p:iterate type="lt">
                                    <p:tmPct val="10000"/>
                                  </p:iterate>
                                  <p:childTnLst>
                                    <p:set>
                                      <p:cBhvr>
                                        <p:cTn id="6" dur="1" fill="hold">
                                          <p:stCondLst>
                                            <p:cond delay="0"/>
                                          </p:stCondLst>
                                        </p:cTn>
                                        <p:tgtEl>
                                          <p:spTgt spid="1026"/>
                                        </p:tgtEl>
                                        <p:attrNameLst>
                                          <p:attrName>style.visibility</p:attrName>
                                        </p:attrNameLst>
                                      </p:cBhvr>
                                      <p:to>
                                        <p:strVal val="visible"/>
                                      </p:to>
                                    </p:set>
                                    <p:animEffect transition="in" filter="wipe(right)">
                                      <p:cBhvr>
                                        <p:cTn id="7" dur="500"/>
                                        <p:tgtEl>
                                          <p:spTgt spid="102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2" fill="hold"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2" fill="hold" nodeType="clickEffect">
                                  <p:stCondLst>
                                    <p:cond delay="0"/>
                                  </p:stCondLst>
                                  <p:iterate type="lt">
                                    <p:tmPct val="10000"/>
                                  </p:iterate>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1" fill="hold" nodeType="clickEffect">
                                  <p:stCondLst>
                                    <p:cond delay="0"/>
                                  </p:stCondLst>
                                  <p:iterate type="lt">
                                    <p:tmPct val="10000"/>
                                  </p:iterate>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iterate type="lt">
                                    <p:tmPct val="10000"/>
                                  </p:iterate>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22" presetClass="entr" presetSubtype="2" fill="hold" nodeType="clickEffect">
                                  <p:stCondLst>
                                    <p:cond delay="0"/>
                                  </p:stCondLst>
                                  <p:iterate type="lt">
                                    <p:tmPct val="10000"/>
                                  </p:iterate>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1" fill="hold" nodeType="clickEffect">
                                  <p:stCondLst>
                                    <p:cond delay="0"/>
                                  </p:stCondLst>
                                  <p:iterate type="lt">
                                    <p:tmPct val="10000"/>
                                  </p:iterate>
                                  <p:childTnLst>
                                    <p:set>
                                      <p:cBhvr>
                                        <p:cTn id="35" dur="1" fill="hold">
                                          <p:stCondLst>
                                            <p:cond delay="0"/>
                                          </p:stCondLst>
                                        </p:cTn>
                                        <p:tgtEl>
                                          <p:spTgt spid="30"/>
                                        </p:tgtEl>
                                        <p:attrNameLst>
                                          <p:attrName>style.visibility</p:attrName>
                                        </p:attrNameLst>
                                      </p:cBhvr>
                                      <p:to>
                                        <p:strVal val="visible"/>
                                      </p:to>
                                    </p:set>
                                    <p:animEffect transition="in" filter="wipe(up)">
                                      <p:cBhvr>
                                        <p:cTn id="36" dur="500"/>
                                        <p:tgtEl>
                                          <p:spTgt spid="30"/>
                                        </p:tgtEl>
                                      </p:cBhvr>
                                    </p:animEffect>
                                  </p:childTnLst>
                                </p:cTn>
                              </p:par>
                            </p:childTnLst>
                          </p:cTn>
                        </p:par>
                        <p:par>
                          <p:cTn id="37" fill="hold" nodeType="afterGroup">
                            <p:stCondLst>
                              <p:cond delay="500"/>
                            </p:stCondLst>
                            <p:childTnLst>
                              <p:par>
                                <p:cTn id="38" presetID="22" presetClass="entr" presetSubtype="8" fill="hold" grpId="0" nodeType="afterEffect">
                                  <p:stCondLst>
                                    <p:cond delay="0"/>
                                  </p:stCondLst>
                                  <p:iterate type="lt">
                                    <p:tmPct val="10000"/>
                                  </p:iterate>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nodeType="afterGroup">
                            <p:stCondLst>
                              <p:cond delay="1000"/>
                            </p:stCondLst>
                            <p:childTnLst>
                              <p:par>
                                <p:cTn id="42" presetID="22" presetClass="entr" presetSubtype="1" fill="hold" nodeType="afterEffect">
                                  <p:stCondLst>
                                    <p:cond delay="0"/>
                                  </p:stCondLst>
                                  <p:iterate type="lt">
                                    <p:tmPct val="10000"/>
                                  </p:iterate>
                                  <p:childTnLst>
                                    <p:set>
                                      <p:cBhvr>
                                        <p:cTn id="43" dur="1" fill="hold">
                                          <p:stCondLst>
                                            <p:cond delay="0"/>
                                          </p:stCondLst>
                                        </p:cTn>
                                        <p:tgtEl>
                                          <p:spTgt spid="36"/>
                                        </p:tgtEl>
                                        <p:attrNameLst>
                                          <p:attrName>style.visibility</p:attrName>
                                        </p:attrNameLst>
                                      </p:cBhvr>
                                      <p:to>
                                        <p:strVal val="visible"/>
                                      </p:to>
                                    </p:set>
                                    <p:animEffect transition="in" filter="wipe(up)">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Lst>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C:\Users\sony\Desktop\Ritu BIO\reproduction\Male_reproductive_system.png"/>
          <p:cNvPicPr>
            <a:picLocks noChangeAspect="1" noChangeArrowheads="1"/>
          </p:cNvPicPr>
          <p:nvPr/>
        </p:nvPicPr>
        <p:blipFill>
          <a:blip r:embed="rId2"/>
          <a:stretch>
            <a:fillRect/>
          </a:stretch>
        </p:blipFill>
        <p:spPr bwMode="auto">
          <a:xfrm>
            <a:off x="2263686" y="1017387"/>
            <a:ext cx="4440036" cy="3570108"/>
          </a:xfrm>
          <a:prstGeom prst="rect">
            <a:avLst/>
          </a:prstGeom>
          <a:ln w="88900" cap="sq" cmpd="thickThin">
            <a:noFill/>
            <a:prstDash val="solid"/>
            <a:miter lim="800000"/>
          </a:ln>
          <a:effectLst>
            <a:innerShdw blurRad="76200">
              <a:srgbClr val="000000"/>
            </a:innerShdw>
          </a:effectLst>
        </p:spPr>
      </p:pic>
      <p:sp>
        <p:nvSpPr>
          <p:cNvPr id="3" name="7-Point Star 2"/>
          <p:cNvSpPr/>
          <p:nvPr/>
        </p:nvSpPr>
        <p:spPr>
          <a:xfrm>
            <a:off x="4056478" y="4099796"/>
            <a:ext cx="228600" cy="171450"/>
          </a:xfrm>
          <a:prstGeom prst="star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IN" sz="1700">
              <a:latin typeface="Times New Roman" pitchFamily="18" charset="0"/>
              <a:cs typeface="Times New Roman" pitchFamily="18" charset="0"/>
            </a:endParaRPr>
          </a:p>
        </p:txBody>
      </p:sp>
      <p:sp>
        <p:nvSpPr>
          <p:cNvPr id="4" name="7-Point Star 3"/>
          <p:cNvSpPr/>
          <p:nvPr/>
        </p:nvSpPr>
        <p:spPr>
          <a:xfrm>
            <a:off x="3310390" y="4066433"/>
            <a:ext cx="228600" cy="171450"/>
          </a:xfrm>
          <a:prstGeom prst="star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IN" sz="1700">
              <a:latin typeface="Times New Roman" pitchFamily="18" charset="0"/>
              <a:cs typeface="Times New Roman" pitchFamily="18" charset="0"/>
            </a:endParaRPr>
          </a:p>
        </p:txBody>
      </p:sp>
      <p:sp>
        <p:nvSpPr>
          <p:cNvPr id="5" name="7-Point Star 4"/>
          <p:cNvSpPr/>
          <p:nvPr/>
        </p:nvSpPr>
        <p:spPr>
          <a:xfrm>
            <a:off x="3406686" y="3618235"/>
            <a:ext cx="228600" cy="171450"/>
          </a:xfrm>
          <a:prstGeom prst="star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IN" sz="1700">
              <a:latin typeface="Times New Roman" pitchFamily="18" charset="0"/>
              <a:cs typeface="Times New Roman" pitchFamily="18" charset="0"/>
            </a:endParaRPr>
          </a:p>
        </p:txBody>
      </p:sp>
      <p:sp>
        <p:nvSpPr>
          <p:cNvPr id="6" name="7-Point Star 5"/>
          <p:cNvSpPr/>
          <p:nvPr/>
        </p:nvSpPr>
        <p:spPr>
          <a:xfrm>
            <a:off x="3691166" y="3084835"/>
            <a:ext cx="228600" cy="171450"/>
          </a:xfrm>
          <a:prstGeom prst="star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IN" sz="1700">
              <a:latin typeface="Times New Roman" pitchFamily="18" charset="0"/>
              <a:cs typeface="Times New Roman" pitchFamily="18" charset="0"/>
            </a:endParaRPr>
          </a:p>
        </p:txBody>
      </p:sp>
      <p:sp>
        <p:nvSpPr>
          <p:cNvPr id="7" name="7-Point Star 6"/>
          <p:cNvSpPr/>
          <p:nvPr/>
        </p:nvSpPr>
        <p:spPr>
          <a:xfrm>
            <a:off x="4275030" y="2207489"/>
            <a:ext cx="228600" cy="171450"/>
          </a:xfrm>
          <a:prstGeom prst="star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IN" sz="1700">
              <a:latin typeface="Times New Roman" pitchFamily="18" charset="0"/>
              <a:cs typeface="Times New Roman" pitchFamily="18" charset="0"/>
            </a:endParaRPr>
          </a:p>
        </p:txBody>
      </p:sp>
      <p:sp>
        <p:nvSpPr>
          <p:cNvPr id="8" name="7-Point Star 7"/>
          <p:cNvSpPr/>
          <p:nvPr/>
        </p:nvSpPr>
        <p:spPr>
          <a:xfrm>
            <a:off x="4565262" y="2729033"/>
            <a:ext cx="228600" cy="171450"/>
          </a:xfrm>
          <a:prstGeom prst="star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IN" sz="1700">
              <a:latin typeface="Times New Roman" pitchFamily="18" charset="0"/>
              <a:cs typeface="Times New Roman" pitchFamily="18" charset="0"/>
            </a:endParaRPr>
          </a:p>
        </p:txBody>
      </p:sp>
      <p:sp>
        <p:nvSpPr>
          <p:cNvPr id="9" name="7-Point Star 8"/>
          <p:cNvSpPr/>
          <p:nvPr/>
        </p:nvSpPr>
        <p:spPr>
          <a:xfrm>
            <a:off x="5083086" y="2414947"/>
            <a:ext cx="228600" cy="171450"/>
          </a:xfrm>
          <a:prstGeom prst="star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IN" sz="1700">
              <a:latin typeface="Times New Roman" pitchFamily="18" charset="0"/>
              <a:cs typeface="Times New Roman" pitchFamily="18" charset="0"/>
            </a:endParaRPr>
          </a:p>
        </p:txBody>
      </p:sp>
      <p:sp>
        <p:nvSpPr>
          <p:cNvPr id="10" name="7-Point Star 9"/>
          <p:cNvSpPr/>
          <p:nvPr/>
        </p:nvSpPr>
        <p:spPr>
          <a:xfrm>
            <a:off x="5083086" y="2991102"/>
            <a:ext cx="228600" cy="171450"/>
          </a:xfrm>
          <a:prstGeom prst="star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IN" sz="1700">
              <a:latin typeface="Times New Roman" pitchFamily="18" charset="0"/>
              <a:cs typeface="Times New Roman" pitchFamily="18" charset="0"/>
            </a:endParaRPr>
          </a:p>
        </p:txBody>
      </p:sp>
      <p:sp>
        <p:nvSpPr>
          <p:cNvPr id="11" name="7-Point Star 10"/>
          <p:cNvSpPr/>
          <p:nvPr/>
        </p:nvSpPr>
        <p:spPr>
          <a:xfrm>
            <a:off x="2309406" y="3303387"/>
            <a:ext cx="228600" cy="171450"/>
          </a:xfrm>
          <a:prstGeom prst="star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IN" sz="1700">
              <a:latin typeface="Times New Roman" pitchFamily="18" charset="0"/>
              <a:cs typeface="Times New Roman" pitchFamily="18" charset="0"/>
            </a:endParaRPr>
          </a:p>
        </p:txBody>
      </p:sp>
      <p:sp>
        <p:nvSpPr>
          <p:cNvPr id="12" name="Rectangle 11"/>
          <p:cNvSpPr/>
          <p:nvPr/>
        </p:nvSpPr>
        <p:spPr>
          <a:xfrm rot="-480000">
            <a:off x="642645" y="1083250"/>
            <a:ext cx="3827557"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latin typeface="Times New Roman" pitchFamily="18" charset="0"/>
                <a:cs typeface="Times New Roman" pitchFamily="18" charset="0"/>
              </a:rPr>
              <a:t> Names of the parts </a:t>
            </a:r>
          </a:p>
        </p:txBody>
      </p:sp>
      <p:sp>
        <p:nvSpPr>
          <p:cNvPr id="13" name="TextBox 12"/>
          <p:cNvSpPr txBox="1"/>
          <p:nvPr/>
        </p:nvSpPr>
        <p:spPr>
          <a:xfrm>
            <a:off x="4324184" y="4000855"/>
            <a:ext cx="1298753" cy="35394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700" b="1">
                <a:latin typeface="Times New Roman" pitchFamily="18" charset="0"/>
                <a:cs typeface="Times New Roman" pitchFamily="18" charset="0"/>
              </a:rPr>
              <a:t>SCROTUM</a:t>
            </a:r>
          </a:p>
        </p:txBody>
      </p:sp>
      <p:sp>
        <p:nvSpPr>
          <p:cNvPr id="14" name="TextBox 13"/>
          <p:cNvSpPr txBox="1"/>
          <p:nvPr/>
        </p:nvSpPr>
        <p:spPr>
          <a:xfrm>
            <a:off x="2263686" y="3912987"/>
            <a:ext cx="950901" cy="35394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700" b="1">
                <a:latin typeface="Times New Roman" pitchFamily="18" charset="0"/>
                <a:cs typeface="Times New Roman" pitchFamily="18" charset="0"/>
              </a:rPr>
              <a:t>TESTIS</a:t>
            </a:r>
          </a:p>
        </p:txBody>
      </p:sp>
      <p:sp>
        <p:nvSpPr>
          <p:cNvPr id="15" name="TextBox 14"/>
          <p:cNvSpPr txBox="1"/>
          <p:nvPr/>
        </p:nvSpPr>
        <p:spPr>
          <a:xfrm>
            <a:off x="3687101" y="3455787"/>
            <a:ext cx="1516762" cy="35394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700" b="1">
                <a:latin typeface="Times New Roman" pitchFamily="18" charset="0"/>
                <a:cs typeface="Times New Roman" pitchFamily="18" charset="0"/>
              </a:rPr>
              <a:t>EPIDIDYMIS</a:t>
            </a:r>
          </a:p>
        </p:txBody>
      </p:sp>
      <p:sp>
        <p:nvSpPr>
          <p:cNvPr id="16" name="TextBox 15"/>
          <p:cNvSpPr txBox="1"/>
          <p:nvPr/>
        </p:nvSpPr>
        <p:spPr>
          <a:xfrm>
            <a:off x="1876112" y="2672332"/>
            <a:ext cx="1810880" cy="35394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700" b="1">
                <a:latin typeface="Times New Roman" pitchFamily="18" charset="0"/>
                <a:cs typeface="Times New Roman" pitchFamily="18" charset="0"/>
              </a:rPr>
              <a:t>VAS DEFERENS</a:t>
            </a:r>
          </a:p>
        </p:txBody>
      </p:sp>
      <p:sp>
        <p:nvSpPr>
          <p:cNvPr id="17" name="TextBox 16"/>
          <p:cNvSpPr txBox="1"/>
          <p:nvPr/>
        </p:nvSpPr>
        <p:spPr>
          <a:xfrm>
            <a:off x="1763333" y="2095752"/>
            <a:ext cx="2316916" cy="35394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700" b="1">
                <a:latin typeface="Times New Roman" pitchFamily="18" charset="0"/>
                <a:cs typeface="Times New Roman" pitchFamily="18" charset="0"/>
              </a:rPr>
              <a:t>URINARY BLADDER</a:t>
            </a:r>
          </a:p>
        </p:txBody>
      </p:sp>
      <p:sp>
        <p:nvSpPr>
          <p:cNvPr id="18" name="TextBox 17"/>
          <p:cNvSpPr txBox="1"/>
          <p:nvPr/>
        </p:nvSpPr>
        <p:spPr>
          <a:xfrm>
            <a:off x="4807065" y="2617775"/>
            <a:ext cx="2279535" cy="35394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700" b="1">
                <a:latin typeface="Times New Roman" pitchFamily="18" charset="0"/>
                <a:cs typeface="Times New Roman" pitchFamily="18" charset="0"/>
              </a:rPr>
              <a:t>PROSTATE GLAND </a:t>
            </a:r>
          </a:p>
        </p:txBody>
      </p:sp>
      <p:sp>
        <p:nvSpPr>
          <p:cNvPr id="19" name="TextBox 18"/>
          <p:cNvSpPr txBox="1"/>
          <p:nvPr/>
        </p:nvSpPr>
        <p:spPr>
          <a:xfrm>
            <a:off x="4748142" y="2005423"/>
            <a:ext cx="2254207" cy="35394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700" b="1">
                <a:latin typeface="Times New Roman" pitchFamily="18" charset="0"/>
                <a:cs typeface="Times New Roman" pitchFamily="18" charset="0"/>
              </a:rPr>
              <a:t>SEMINAL VESICLE </a:t>
            </a:r>
          </a:p>
        </p:txBody>
      </p:sp>
      <p:sp>
        <p:nvSpPr>
          <p:cNvPr id="20" name="TextBox 19"/>
          <p:cNvSpPr txBox="1"/>
          <p:nvPr/>
        </p:nvSpPr>
        <p:spPr>
          <a:xfrm>
            <a:off x="5375685" y="3098020"/>
            <a:ext cx="777777" cy="35394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700" b="1">
                <a:latin typeface="Times New Roman" pitchFamily="18" charset="0"/>
                <a:cs typeface="Times New Roman" pitchFamily="18" charset="0"/>
              </a:rPr>
              <a:t>ANUS</a:t>
            </a:r>
          </a:p>
        </p:txBody>
      </p:sp>
      <p:sp>
        <p:nvSpPr>
          <p:cNvPr id="21" name="TextBox 20"/>
          <p:cNvSpPr txBox="1"/>
          <p:nvPr/>
        </p:nvSpPr>
        <p:spPr>
          <a:xfrm>
            <a:off x="1363135" y="3174825"/>
            <a:ext cx="827471" cy="353943"/>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700" b="1">
                <a:latin typeface="Times New Roman" pitchFamily="18" charset="0"/>
                <a:cs typeface="Times New Roman" pitchFamily="18" charset="0"/>
              </a:rPr>
              <a:t>PENIS</a:t>
            </a:r>
          </a:p>
        </p:txBody>
      </p:sp>
    </p:spTree>
    <p:extLst>
      <p:ext uri="{BB962C8B-B14F-4D97-AF65-F5344CB8AC3E}">
        <p14:creationId xmlns:p14="http://schemas.microsoft.com/office/powerpoint/2010/main" val="27591308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19" presetClass="entr" presetSubtype="10"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fmla="#ppt_w*sin(2.5*pi*$)">
                                          <p:val>
                                            <p:fltVal val="0"/>
                                          </p:val>
                                        </p:tav>
                                        <p:tav tm="100000">
                                          <p:val>
                                            <p:fltVal val="1"/>
                                          </p:val>
                                        </p:tav>
                                      </p:tavLst>
                                    </p:anim>
                                    <p:anim calcmode="lin" valueType="num">
                                      <p:cBhvr>
                                        <p:cTn id="15" dur="500" fill="hold"/>
                                        <p:tgtEl>
                                          <p:spTgt spid="3"/>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500"/>
                            </p:stCondLst>
                            <p:childTnLst>
                              <p:par>
                                <p:cTn id="17" presetID="22" presetClass="entr" presetSubtype="8" fill="hold" grpId="0" nodeType="afterEffect">
                                  <p:stCondLst>
                                    <p:cond delay="0"/>
                                  </p:stCondLst>
                                  <p:iterate type="lt">
                                    <p:tmPct val="10000"/>
                                  </p:iterate>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19" presetClass="entr" presetSubtype="10" fill="hold" grpId="0" nodeType="click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fmla="#ppt_w*sin(2.5*pi*$)">
                                          <p:val>
                                            <p:fltVal val="0"/>
                                          </p:val>
                                        </p:tav>
                                        <p:tav tm="100000">
                                          <p:val>
                                            <p:fltVal val="1"/>
                                          </p:val>
                                        </p:tav>
                                      </p:tavLst>
                                    </p:anim>
                                    <p:anim calcmode="lin" valueType="num">
                                      <p:cBhvr>
                                        <p:cTn id="30" dur="500" fill="hold"/>
                                        <p:tgtEl>
                                          <p:spTgt spid="4"/>
                                        </p:tgtEl>
                                        <p:attrNameLst>
                                          <p:attrName>ppt_h</p:attrName>
                                        </p:attrNameLst>
                                      </p:cBhvr>
                                      <p:tavLst>
                                        <p:tav tm="0">
                                          <p:val>
                                            <p:strVal val="#ppt_h"/>
                                          </p:val>
                                        </p:tav>
                                        <p:tav tm="100000">
                                          <p:val>
                                            <p:strVal val="#ppt_h"/>
                                          </p:val>
                                        </p:tav>
                                      </p:tavLst>
                                    </p:anim>
                                  </p:childTnLst>
                                </p:cTn>
                              </p:par>
                            </p:childTnLst>
                          </p:cTn>
                        </p:par>
                        <p:par>
                          <p:cTn id="31" fill="hold" nodeType="afterGroup">
                            <p:stCondLst>
                              <p:cond delay="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22" presetClass="entr" presetSubtype="8" fill="hold" nodeType="clickEffect">
                                  <p:stCondLst>
                                    <p:cond delay="0"/>
                                  </p:stCondLst>
                                  <p:iterate type="lt">
                                    <p:tmPct val="10000"/>
                                  </p:iterate>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wipe(left)">
                                      <p:cBhvr>
                                        <p:cTn id="39" dur="500"/>
                                        <p:tgtEl>
                                          <p:spTgt spid="14">
                                            <p:txEl>
                                              <p:pRg st="0" end="0"/>
                                            </p:txEl>
                                          </p:spTgt>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19" presetClass="entr" presetSubtype="10" fill="hold" grpId="0" nodeType="clickEffect">
                                  <p:stCondLst>
                                    <p:cond delay="0"/>
                                  </p:stCondLst>
                                  <p:iterate type="lt">
                                    <p:tmPct val="10000"/>
                                  </p:iterate>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fmla="#ppt_w*sin(2.5*pi*$)">
                                          <p:val>
                                            <p:fltVal val="0"/>
                                          </p:val>
                                        </p:tav>
                                        <p:tav tm="100000">
                                          <p:val>
                                            <p:fltVal val="1"/>
                                          </p:val>
                                        </p:tav>
                                      </p:tavLst>
                                    </p:anim>
                                    <p:anim calcmode="lin" valueType="num">
                                      <p:cBhvr>
                                        <p:cTn id="45" dur="500" fill="hold"/>
                                        <p:tgtEl>
                                          <p:spTgt spid="5"/>
                                        </p:tgtEl>
                                        <p:attrNameLst>
                                          <p:attrName>ppt_h</p:attrName>
                                        </p:attrNameLst>
                                      </p:cBhvr>
                                      <p:tavLst>
                                        <p:tav tm="0">
                                          <p:val>
                                            <p:strVal val="#ppt_h"/>
                                          </p:val>
                                        </p:tav>
                                        <p:tav tm="100000">
                                          <p:val>
                                            <p:strVal val="#ppt_h"/>
                                          </p:val>
                                        </p:tav>
                                      </p:tavLst>
                                    </p:anim>
                                  </p:childTnLst>
                                </p:cTn>
                              </p:par>
                            </p:childTnLst>
                          </p:cTn>
                        </p:par>
                        <p:par>
                          <p:cTn id="46" fill="hold" nodeType="afterGroup">
                            <p:stCondLst>
                              <p:cond delay="500"/>
                            </p:stCondLst>
                            <p:childTnLst>
                              <p:par>
                                <p:cTn id="47" presetID="22" presetClass="entr" presetSubtype="8" fill="hold" grpId="0" nodeType="afterEffect">
                                  <p:stCondLst>
                                    <p:cond delay="0"/>
                                  </p:stCondLst>
                                  <p:iterate type="lt">
                                    <p:tmPct val="10000"/>
                                  </p:iterate>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par>
                    <p:cTn id="50" fill="hold" nodeType="clickPar">
                      <p:stCondLst>
                        <p:cond delay="indefinite"/>
                      </p:stCondLst>
                      <p:childTnLst>
                        <p:par>
                          <p:cTn id="51" fill="hold">
                            <p:stCondLst>
                              <p:cond delay="0"/>
                            </p:stCondLst>
                            <p:childTnLst>
                              <p:par>
                                <p:cTn id="52" presetID="22" presetClass="entr" presetSubtype="8" fill="hold" nodeType="clickEffect">
                                  <p:stCondLst>
                                    <p:cond delay="0"/>
                                  </p:stCondLst>
                                  <p:iterate type="lt">
                                    <p:tmPct val="10000"/>
                                  </p:iterate>
                                  <p:childTnLst>
                                    <p:set>
                                      <p:cBhvr>
                                        <p:cTn id="53" dur="1" fill="hold">
                                          <p:stCondLst>
                                            <p:cond delay="0"/>
                                          </p:stCondLst>
                                        </p:cTn>
                                        <p:tgtEl>
                                          <p:spTgt spid="15">
                                            <p:txEl>
                                              <p:pRg st="0" end="0"/>
                                            </p:txEl>
                                          </p:spTgt>
                                        </p:tgtEl>
                                        <p:attrNameLst>
                                          <p:attrName>style.visibility</p:attrName>
                                        </p:attrNameLst>
                                      </p:cBhvr>
                                      <p:to>
                                        <p:strVal val="visible"/>
                                      </p:to>
                                    </p:set>
                                    <p:animEffect transition="in" filter="wipe(left)">
                                      <p:cBhvr>
                                        <p:cTn id="54" dur="500"/>
                                        <p:tgtEl>
                                          <p:spTgt spid="15">
                                            <p:txEl>
                                              <p:pRg st="0" end="0"/>
                                            </p:txEl>
                                          </p:spTgt>
                                        </p:tgtEl>
                                      </p:cBhvr>
                                    </p:animEffect>
                                  </p:childTnLst>
                                </p:cTn>
                              </p:par>
                            </p:childTnLst>
                          </p:cTn>
                        </p:par>
                      </p:childTnLst>
                    </p:cTn>
                  </p:par>
                  <p:par>
                    <p:cTn id="55" fill="hold" nodeType="clickPar">
                      <p:stCondLst>
                        <p:cond delay="indefinite"/>
                      </p:stCondLst>
                      <p:childTnLst>
                        <p:par>
                          <p:cTn id="56" fill="hold">
                            <p:stCondLst>
                              <p:cond delay="0"/>
                            </p:stCondLst>
                            <p:childTnLst>
                              <p:par>
                                <p:cTn id="57" presetID="19" presetClass="entr" presetSubtype="10" fill="hold" grpId="0" nodeType="clickEffect">
                                  <p:stCondLst>
                                    <p:cond delay="0"/>
                                  </p:stCondLst>
                                  <p:iterate type="lt">
                                    <p:tmPct val="10000"/>
                                  </p:iterate>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fmla="#ppt_w*sin(2.5*pi*$)">
                                          <p:val>
                                            <p:fltVal val="0"/>
                                          </p:val>
                                        </p:tav>
                                        <p:tav tm="100000">
                                          <p:val>
                                            <p:fltVal val="1"/>
                                          </p:val>
                                        </p:tav>
                                      </p:tavLst>
                                    </p:anim>
                                    <p:anim calcmode="lin" valueType="num">
                                      <p:cBhvr>
                                        <p:cTn id="60" dur="500" fill="hold"/>
                                        <p:tgtEl>
                                          <p:spTgt spid="6"/>
                                        </p:tgtEl>
                                        <p:attrNameLst>
                                          <p:attrName>ppt_h</p:attrName>
                                        </p:attrNameLst>
                                      </p:cBhvr>
                                      <p:tavLst>
                                        <p:tav tm="0">
                                          <p:val>
                                            <p:strVal val="#ppt_h"/>
                                          </p:val>
                                        </p:tav>
                                        <p:tav tm="100000">
                                          <p:val>
                                            <p:strVal val="#ppt_h"/>
                                          </p:val>
                                        </p:tav>
                                      </p:tavLst>
                                    </p:anim>
                                  </p:childTnLst>
                                </p:cTn>
                              </p:par>
                            </p:childTnLst>
                          </p:cTn>
                        </p:par>
                        <p:par>
                          <p:cTn id="61" fill="hold" nodeType="afterGroup">
                            <p:stCondLst>
                              <p:cond delay="500"/>
                            </p:stCondLst>
                            <p:childTnLst>
                              <p:par>
                                <p:cTn id="62" presetID="22" presetClass="entr" presetSubtype="8" fill="hold" grpId="0" nodeType="afterEffect">
                                  <p:stCondLst>
                                    <p:cond delay="0"/>
                                  </p:stCondLst>
                                  <p:iterate type="lt">
                                    <p:tmPct val="10000"/>
                                  </p:iterate>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22" presetClass="entr" presetSubtype="8" fill="hold" nodeType="clickEffect">
                                  <p:stCondLst>
                                    <p:cond delay="0"/>
                                  </p:stCondLst>
                                  <p:iterate type="lt">
                                    <p:tmPct val="10000"/>
                                  </p:iterate>
                                  <p:childTnLst>
                                    <p:set>
                                      <p:cBhvr>
                                        <p:cTn id="68" dur="1" fill="hold">
                                          <p:stCondLst>
                                            <p:cond delay="0"/>
                                          </p:stCondLst>
                                        </p:cTn>
                                        <p:tgtEl>
                                          <p:spTgt spid="16">
                                            <p:txEl>
                                              <p:pRg st="0" end="0"/>
                                            </p:txEl>
                                          </p:spTgt>
                                        </p:tgtEl>
                                        <p:attrNameLst>
                                          <p:attrName>style.visibility</p:attrName>
                                        </p:attrNameLst>
                                      </p:cBhvr>
                                      <p:to>
                                        <p:strVal val="visible"/>
                                      </p:to>
                                    </p:set>
                                    <p:animEffect transition="in" filter="wipe(left)">
                                      <p:cBhvr>
                                        <p:cTn id="69" dur="500"/>
                                        <p:tgtEl>
                                          <p:spTgt spid="16">
                                            <p:txEl>
                                              <p:pRg st="0" end="0"/>
                                            </p:txEl>
                                          </p:spTgt>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19" presetClass="entr" presetSubtype="10" fill="hold" grpId="0" nodeType="clickEffect">
                                  <p:stCondLst>
                                    <p:cond delay="0"/>
                                  </p:stCondLst>
                                  <p:iterate type="lt">
                                    <p:tmPct val="10000"/>
                                  </p:iterate>
                                  <p:childTnLst>
                                    <p:set>
                                      <p:cBhvr>
                                        <p:cTn id="73" dur="1" fill="hold">
                                          <p:stCondLst>
                                            <p:cond delay="0"/>
                                          </p:stCondLst>
                                        </p:cTn>
                                        <p:tgtEl>
                                          <p:spTgt spid="7"/>
                                        </p:tgtEl>
                                        <p:attrNameLst>
                                          <p:attrName>style.visibility</p:attrName>
                                        </p:attrNameLst>
                                      </p:cBhvr>
                                      <p:to>
                                        <p:strVal val="visible"/>
                                      </p:to>
                                    </p:set>
                                    <p:anim calcmode="lin" valueType="num">
                                      <p:cBhvr>
                                        <p:cTn id="74" dur="500" fill="hold"/>
                                        <p:tgtEl>
                                          <p:spTgt spid="7"/>
                                        </p:tgtEl>
                                        <p:attrNameLst>
                                          <p:attrName>ppt_w</p:attrName>
                                        </p:attrNameLst>
                                      </p:cBhvr>
                                      <p:tavLst>
                                        <p:tav tm="0" fmla="#ppt_w*sin(2.5*pi*$)">
                                          <p:val>
                                            <p:fltVal val="0"/>
                                          </p:val>
                                        </p:tav>
                                        <p:tav tm="100000">
                                          <p:val>
                                            <p:fltVal val="1"/>
                                          </p:val>
                                        </p:tav>
                                      </p:tavLst>
                                    </p:anim>
                                    <p:anim calcmode="lin" valueType="num">
                                      <p:cBhvr>
                                        <p:cTn id="75" dur="500" fill="hold"/>
                                        <p:tgtEl>
                                          <p:spTgt spid="7"/>
                                        </p:tgtEl>
                                        <p:attrNameLst>
                                          <p:attrName>ppt_h</p:attrName>
                                        </p:attrNameLst>
                                      </p:cBhvr>
                                      <p:tavLst>
                                        <p:tav tm="0">
                                          <p:val>
                                            <p:strVal val="#ppt_h"/>
                                          </p:val>
                                        </p:tav>
                                        <p:tav tm="100000">
                                          <p:val>
                                            <p:strVal val="#ppt_h"/>
                                          </p:val>
                                        </p:tav>
                                      </p:tavLst>
                                    </p:anim>
                                  </p:childTnLst>
                                </p:cTn>
                              </p:par>
                            </p:childTnLst>
                          </p:cTn>
                        </p:par>
                        <p:par>
                          <p:cTn id="76" fill="hold" nodeType="afterGroup">
                            <p:stCondLst>
                              <p:cond delay="500"/>
                            </p:stCondLst>
                            <p:childTnLst>
                              <p:par>
                                <p:cTn id="77" presetID="22" presetClass="entr" presetSubtype="8" fill="hold" grpId="0" nodeType="afterEffect">
                                  <p:stCondLst>
                                    <p:cond delay="0"/>
                                  </p:stCondLst>
                                  <p:iterate type="lt">
                                    <p:tmPct val="10000"/>
                                  </p:iterate>
                                  <p:childTnLst>
                                    <p:set>
                                      <p:cBhvr>
                                        <p:cTn id="78" dur="1" fill="hold">
                                          <p:stCondLst>
                                            <p:cond delay="0"/>
                                          </p:stCondLst>
                                        </p:cTn>
                                        <p:tgtEl>
                                          <p:spTgt spid="17"/>
                                        </p:tgtEl>
                                        <p:attrNameLst>
                                          <p:attrName>style.visibility</p:attrName>
                                        </p:attrNameLst>
                                      </p:cBhvr>
                                      <p:to>
                                        <p:strVal val="visible"/>
                                      </p:to>
                                    </p:set>
                                    <p:animEffect transition="in" filter="wipe(left)">
                                      <p:cBhvr>
                                        <p:cTn id="79" dur="500"/>
                                        <p:tgtEl>
                                          <p:spTgt spid="17"/>
                                        </p:tgtEl>
                                      </p:cBhvr>
                                    </p:animEffect>
                                  </p:childTnLst>
                                </p:cTn>
                              </p:par>
                            </p:childTnLst>
                          </p:cTn>
                        </p:par>
                      </p:childTnLst>
                    </p:cTn>
                  </p:par>
                  <p:par>
                    <p:cTn id="80" fill="hold" nodeType="clickPar">
                      <p:stCondLst>
                        <p:cond delay="indefinite"/>
                      </p:stCondLst>
                      <p:childTnLst>
                        <p:par>
                          <p:cTn id="81" fill="hold">
                            <p:stCondLst>
                              <p:cond delay="0"/>
                            </p:stCondLst>
                            <p:childTnLst>
                              <p:par>
                                <p:cTn id="82" presetID="22" presetClass="entr" presetSubtype="8" fill="hold" nodeType="clickEffect">
                                  <p:stCondLst>
                                    <p:cond delay="0"/>
                                  </p:stCondLst>
                                  <p:iterate type="lt">
                                    <p:tmPct val="10000"/>
                                  </p:iterate>
                                  <p:childTnLst>
                                    <p:set>
                                      <p:cBhvr>
                                        <p:cTn id="83" dur="1" fill="hold">
                                          <p:stCondLst>
                                            <p:cond delay="0"/>
                                          </p:stCondLst>
                                        </p:cTn>
                                        <p:tgtEl>
                                          <p:spTgt spid="17">
                                            <p:txEl>
                                              <p:pRg st="0" end="0"/>
                                            </p:txEl>
                                          </p:spTgt>
                                        </p:tgtEl>
                                        <p:attrNameLst>
                                          <p:attrName>style.visibility</p:attrName>
                                        </p:attrNameLst>
                                      </p:cBhvr>
                                      <p:to>
                                        <p:strVal val="visible"/>
                                      </p:to>
                                    </p:set>
                                    <p:animEffect transition="in" filter="wipe(left)">
                                      <p:cBhvr>
                                        <p:cTn id="84" dur="500"/>
                                        <p:tgtEl>
                                          <p:spTgt spid="17">
                                            <p:txEl>
                                              <p:pRg st="0" end="0"/>
                                            </p:txEl>
                                          </p:spTgt>
                                        </p:tgtEl>
                                      </p:cBhvr>
                                    </p:animEffect>
                                  </p:childTnLst>
                                </p:cTn>
                              </p:par>
                            </p:childTnLst>
                          </p:cTn>
                        </p:par>
                      </p:childTnLst>
                    </p:cTn>
                  </p:par>
                  <p:par>
                    <p:cTn id="85" fill="hold" nodeType="clickPar">
                      <p:stCondLst>
                        <p:cond delay="indefinite"/>
                      </p:stCondLst>
                      <p:childTnLst>
                        <p:par>
                          <p:cTn id="86" fill="hold">
                            <p:stCondLst>
                              <p:cond delay="0"/>
                            </p:stCondLst>
                            <p:childTnLst>
                              <p:par>
                                <p:cTn id="87" presetID="19" presetClass="entr" presetSubtype="10" fill="hold" grpId="0" nodeType="clickEffect">
                                  <p:stCondLst>
                                    <p:cond delay="0"/>
                                  </p:stCondLst>
                                  <p:iterate type="lt">
                                    <p:tmPct val="10000"/>
                                  </p:iterate>
                                  <p:childTnLst>
                                    <p:set>
                                      <p:cBhvr>
                                        <p:cTn id="88" dur="1" fill="hold">
                                          <p:stCondLst>
                                            <p:cond delay="0"/>
                                          </p:stCondLst>
                                        </p:cTn>
                                        <p:tgtEl>
                                          <p:spTgt spid="8"/>
                                        </p:tgtEl>
                                        <p:attrNameLst>
                                          <p:attrName>style.visibility</p:attrName>
                                        </p:attrNameLst>
                                      </p:cBhvr>
                                      <p:to>
                                        <p:strVal val="visible"/>
                                      </p:to>
                                    </p:set>
                                    <p:anim calcmode="lin" valueType="num">
                                      <p:cBhvr>
                                        <p:cTn id="89" dur="500" fill="hold"/>
                                        <p:tgtEl>
                                          <p:spTgt spid="8"/>
                                        </p:tgtEl>
                                        <p:attrNameLst>
                                          <p:attrName>ppt_w</p:attrName>
                                        </p:attrNameLst>
                                      </p:cBhvr>
                                      <p:tavLst>
                                        <p:tav tm="0" fmla="#ppt_w*sin(2.5*pi*$)">
                                          <p:val>
                                            <p:fltVal val="0"/>
                                          </p:val>
                                        </p:tav>
                                        <p:tav tm="100000">
                                          <p:val>
                                            <p:fltVal val="1"/>
                                          </p:val>
                                        </p:tav>
                                      </p:tavLst>
                                    </p:anim>
                                    <p:anim calcmode="lin" valueType="num">
                                      <p:cBhvr>
                                        <p:cTn id="90" dur="500" fill="hold"/>
                                        <p:tgtEl>
                                          <p:spTgt spid="8"/>
                                        </p:tgtEl>
                                        <p:attrNameLst>
                                          <p:attrName>ppt_h</p:attrName>
                                        </p:attrNameLst>
                                      </p:cBhvr>
                                      <p:tavLst>
                                        <p:tav tm="0">
                                          <p:val>
                                            <p:strVal val="#ppt_h"/>
                                          </p:val>
                                        </p:tav>
                                        <p:tav tm="100000">
                                          <p:val>
                                            <p:strVal val="#ppt_h"/>
                                          </p:val>
                                        </p:tav>
                                      </p:tavLst>
                                    </p:anim>
                                  </p:childTnLst>
                                </p:cTn>
                              </p:par>
                            </p:childTnLst>
                          </p:cTn>
                        </p:par>
                        <p:par>
                          <p:cTn id="91" fill="hold" nodeType="afterGroup">
                            <p:stCondLst>
                              <p:cond delay="500"/>
                            </p:stCondLst>
                            <p:childTnLst>
                              <p:par>
                                <p:cTn id="92" presetID="22" presetClass="entr" presetSubtype="8" fill="hold" grpId="0" nodeType="afterEffect">
                                  <p:stCondLst>
                                    <p:cond delay="0"/>
                                  </p:stCondLst>
                                  <p:iterate type="lt">
                                    <p:tmPct val="10000"/>
                                  </p:iterate>
                                  <p:childTnLst>
                                    <p:set>
                                      <p:cBhvr>
                                        <p:cTn id="93" dur="1" fill="hold">
                                          <p:stCondLst>
                                            <p:cond delay="0"/>
                                          </p:stCondLst>
                                        </p:cTn>
                                        <p:tgtEl>
                                          <p:spTgt spid="18"/>
                                        </p:tgtEl>
                                        <p:attrNameLst>
                                          <p:attrName>style.visibility</p:attrName>
                                        </p:attrNameLst>
                                      </p:cBhvr>
                                      <p:to>
                                        <p:strVal val="visible"/>
                                      </p:to>
                                    </p:set>
                                    <p:animEffect transition="in" filter="wipe(left)">
                                      <p:cBhvr>
                                        <p:cTn id="94" dur="500"/>
                                        <p:tgtEl>
                                          <p:spTgt spid="18"/>
                                        </p:tgtEl>
                                      </p:cBhvr>
                                    </p:animEffect>
                                  </p:childTnLst>
                                </p:cTn>
                              </p:par>
                            </p:childTnLst>
                          </p:cTn>
                        </p:par>
                      </p:childTnLst>
                    </p:cTn>
                  </p:par>
                  <p:par>
                    <p:cTn id="95" fill="hold" nodeType="clickPar">
                      <p:stCondLst>
                        <p:cond delay="indefinite"/>
                      </p:stCondLst>
                      <p:childTnLst>
                        <p:par>
                          <p:cTn id="96" fill="hold">
                            <p:stCondLst>
                              <p:cond delay="0"/>
                            </p:stCondLst>
                            <p:childTnLst>
                              <p:par>
                                <p:cTn id="97" presetID="22" presetClass="entr" presetSubtype="8" fill="hold" nodeType="clickEffect">
                                  <p:stCondLst>
                                    <p:cond delay="0"/>
                                  </p:stCondLst>
                                  <p:iterate type="lt">
                                    <p:tmPct val="10000"/>
                                  </p:iterate>
                                  <p:childTnLst>
                                    <p:set>
                                      <p:cBhvr>
                                        <p:cTn id="98" dur="1" fill="hold">
                                          <p:stCondLst>
                                            <p:cond delay="0"/>
                                          </p:stCondLst>
                                        </p:cTn>
                                        <p:tgtEl>
                                          <p:spTgt spid="18">
                                            <p:txEl>
                                              <p:pRg st="0" end="0"/>
                                            </p:txEl>
                                          </p:spTgt>
                                        </p:tgtEl>
                                        <p:attrNameLst>
                                          <p:attrName>style.visibility</p:attrName>
                                        </p:attrNameLst>
                                      </p:cBhvr>
                                      <p:to>
                                        <p:strVal val="visible"/>
                                      </p:to>
                                    </p:set>
                                    <p:animEffect transition="in" filter="wipe(left)">
                                      <p:cBhvr>
                                        <p:cTn id="99" dur="500"/>
                                        <p:tgtEl>
                                          <p:spTgt spid="18">
                                            <p:txEl>
                                              <p:pRg st="0" end="0"/>
                                            </p:txEl>
                                          </p:spTgt>
                                        </p:tgtEl>
                                      </p:cBhvr>
                                    </p:animEffect>
                                  </p:childTnLst>
                                </p:cTn>
                              </p:par>
                            </p:childTnLst>
                          </p:cTn>
                        </p:par>
                      </p:childTnLst>
                    </p:cTn>
                  </p:par>
                  <p:par>
                    <p:cTn id="100" fill="hold" nodeType="clickPar">
                      <p:stCondLst>
                        <p:cond delay="indefinite"/>
                      </p:stCondLst>
                      <p:childTnLst>
                        <p:par>
                          <p:cTn id="101" fill="hold">
                            <p:stCondLst>
                              <p:cond delay="0"/>
                            </p:stCondLst>
                            <p:childTnLst>
                              <p:par>
                                <p:cTn id="102" presetID="19" presetClass="entr" presetSubtype="10" fill="hold" grpId="0" nodeType="clickEffect">
                                  <p:stCondLst>
                                    <p:cond delay="0"/>
                                  </p:stCondLst>
                                  <p:iterate type="lt">
                                    <p:tmPct val="10000"/>
                                  </p:iterate>
                                  <p:childTnLst>
                                    <p:set>
                                      <p:cBhvr>
                                        <p:cTn id="103" dur="1" fill="hold">
                                          <p:stCondLst>
                                            <p:cond delay="0"/>
                                          </p:stCondLst>
                                        </p:cTn>
                                        <p:tgtEl>
                                          <p:spTgt spid="9"/>
                                        </p:tgtEl>
                                        <p:attrNameLst>
                                          <p:attrName>style.visibility</p:attrName>
                                        </p:attrNameLst>
                                      </p:cBhvr>
                                      <p:to>
                                        <p:strVal val="visible"/>
                                      </p:to>
                                    </p:set>
                                    <p:anim calcmode="lin" valueType="num">
                                      <p:cBhvr>
                                        <p:cTn id="104" dur="500" fill="hold"/>
                                        <p:tgtEl>
                                          <p:spTgt spid="9"/>
                                        </p:tgtEl>
                                        <p:attrNameLst>
                                          <p:attrName>ppt_w</p:attrName>
                                        </p:attrNameLst>
                                      </p:cBhvr>
                                      <p:tavLst>
                                        <p:tav tm="0" fmla="#ppt_w*sin(2.5*pi*$)">
                                          <p:val>
                                            <p:fltVal val="0"/>
                                          </p:val>
                                        </p:tav>
                                        <p:tav tm="100000">
                                          <p:val>
                                            <p:fltVal val="1"/>
                                          </p:val>
                                        </p:tav>
                                      </p:tavLst>
                                    </p:anim>
                                    <p:anim calcmode="lin" valueType="num">
                                      <p:cBhvr>
                                        <p:cTn id="105" dur="500" fill="hold"/>
                                        <p:tgtEl>
                                          <p:spTgt spid="9"/>
                                        </p:tgtEl>
                                        <p:attrNameLst>
                                          <p:attrName>ppt_h</p:attrName>
                                        </p:attrNameLst>
                                      </p:cBhvr>
                                      <p:tavLst>
                                        <p:tav tm="0">
                                          <p:val>
                                            <p:strVal val="#ppt_h"/>
                                          </p:val>
                                        </p:tav>
                                        <p:tav tm="100000">
                                          <p:val>
                                            <p:strVal val="#ppt_h"/>
                                          </p:val>
                                        </p:tav>
                                      </p:tavLst>
                                    </p:anim>
                                  </p:childTnLst>
                                </p:cTn>
                              </p:par>
                            </p:childTnLst>
                          </p:cTn>
                        </p:par>
                        <p:par>
                          <p:cTn id="106" fill="hold" nodeType="afterGroup">
                            <p:stCondLst>
                              <p:cond delay="500"/>
                            </p:stCondLst>
                            <p:childTnLst>
                              <p:par>
                                <p:cTn id="107" presetID="22" presetClass="entr" presetSubtype="8" fill="hold" grpId="0" nodeType="afterEffect">
                                  <p:stCondLst>
                                    <p:cond delay="0"/>
                                  </p:stCondLst>
                                  <p:iterate type="lt">
                                    <p:tmPct val="10000"/>
                                  </p:iterate>
                                  <p:childTnLst>
                                    <p:set>
                                      <p:cBhvr>
                                        <p:cTn id="108" dur="1" fill="hold">
                                          <p:stCondLst>
                                            <p:cond delay="0"/>
                                          </p:stCondLst>
                                        </p:cTn>
                                        <p:tgtEl>
                                          <p:spTgt spid="19"/>
                                        </p:tgtEl>
                                        <p:attrNameLst>
                                          <p:attrName>style.visibility</p:attrName>
                                        </p:attrNameLst>
                                      </p:cBhvr>
                                      <p:to>
                                        <p:strVal val="visible"/>
                                      </p:to>
                                    </p:set>
                                    <p:animEffect transition="in" filter="wipe(left)">
                                      <p:cBhvr>
                                        <p:cTn id="109" dur="500"/>
                                        <p:tgtEl>
                                          <p:spTgt spid="19"/>
                                        </p:tgtEl>
                                      </p:cBhvr>
                                    </p:animEffect>
                                  </p:childTnLst>
                                </p:cTn>
                              </p:par>
                            </p:childTnLst>
                          </p:cTn>
                        </p:par>
                      </p:childTnLst>
                    </p:cTn>
                  </p:par>
                  <p:par>
                    <p:cTn id="110" fill="hold" nodeType="clickPar">
                      <p:stCondLst>
                        <p:cond delay="indefinite"/>
                      </p:stCondLst>
                      <p:childTnLst>
                        <p:par>
                          <p:cTn id="111" fill="hold">
                            <p:stCondLst>
                              <p:cond delay="0"/>
                            </p:stCondLst>
                            <p:childTnLst>
                              <p:par>
                                <p:cTn id="112" presetID="22" presetClass="entr" presetSubtype="8" fill="hold" nodeType="clickEffect">
                                  <p:stCondLst>
                                    <p:cond delay="0"/>
                                  </p:stCondLst>
                                  <p:iterate type="lt">
                                    <p:tmPct val="10000"/>
                                  </p:iterate>
                                  <p:childTnLst>
                                    <p:set>
                                      <p:cBhvr>
                                        <p:cTn id="113" dur="1" fill="hold">
                                          <p:stCondLst>
                                            <p:cond delay="0"/>
                                          </p:stCondLst>
                                        </p:cTn>
                                        <p:tgtEl>
                                          <p:spTgt spid="19">
                                            <p:txEl>
                                              <p:pRg st="0" end="0"/>
                                            </p:txEl>
                                          </p:spTgt>
                                        </p:tgtEl>
                                        <p:attrNameLst>
                                          <p:attrName>style.visibility</p:attrName>
                                        </p:attrNameLst>
                                      </p:cBhvr>
                                      <p:to>
                                        <p:strVal val="visible"/>
                                      </p:to>
                                    </p:set>
                                    <p:animEffect transition="in" filter="wipe(left)">
                                      <p:cBhvr>
                                        <p:cTn id="114" dur="500"/>
                                        <p:tgtEl>
                                          <p:spTgt spid="19">
                                            <p:txEl>
                                              <p:pRg st="0" end="0"/>
                                            </p:txEl>
                                          </p:spTgt>
                                        </p:tgtEl>
                                      </p:cBhvr>
                                    </p:animEffect>
                                  </p:childTnLst>
                                </p:cTn>
                              </p:par>
                            </p:childTnLst>
                          </p:cTn>
                        </p:par>
                      </p:childTnLst>
                    </p:cTn>
                  </p:par>
                  <p:par>
                    <p:cTn id="115" fill="hold" nodeType="clickPar">
                      <p:stCondLst>
                        <p:cond delay="indefinite"/>
                      </p:stCondLst>
                      <p:childTnLst>
                        <p:par>
                          <p:cTn id="116" fill="hold">
                            <p:stCondLst>
                              <p:cond delay="0"/>
                            </p:stCondLst>
                            <p:childTnLst>
                              <p:par>
                                <p:cTn id="117" presetID="19" presetClass="entr" presetSubtype="10" fill="hold" grpId="0" nodeType="clickEffect">
                                  <p:stCondLst>
                                    <p:cond delay="0"/>
                                  </p:stCondLst>
                                  <p:iterate type="lt">
                                    <p:tmPct val="10000"/>
                                  </p:iterate>
                                  <p:childTnLst>
                                    <p:set>
                                      <p:cBhvr>
                                        <p:cTn id="118" dur="1" fill="hold">
                                          <p:stCondLst>
                                            <p:cond delay="0"/>
                                          </p:stCondLst>
                                        </p:cTn>
                                        <p:tgtEl>
                                          <p:spTgt spid="10"/>
                                        </p:tgtEl>
                                        <p:attrNameLst>
                                          <p:attrName>style.visibility</p:attrName>
                                        </p:attrNameLst>
                                      </p:cBhvr>
                                      <p:to>
                                        <p:strVal val="visible"/>
                                      </p:to>
                                    </p:set>
                                    <p:anim calcmode="lin" valueType="num">
                                      <p:cBhvr>
                                        <p:cTn id="119" dur="500" fill="hold"/>
                                        <p:tgtEl>
                                          <p:spTgt spid="10"/>
                                        </p:tgtEl>
                                        <p:attrNameLst>
                                          <p:attrName>ppt_w</p:attrName>
                                        </p:attrNameLst>
                                      </p:cBhvr>
                                      <p:tavLst>
                                        <p:tav tm="0" fmla="#ppt_w*sin(2.5*pi*$)">
                                          <p:val>
                                            <p:fltVal val="0"/>
                                          </p:val>
                                        </p:tav>
                                        <p:tav tm="100000">
                                          <p:val>
                                            <p:fltVal val="1"/>
                                          </p:val>
                                        </p:tav>
                                      </p:tavLst>
                                    </p:anim>
                                    <p:anim calcmode="lin" valueType="num">
                                      <p:cBhvr>
                                        <p:cTn id="120" dur="500" fill="hold"/>
                                        <p:tgtEl>
                                          <p:spTgt spid="10"/>
                                        </p:tgtEl>
                                        <p:attrNameLst>
                                          <p:attrName>ppt_h</p:attrName>
                                        </p:attrNameLst>
                                      </p:cBhvr>
                                      <p:tavLst>
                                        <p:tav tm="0">
                                          <p:val>
                                            <p:strVal val="#ppt_h"/>
                                          </p:val>
                                        </p:tav>
                                        <p:tav tm="100000">
                                          <p:val>
                                            <p:strVal val="#ppt_h"/>
                                          </p:val>
                                        </p:tav>
                                      </p:tavLst>
                                    </p:anim>
                                  </p:childTnLst>
                                </p:cTn>
                              </p:par>
                            </p:childTnLst>
                          </p:cTn>
                        </p:par>
                        <p:par>
                          <p:cTn id="121" fill="hold" nodeType="afterGroup">
                            <p:stCondLst>
                              <p:cond delay="500"/>
                            </p:stCondLst>
                            <p:childTnLst>
                              <p:par>
                                <p:cTn id="122" presetID="22" presetClass="entr" presetSubtype="8" fill="hold" grpId="0" nodeType="afterEffect">
                                  <p:stCondLst>
                                    <p:cond delay="0"/>
                                  </p:stCondLst>
                                  <p:iterate type="lt">
                                    <p:tmPct val="10000"/>
                                  </p:iterate>
                                  <p:childTnLst>
                                    <p:set>
                                      <p:cBhvr>
                                        <p:cTn id="123" dur="1" fill="hold">
                                          <p:stCondLst>
                                            <p:cond delay="0"/>
                                          </p:stCondLst>
                                        </p:cTn>
                                        <p:tgtEl>
                                          <p:spTgt spid="20"/>
                                        </p:tgtEl>
                                        <p:attrNameLst>
                                          <p:attrName>style.visibility</p:attrName>
                                        </p:attrNameLst>
                                      </p:cBhvr>
                                      <p:to>
                                        <p:strVal val="visible"/>
                                      </p:to>
                                    </p:set>
                                    <p:animEffect transition="in" filter="wipe(left)">
                                      <p:cBhvr>
                                        <p:cTn id="124" dur="500"/>
                                        <p:tgtEl>
                                          <p:spTgt spid="20"/>
                                        </p:tgtEl>
                                      </p:cBhvr>
                                    </p:animEffect>
                                  </p:childTnLst>
                                </p:cTn>
                              </p:par>
                            </p:childTnLst>
                          </p:cTn>
                        </p:par>
                      </p:childTnLst>
                    </p:cTn>
                  </p:par>
                  <p:par>
                    <p:cTn id="125" fill="hold" nodeType="clickPar">
                      <p:stCondLst>
                        <p:cond delay="indefinite"/>
                      </p:stCondLst>
                      <p:childTnLst>
                        <p:par>
                          <p:cTn id="126" fill="hold">
                            <p:stCondLst>
                              <p:cond delay="0"/>
                            </p:stCondLst>
                            <p:childTnLst>
                              <p:par>
                                <p:cTn id="127" presetID="22" presetClass="entr" presetSubtype="8" fill="hold" nodeType="clickEffect">
                                  <p:stCondLst>
                                    <p:cond delay="0"/>
                                  </p:stCondLst>
                                  <p:iterate type="lt">
                                    <p:tmPct val="10000"/>
                                  </p:iterate>
                                  <p:childTnLst>
                                    <p:set>
                                      <p:cBhvr>
                                        <p:cTn id="128" dur="1" fill="hold">
                                          <p:stCondLst>
                                            <p:cond delay="0"/>
                                          </p:stCondLst>
                                        </p:cTn>
                                        <p:tgtEl>
                                          <p:spTgt spid="20">
                                            <p:txEl>
                                              <p:pRg st="0" end="0"/>
                                            </p:txEl>
                                          </p:spTgt>
                                        </p:tgtEl>
                                        <p:attrNameLst>
                                          <p:attrName>style.visibility</p:attrName>
                                        </p:attrNameLst>
                                      </p:cBhvr>
                                      <p:to>
                                        <p:strVal val="visible"/>
                                      </p:to>
                                    </p:set>
                                    <p:animEffect transition="in" filter="wipe(left)">
                                      <p:cBhvr>
                                        <p:cTn id="129" dur="500"/>
                                        <p:tgtEl>
                                          <p:spTgt spid="20">
                                            <p:txEl>
                                              <p:pRg st="0" end="0"/>
                                            </p:txEl>
                                          </p:spTgt>
                                        </p:tgtEl>
                                      </p:cBhvr>
                                    </p:animEffect>
                                  </p:childTnLst>
                                </p:cTn>
                              </p:par>
                            </p:childTnLst>
                          </p:cTn>
                        </p:par>
                      </p:childTnLst>
                    </p:cTn>
                  </p:par>
                  <p:par>
                    <p:cTn id="130" fill="hold" nodeType="clickPar">
                      <p:stCondLst>
                        <p:cond delay="indefinite"/>
                      </p:stCondLst>
                      <p:childTnLst>
                        <p:par>
                          <p:cTn id="131" fill="hold">
                            <p:stCondLst>
                              <p:cond delay="0"/>
                            </p:stCondLst>
                            <p:childTnLst>
                              <p:par>
                                <p:cTn id="132" presetID="19" presetClass="entr" presetSubtype="10" fill="hold" grpId="0" nodeType="clickEffect">
                                  <p:stCondLst>
                                    <p:cond delay="0"/>
                                  </p:stCondLst>
                                  <p:iterate type="lt">
                                    <p:tmPct val="10000"/>
                                  </p:iterate>
                                  <p:childTnLst>
                                    <p:set>
                                      <p:cBhvr>
                                        <p:cTn id="133" dur="1" fill="hold">
                                          <p:stCondLst>
                                            <p:cond delay="0"/>
                                          </p:stCondLst>
                                        </p:cTn>
                                        <p:tgtEl>
                                          <p:spTgt spid="11"/>
                                        </p:tgtEl>
                                        <p:attrNameLst>
                                          <p:attrName>style.visibility</p:attrName>
                                        </p:attrNameLst>
                                      </p:cBhvr>
                                      <p:to>
                                        <p:strVal val="visible"/>
                                      </p:to>
                                    </p:set>
                                    <p:anim calcmode="lin" valueType="num">
                                      <p:cBhvr>
                                        <p:cTn id="134" dur="500" fill="hold"/>
                                        <p:tgtEl>
                                          <p:spTgt spid="11"/>
                                        </p:tgtEl>
                                        <p:attrNameLst>
                                          <p:attrName>ppt_w</p:attrName>
                                        </p:attrNameLst>
                                      </p:cBhvr>
                                      <p:tavLst>
                                        <p:tav tm="0" fmla="#ppt_w*sin(2.5*pi*$)">
                                          <p:val>
                                            <p:fltVal val="0"/>
                                          </p:val>
                                        </p:tav>
                                        <p:tav tm="100000">
                                          <p:val>
                                            <p:fltVal val="1"/>
                                          </p:val>
                                        </p:tav>
                                      </p:tavLst>
                                    </p:anim>
                                    <p:anim calcmode="lin" valueType="num">
                                      <p:cBhvr>
                                        <p:cTn id="135" dur="500" fill="hold"/>
                                        <p:tgtEl>
                                          <p:spTgt spid="11"/>
                                        </p:tgtEl>
                                        <p:attrNameLst>
                                          <p:attrName>ppt_h</p:attrName>
                                        </p:attrNameLst>
                                      </p:cBhvr>
                                      <p:tavLst>
                                        <p:tav tm="0">
                                          <p:val>
                                            <p:strVal val="#ppt_h"/>
                                          </p:val>
                                        </p:tav>
                                        <p:tav tm="100000">
                                          <p:val>
                                            <p:strVal val="#ppt_h"/>
                                          </p:val>
                                        </p:tav>
                                      </p:tavLst>
                                    </p:anim>
                                  </p:childTnLst>
                                </p:cTn>
                              </p:par>
                            </p:childTnLst>
                          </p:cTn>
                        </p:par>
                        <p:par>
                          <p:cTn id="136" fill="hold" nodeType="afterGroup">
                            <p:stCondLst>
                              <p:cond delay="500"/>
                            </p:stCondLst>
                            <p:childTnLst>
                              <p:par>
                                <p:cTn id="137" presetID="22" presetClass="entr" presetSubtype="8" fill="hold" grpId="0" nodeType="afterEffect">
                                  <p:stCondLst>
                                    <p:cond delay="0"/>
                                  </p:stCondLst>
                                  <p:iterate type="lt">
                                    <p:tmPct val="10000"/>
                                  </p:iterate>
                                  <p:childTnLst>
                                    <p:set>
                                      <p:cBhvr>
                                        <p:cTn id="138" dur="1" fill="hold">
                                          <p:stCondLst>
                                            <p:cond delay="0"/>
                                          </p:stCondLst>
                                        </p:cTn>
                                        <p:tgtEl>
                                          <p:spTgt spid="21"/>
                                        </p:tgtEl>
                                        <p:attrNameLst>
                                          <p:attrName>style.visibility</p:attrName>
                                        </p:attrNameLst>
                                      </p:cBhvr>
                                      <p:to>
                                        <p:strVal val="visible"/>
                                      </p:to>
                                    </p:set>
                                    <p:animEffect transition="in" filter="wipe(left)">
                                      <p:cBhvr>
                                        <p:cTn id="139" dur="500"/>
                                        <p:tgtEl>
                                          <p:spTgt spid="21"/>
                                        </p:tgtEl>
                                      </p:cBhvr>
                                    </p:animEffect>
                                  </p:childTnLst>
                                </p:cTn>
                              </p:par>
                            </p:childTnLst>
                          </p:cTn>
                        </p:par>
                      </p:childTnLst>
                    </p:cTn>
                  </p:par>
                  <p:par>
                    <p:cTn id="140" fill="hold" nodeType="clickPar">
                      <p:stCondLst>
                        <p:cond delay="indefinite"/>
                      </p:stCondLst>
                      <p:childTnLst>
                        <p:par>
                          <p:cTn id="141" fill="hold">
                            <p:stCondLst>
                              <p:cond delay="0"/>
                            </p:stCondLst>
                            <p:childTnLst>
                              <p:par>
                                <p:cTn id="142" presetID="22" presetClass="entr" presetSubtype="8" fill="hold" nodeType="clickEffect">
                                  <p:stCondLst>
                                    <p:cond delay="0"/>
                                  </p:stCondLst>
                                  <p:iterate type="lt">
                                    <p:tmPct val="10000"/>
                                  </p:iterate>
                                  <p:childTnLst>
                                    <p:set>
                                      <p:cBhvr>
                                        <p:cTn id="143" dur="1" fill="hold">
                                          <p:stCondLst>
                                            <p:cond delay="0"/>
                                          </p:stCondLst>
                                        </p:cTn>
                                        <p:tgtEl>
                                          <p:spTgt spid="21">
                                            <p:txEl>
                                              <p:pRg st="0" end="0"/>
                                            </p:txEl>
                                          </p:spTgt>
                                        </p:tgtEl>
                                        <p:attrNameLst>
                                          <p:attrName>style.visibility</p:attrName>
                                        </p:attrNameLst>
                                      </p:cBhvr>
                                      <p:to>
                                        <p:strVal val="visible"/>
                                      </p:to>
                                    </p:set>
                                    <p:animEffect transition="in" filter="wipe(left)">
                                      <p:cBhvr>
                                        <p:cTn id="144"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85800" y="814685"/>
            <a:ext cx="157767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Ovulation </a:t>
            </a:r>
          </a:p>
        </p:txBody>
      </p:sp>
      <p:pic>
        <p:nvPicPr>
          <p:cNvPr id="23" name="Picture 22"/>
          <p:cNvPicPr>
            <a:picLocks noChangeAspect="1" noChangeArrowheads="1"/>
          </p:cNvPicPr>
          <p:nvPr/>
        </p:nvPicPr>
        <p:blipFill>
          <a:blip r:embed="rId2"/>
          <a:srcRect l="3337" t="11024"/>
          <a:stretch>
            <a:fillRect/>
          </a:stretch>
        </p:blipFill>
        <p:spPr bwMode="auto">
          <a:xfrm>
            <a:off x="600835" y="2096932"/>
            <a:ext cx="4047365" cy="2599032"/>
          </a:xfrm>
          <a:prstGeom prst="rect">
            <a:avLst/>
          </a:prstGeom>
          <a:noFill/>
          <a:ln w="9525">
            <a:noFill/>
            <a:miter lim="800000"/>
          </a:ln>
          <a:effectLst/>
        </p:spPr>
      </p:pic>
      <p:sp>
        <p:nvSpPr>
          <p:cNvPr id="24" name="Oval 23"/>
          <p:cNvSpPr/>
          <p:nvPr/>
        </p:nvSpPr>
        <p:spPr>
          <a:xfrm>
            <a:off x="1066800" y="3876536"/>
            <a:ext cx="905069" cy="905014"/>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9" name="Cloud 8"/>
          <p:cNvSpPr/>
          <p:nvPr/>
        </p:nvSpPr>
        <p:spPr>
          <a:xfrm>
            <a:off x="3962400" y="709553"/>
            <a:ext cx="4191000" cy="2014597"/>
          </a:xfrm>
          <a:prstGeom prst="cloud">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release of ovum (secondary oocyte) from the ovary is called ovulation.</a:t>
            </a:r>
          </a:p>
        </p:txBody>
      </p:sp>
      <p:sp>
        <p:nvSpPr>
          <p:cNvPr id="10" name="Cloud 9"/>
          <p:cNvSpPr/>
          <p:nvPr/>
        </p:nvSpPr>
        <p:spPr>
          <a:xfrm>
            <a:off x="4275965" y="2298442"/>
            <a:ext cx="4191000" cy="2483108"/>
          </a:xfrm>
          <a:prstGeom prst="cloud">
            <a:avLst/>
          </a:prstGeom>
        </p:spPr>
        <p:style>
          <a:lnRef idx="1">
            <a:schemeClr val="accent5"/>
          </a:lnRef>
          <a:fillRef idx="2">
            <a:schemeClr val="accent5"/>
          </a:fillRef>
          <a:effectRef idx="1">
            <a:schemeClr val="accent5"/>
          </a:effectRef>
          <a:fontRef idx="minor">
            <a:schemeClr val="dk1"/>
          </a:fontRef>
        </p:style>
        <p:txBody>
          <a:bodyPr wrap="square" rtlCol="0" anchor="ctr">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The graafian follicle is at first very small compared to the thickness of the cortex of the ovary.</a:t>
            </a:r>
          </a:p>
        </p:txBody>
      </p:sp>
    </p:spTree>
    <p:extLst>
      <p:ext uri="{BB962C8B-B14F-4D97-AF65-F5344CB8AC3E}">
        <p14:creationId xmlns:p14="http://schemas.microsoft.com/office/powerpoint/2010/main" val="3603341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1" presetClass="entr" presetSubtype="1" repeatCount="500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5" presetClass="entr" presetSubtype="10" fill="hold" grpId="0" nodeType="click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wipe(left)">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0" grpId="0" animBg="1"/>
    </p:bldLst>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TextBox 5"/>
          <p:cNvSpPr txBox="1"/>
          <p:nvPr/>
        </p:nvSpPr>
        <p:spPr>
          <a:xfrm>
            <a:off x="685800" y="742950"/>
            <a:ext cx="157767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Ovulation </a:t>
            </a:r>
          </a:p>
        </p:txBody>
      </p:sp>
      <p:pic>
        <p:nvPicPr>
          <p:cNvPr id="7" name="Picture 6"/>
          <p:cNvPicPr>
            <a:picLocks noChangeAspect="1" noChangeArrowheads="1"/>
          </p:cNvPicPr>
          <p:nvPr/>
        </p:nvPicPr>
        <p:blipFill>
          <a:blip r:embed="rId2"/>
          <a:srcRect l="3337" t="11024"/>
          <a:stretch>
            <a:fillRect/>
          </a:stretch>
        </p:blipFill>
        <p:spPr bwMode="auto">
          <a:xfrm>
            <a:off x="600835" y="2096932"/>
            <a:ext cx="4047365" cy="2599032"/>
          </a:xfrm>
          <a:prstGeom prst="rect">
            <a:avLst/>
          </a:prstGeom>
          <a:noFill/>
          <a:ln w="9525">
            <a:noFill/>
            <a:miter lim="800000"/>
          </a:ln>
          <a:effectLst/>
        </p:spPr>
      </p:pic>
      <p:sp>
        <p:nvSpPr>
          <p:cNvPr id="8" name="Oval 7"/>
          <p:cNvSpPr/>
          <p:nvPr/>
        </p:nvSpPr>
        <p:spPr>
          <a:xfrm>
            <a:off x="1066800" y="3876536"/>
            <a:ext cx="905069" cy="905014"/>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
        <p:nvSpPr>
          <p:cNvPr id="9" name="Cloud 8"/>
          <p:cNvSpPr/>
          <p:nvPr/>
        </p:nvSpPr>
        <p:spPr>
          <a:xfrm>
            <a:off x="3771900" y="698242"/>
            <a:ext cx="4648200" cy="2483108"/>
          </a:xfrm>
          <a:prstGeom prst="cloud">
            <a:avLst/>
          </a:prstGeom>
        </p:spPr>
        <p:style>
          <a:lnRef idx="1">
            <a:schemeClr val="accent5"/>
          </a:lnRef>
          <a:fillRef idx="2">
            <a:schemeClr val="accent5"/>
          </a:fillRef>
          <a:effectRef idx="1">
            <a:schemeClr val="accent5"/>
          </a:effectRef>
          <a:fontRef idx="minor">
            <a:schemeClr val="dk1"/>
          </a:fontRef>
        </p:style>
        <p:txBody>
          <a:bodyPr wrap="square" rtlCol="0" anchor="ctr">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As it enlarges, it becomes so big that it not only reaches the surface of the ovary, but also forms a bulging in this situation. </a:t>
            </a:r>
          </a:p>
        </p:txBody>
      </p:sp>
      <p:sp>
        <p:nvSpPr>
          <p:cNvPr id="10" name="Cloud 9"/>
          <p:cNvSpPr/>
          <p:nvPr/>
        </p:nvSpPr>
        <p:spPr>
          <a:xfrm>
            <a:off x="4038600" y="3012192"/>
            <a:ext cx="4114800" cy="1546086"/>
          </a:xfrm>
          <a:prstGeom prst="cloud">
            <a:avLst/>
          </a:prstGeom>
        </p:spPr>
        <p:style>
          <a:lnRef idx="1">
            <a:schemeClr val="accent5"/>
          </a:lnRef>
          <a:fillRef idx="2">
            <a:schemeClr val="accent5"/>
          </a:fillRef>
          <a:effectRef idx="1">
            <a:schemeClr val="accent5"/>
          </a:effectRef>
          <a:fontRef idx="minor">
            <a:schemeClr val="dk1"/>
          </a:fontRef>
        </p:style>
        <p:txBody>
          <a:bodyPr wrap="square" rtlCol="0" anchor="ctr">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Ultimately, the follicle ruptures releasing the ovum.</a:t>
            </a:r>
          </a:p>
        </p:txBody>
      </p:sp>
    </p:spTree>
    <p:extLst>
      <p:ext uri="{BB962C8B-B14F-4D97-AF65-F5344CB8AC3E}">
        <p14:creationId xmlns:p14="http://schemas.microsoft.com/office/powerpoint/2010/main" val="7340225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1" presetClass="entr" presetSubtype="1" repeatCount="5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5" presetClass="entr" presetSubtype="10" fill="hold" grpId="0" nodeType="click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wipe(left)">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01396" y="1823872"/>
            <a:ext cx="714405" cy="714405"/>
          </a:xfrm>
          <a:prstGeom prst="rect">
            <a:avLst/>
          </a:prstGeom>
          <a:noFill/>
        </p:spPr>
      </p:pic>
      <p:sp>
        <p:nvSpPr>
          <p:cNvPr id="5" name="TextBox 4"/>
          <p:cNvSpPr txBox="1"/>
          <p:nvPr/>
        </p:nvSpPr>
        <p:spPr>
          <a:xfrm>
            <a:off x="685800" y="819150"/>
            <a:ext cx="57150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lvl="0" indent="-457200" eaLnBrk="0" fontAlgn="base" hangingPunct="0">
              <a:spcBef>
                <a:spcPct val="0"/>
              </a:spcBef>
              <a:spcAft>
                <a:spcPct val="0"/>
              </a:spcAft>
              <a:buAutoNum type="arabicPeriod"/>
            </a:pPr>
            <a:r>
              <a:rPr lang="en-US" sz="2000" b="1">
                <a:solidFill>
                  <a:srgbClr val="0000FF"/>
                </a:solidFill>
                <a:latin typeface="Times New Roman" pitchFamily="18" charset="0"/>
                <a:ea typeface="Times New Roman" pitchFamily="18" charset="0"/>
                <a:cs typeface="Times New Roman" pitchFamily="18" charset="0"/>
              </a:rPr>
              <a:t>In human females, the oogonia starts cell division during the embryonic development stage and stops the process at ……..</a:t>
            </a:r>
          </a:p>
        </p:txBody>
      </p:sp>
      <p:sp>
        <p:nvSpPr>
          <p:cNvPr id="8" name="TextBox 7"/>
          <p:cNvSpPr txBox="1"/>
          <p:nvPr/>
        </p:nvSpPr>
        <p:spPr>
          <a:xfrm>
            <a:off x="994970" y="19810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prophase-I of meiosis-I</a:t>
            </a:r>
          </a:p>
        </p:txBody>
      </p:sp>
      <p:sp>
        <p:nvSpPr>
          <p:cNvPr id="19" name="TextBox 18"/>
          <p:cNvSpPr txBox="1"/>
          <p:nvPr/>
        </p:nvSpPr>
        <p:spPr>
          <a:xfrm>
            <a:off x="1004904" y="24764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metaphase-I of meiosis-I</a:t>
            </a:r>
          </a:p>
        </p:txBody>
      </p:sp>
      <p:sp>
        <p:nvSpPr>
          <p:cNvPr id="20" name="TextBox 19"/>
          <p:cNvSpPr txBox="1"/>
          <p:nvPr/>
        </p:nvSpPr>
        <p:spPr>
          <a:xfrm>
            <a:off x="1004901" y="3467040"/>
            <a:ext cx="47100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telophase-I of meiosis-I</a:t>
            </a:r>
          </a:p>
        </p:txBody>
      </p:sp>
      <p:sp>
        <p:nvSpPr>
          <p:cNvPr id="21" name="TextBox 20"/>
          <p:cNvSpPr txBox="1"/>
          <p:nvPr/>
        </p:nvSpPr>
        <p:spPr>
          <a:xfrm>
            <a:off x="1004902" y="2990730"/>
            <a:ext cx="36432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anaphase-I of meiosis-I</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1093951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7196" y="1733550"/>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2. </a:t>
            </a:r>
            <a:r>
              <a:rPr lang="en-US" sz="2000" b="1">
                <a:solidFill>
                  <a:srgbClr val="0000FF"/>
                </a:solidFill>
                <a:latin typeface="Times New Roman" pitchFamily="18" charset="0"/>
                <a:ea typeface="Times New Roman" pitchFamily="18" charset="0"/>
                <a:cs typeface="Times New Roman" pitchFamily="18" charset="0"/>
              </a:rPr>
              <a:t>‘Ovulation’ is ….</a:t>
            </a:r>
            <a:endParaRPr lang="en-US" sz="2000" b="1">
              <a:solidFill>
                <a:srgbClr val="0000FF"/>
              </a:solidFill>
              <a:latin typeface="Times New Roman" pitchFamily="18" charset="0"/>
            </a:endParaRPr>
          </a:p>
        </p:txBody>
      </p:sp>
      <p:sp>
        <p:nvSpPr>
          <p:cNvPr id="8" name="TextBox 7"/>
          <p:cNvSpPr txBox="1"/>
          <p:nvPr/>
        </p:nvSpPr>
        <p:spPr>
          <a:xfrm>
            <a:off x="994970" y="1428750"/>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Releasing of primary oocyte from ovary</a:t>
            </a:r>
          </a:p>
        </p:txBody>
      </p:sp>
      <p:sp>
        <p:nvSpPr>
          <p:cNvPr id="19" name="TextBox 18"/>
          <p:cNvSpPr txBox="1"/>
          <p:nvPr/>
        </p:nvSpPr>
        <p:spPr>
          <a:xfrm>
            <a:off x="1004904" y="1924170"/>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Releasing of secondary oocyte from ovary</a:t>
            </a:r>
          </a:p>
        </p:txBody>
      </p:sp>
      <p:sp>
        <p:nvSpPr>
          <p:cNvPr id="20" name="TextBox 19"/>
          <p:cNvSpPr txBox="1"/>
          <p:nvPr/>
        </p:nvSpPr>
        <p:spPr>
          <a:xfrm>
            <a:off x="1004901" y="2914770"/>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Releasing of graafian follicle</a:t>
            </a:r>
          </a:p>
        </p:txBody>
      </p:sp>
      <p:sp>
        <p:nvSpPr>
          <p:cNvPr id="21" name="TextBox 20"/>
          <p:cNvSpPr txBox="1"/>
          <p:nvPr/>
        </p:nvSpPr>
        <p:spPr>
          <a:xfrm>
            <a:off x="1004902" y="2438460"/>
            <a:ext cx="5167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Releasing of tertiary  oocyte from ovary</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10939511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074438" y="1581150"/>
            <a:ext cx="7002762"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STRUCTURE OF OVUM</a:t>
            </a:r>
          </a:p>
        </p:txBody>
      </p:sp>
    </p:spTree>
    <p:extLst>
      <p:ext uri="{BB962C8B-B14F-4D97-AF65-F5344CB8AC3E}">
        <p14:creationId xmlns:p14="http://schemas.microsoft.com/office/powerpoint/2010/main" val="1614717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4495800" y="973782"/>
            <a:ext cx="4038600" cy="1323439"/>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The ovum that is shed from ovary is not mature (it is arrested in the metaphase-II of the maturation division-Meiosis-II). </a:t>
            </a:r>
          </a:p>
        </p:txBody>
      </p:sp>
      <p:sp>
        <p:nvSpPr>
          <p:cNvPr id="3" name="Rectangle 2"/>
          <p:cNvSpPr/>
          <p:nvPr/>
        </p:nvSpPr>
        <p:spPr>
          <a:xfrm>
            <a:off x="533400" y="742950"/>
            <a:ext cx="3629327"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STRUCTURE</a:t>
            </a:r>
            <a:r>
              <a:rPr lang="en-US" sz="2400" b="1">
                <a:solidFill>
                  <a:srgbClr val="C00000"/>
                </a:solidFill>
                <a:latin typeface="Times New Roman" pitchFamily="18" charset="0"/>
                <a:cs typeface="Times New Roman" pitchFamily="18" charset="0"/>
              </a:rPr>
              <a:t> </a:t>
            </a:r>
            <a:r>
              <a:rPr lang="en-US" sz="2400" b="1">
                <a:solidFill>
                  <a:schemeClr val="bg1"/>
                </a:solidFill>
                <a:latin typeface="Times New Roman" pitchFamily="18" charset="0"/>
                <a:cs typeface="Times New Roman" pitchFamily="18" charset="0"/>
              </a:rPr>
              <a:t>OF OVUM</a:t>
            </a:r>
            <a:endParaRPr lang="en-IN" sz="2400" b="1">
              <a:solidFill>
                <a:schemeClr val="bg1"/>
              </a:solidFill>
              <a:latin typeface="Times New Roman" pitchFamily="18" charset="0"/>
              <a:cs typeface="Times New Roman" pitchFamily="18" charset="0"/>
            </a:endParaRPr>
          </a:p>
        </p:txBody>
      </p:sp>
      <p:pic>
        <p:nvPicPr>
          <p:cNvPr id="4" name="Picture 2" descr="Human Reproductive Cells 1"/>
          <p:cNvPicPr>
            <a:picLocks noChangeAspect="1" noChangeArrowheads="1"/>
          </p:cNvPicPr>
          <p:nvPr/>
        </p:nvPicPr>
        <p:blipFill>
          <a:blip r:embed="rId2"/>
          <a:srcRect b="7256"/>
          <a:stretch>
            <a:fillRect/>
          </a:stretch>
        </p:blipFill>
        <p:spPr bwMode="auto">
          <a:xfrm>
            <a:off x="678455" y="1373455"/>
            <a:ext cx="3733800" cy="2597150"/>
          </a:xfrm>
          <a:prstGeom prst="roundRect">
            <a:avLst>
              <a:gd name="adj" fmla="val 8594"/>
            </a:avLst>
          </a:prstGeom>
          <a:solidFill>
            <a:srgbClr val="FFFFFF">
              <a:shade val="85000"/>
            </a:srgbClr>
          </a:solidFill>
          <a:ln w="57150">
            <a:noFill/>
          </a:ln>
          <a:effectLst/>
        </p:spPr>
      </p:pic>
    </p:spTree>
    <p:extLst>
      <p:ext uri="{BB962C8B-B14F-4D97-AF65-F5344CB8AC3E}">
        <p14:creationId xmlns:p14="http://schemas.microsoft.com/office/powerpoint/2010/main" val="41608648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2"/>
          <a:stretch>
            <a:fillRect/>
          </a:stretch>
        </p:blipFill>
        <p:spPr bwMode="auto">
          <a:xfrm>
            <a:off x="642991" y="1067302"/>
            <a:ext cx="4442637" cy="3445119"/>
          </a:xfrm>
          <a:prstGeom prst="rect">
            <a:avLst/>
          </a:prstGeom>
          <a:noFill/>
          <a:ln w="76200">
            <a:noFill/>
            <a:miter lim="800000"/>
          </a:ln>
          <a:effectLst/>
        </p:spPr>
      </p:pic>
      <p:sp>
        <p:nvSpPr>
          <p:cNvPr id="10" name="Rectangle 9"/>
          <p:cNvSpPr/>
          <p:nvPr/>
        </p:nvSpPr>
        <p:spPr>
          <a:xfrm>
            <a:off x="5334000" y="895350"/>
            <a:ext cx="2971800" cy="70788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It is surrounded by zona pellucida.</a:t>
            </a:r>
          </a:p>
        </p:txBody>
      </p:sp>
      <p:sp>
        <p:nvSpPr>
          <p:cNvPr id="3" name="Oval 2"/>
          <p:cNvSpPr/>
          <p:nvPr/>
        </p:nvSpPr>
        <p:spPr>
          <a:xfrm>
            <a:off x="1584789" y="1570661"/>
            <a:ext cx="2133600" cy="2438400"/>
          </a:xfrm>
          <a:prstGeom prst="ellipse">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p>
        </p:txBody>
      </p:sp>
    </p:spTree>
    <p:extLst>
      <p:ext uri="{BB962C8B-B14F-4D97-AF65-F5344CB8AC3E}">
        <p14:creationId xmlns:p14="http://schemas.microsoft.com/office/powerpoint/2010/main" val="23006473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5" presetClass="entr" presetSubtype="0" fill="hold" grpId="0" nodeType="click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22" presetClass="entr" presetSubtype="8" fill="hold" nodeType="clickEffect">
                                  <p:stCondLst>
                                    <p:cond delay="0"/>
                                  </p:stCondLst>
                                  <p:iterate type="lt">
                                    <p:tmPct val="10000"/>
                                  </p:iterate>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left)">
                                      <p:cBhvr>
                                        <p:cTn id="21" dur="500"/>
                                        <p:tgtEl>
                                          <p:spTgt spid="10">
                                            <p:txEl>
                                              <p:pRg st="0" end="0"/>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1" presetClass="entr" presetSubtype="1" repeatCount="300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heel(1)">
                                      <p:cBhvr>
                                        <p:cTn id="2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Lst>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2"/>
          <a:stretch>
            <a:fillRect/>
          </a:stretch>
        </p:blipFill>
        <p:spPr bwMode="auto">
          <a:xfrm>
            <a:off x="533400" y="1428750"/>
            <a:ext cx="4999299" cy="3023525"/>
          </a:xfrm>
          <a:prstGeom prst="rect">
            <a:avLst/>
          </a:prstGeom>
          <a:noFill/>
          <a:ln w="9525">
            <a:noFill/>
            <a:miter lim="800000"/>
          </a:ln>
          <a:effectLst/>
        </p:spPr>
      </p:pic>
      <p:sp>
        <p:nvSpPr>
          <p:cNvPr id="3" name="TextBox 2"/>
          <p:cNvSpPr txBox="1"/>
          <p:nvPr/>
        </p:nvSpPr>
        <p:spPr>
          <a:xfrm>
            <a:off x="609600" y="742950"/>
            <a:ext cx="259369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HUMAN  OVUM</a:t>
            </a:r>
            <a:endParaRPr lang="en-IN" sz="2400" b="1">
              <a:solidFill>
                <a:schemeClr val="bg1"/>
              </a:solidFill>
              <a:latin typeface="Times New Roman" pitchFamily="18" charset="0"/>
              <a:cs typeface="Times New Roman" pitchFamily="18" charset="0"/>
            </a:endParaRPr>
          </a:p>
        </p:txBody>
      </p:sp>
      <p:cxnSp>
        <p:nvCxnSpPr>
          <p:cNvPr id="8" name="Straight Connector 7"/>
          <p:cNvCxnSpPr/>
          <p:nvPr/>
        </p:nvCxnSpPr>
        <p:spPr>
          <a:xfrm>
            <a:off x="3404850" y="2701000"/>
            <a:ext cx="1008000"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7-Point Star 9"/>
          <p:cNvSpPr/>
          <p:nvPr/>
        </p:nvSpPr>
        <p:spPr>
          <a:xfrm>
            <a:off x="4214150" y="1200150"/>
            <a:ext cx="360000" cy="360000"/>
          </a:xfrm>
          <a:prstGeom prst="star7">
            <a:avLst/>
          </a:prstGeom>
          <a:solidFill>
            <a:schemeClr val="accent6">
              <a:lumMod val="60000"/>
              <a:lumOff val="40000"/>
            </a:schemeClr>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a:latin typeface="Times New Roman" pitchFamily="18" charset="0"/>
              <a:cs typeface="Times New Roman" pitchFamily="18" charset="0"/>
            </a:endParaRPr>
          </a:p>
        </p:txBody>
      </p:sp>
      <p:sp>
        <p:nvSpPr>
          <p:cNvPr id="11" name="7-Point Star 10"/>
          <p:cNvSpPr/>
          <p:nvPr/>
        </p:nvSpPr>
        <p:spPr>
          <a:xfrm>
            <a:off x="5051374" y="2373788"/>
            <a:ext cx="360000" cy="360000"/>
          </a:xfrm>
          <a:prstGeom prst="star7">
            <a:avLst/>
          </a:prstGeom>
          <a:solidFill>
            <a:schemeClr val="accent6">
              <a:lumMod val="60000"/>
              <a:lumOff val="40000"/>
            </a:schemeClr>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a:latin typeface="Times New Roman" pitchFamily="18" charset="0"/>
              <a:cs typeface="Times New Roman" pitchFamily="18" charset="0"/>
            </a:endParaRPr>
          </a:p>
        </p:txBody>
      </p:sp>
      <p:sp>
        <p:nvSpPr>
          <p:cNvPr id="12" name="7-Point Star 11"/>
          <p:cNvSpPr/>
          <p:nvPr/>
        </p:nvSpPr>
        <p:spPr>
          <a:xfrm>
            <a:off x="4747550" y="2952750"/>
            <a:ext cx="360000" cy="360000"/>
          </a:xfrm>
          <a:prstGeom prst="star7">
            <a:avLst/>
          </a:prstGeom>
          <a:solidFill>
            <a:schemeClr val="accent6">
              <a:lumMod val="60000"/>
              <a:lumOff val="40000"/>
            </a:schemeClr>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a:latin typeface="Times New Roman" pitchFamily="18" charset="0"/>
              <a:cs typeface="Times New Roman" pitchFamily="18" charset="0"/>
            </a:endParaRPr>
          </a:p>
        </p:txBody>
      </p:sp>
      <p:sp>
        <p:nvSpPr>
          <p:cNvPr id="29" name="Left Arrow 28"/>
          <p:cNvSpPr/>
          <p:nvPr/>
        </p:nvSpPr>
        <p:spPr>
          <a:xfrm rot="12794771">
            <a:off x="990606" y="2306426"/>
            <a:ext cx="1519180" cy="91440"/>
          </a:xfrm>
          <a:prstGeom prst="lef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a:latin typeface="Times New Roman" pitchFamily="18" charset="0"/>
              <a:cs typeface="Times New Roman" pitchFamily="18" charset="0"/>
            </a:endParaRPr>
          </a:p>
        </p:txBody>
      </p:sp>
      <p:sp>
        <p:nvSpPr>
          <p:cNvPr id="31" name="7-Point Star 30"/>
          <p:cNvSpPr/>
          <p:nvPr/>
        </p:nvSpPr>
        <p:spPr>
          <a:xfrm>
            <a:off x="2156750" y="2388870"/>
            <a:ext cx="182880" cy="182880"/>
          </a:xfrm>
          <a:prstGeom prst="star7">
            <a:avLst/>
          </a:prstGeom>
          <a:solidFill>
            <a:schemeClr val="accent5">
              <a:lumMod val="20000"/>
              <a:lumOff val="80000"/>
            </a:schemeClr>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a:latin typeface="Times New Roman" pitchFamily="18" charset="0"/>
              <a:cs typeface="Times New Roman" pitchFamily="18" charset="0"/>
            </a:endParaRPr>
          </a:p>
        </p:txBody>
      </p:sp>
      <p:sp>
        <p:nvSpPr>
          <p:cNvPr id="32" name="7-Point Star 31"/>
          <p:cNvSpPr/>
          <p:nvPr/>
        </p:nvSpPr>
        <p:spPr>
          <a:xfrm>
            <a:off x="2964470" y="3257550"/>
            <a:ext cx="182880" cy="182880"/>
          </a:xfrm>
          <a:prstGeom prst="star7">
            <a:avLst/>
          </a:prstGeom>
          <a:solidFill>
            <a:schemeClr val="accent5">
              <a:lumMod val="20000"/>
              <a:lumOff val="80000"/>
            </a:schemeClr>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a:latin typeface="Times New Roman" pitchFamily="18" charset="0"/>
              <a:cs typeface="Times New Roman" pitchFamily="18" charset="0"/>
            </a:endParaRPr>
          </a:p>
        </p:txBody>
      </p:sp>
      <p:sp>
        <p:nvSpPr>
          <p:cNvPr id="33" name="Oval 32"/>
          <p:cNvSpPr/>
          <p:nvPr/>
        </p:nvSpPr>
        <p:spPr>
          <a:xfrm>
            <a:off x="4302707" y="1962150"/>
            <a:ext cx="822960" cy="43166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sp>
        <p:nvSpPr>
          <p:cNvPr id="34" name="Left Arrow 33"/>
          <p:cNvSpPr/>
          <p:nvPr/>
        </p:nvSpPr>
        <p:spPr>
          <a:xfrm>
            <a:off x="3520280" y="2752104"/>
            <a:ext cx="676656" cy="91440"/>
          </a:xfrm>
          <a:prstGeom prst="lef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a:latin typeface="Times New Roman" pitchFamily="18" charset="0"/>
              <a:cs typeface="Times New Roman" pitchFamily="18" charset="0"/>
            </a:endParaRPr>
          </a:p>
        </p:txBody>
      </p:sp>
      <p:sp>
        <p:nvSpPr>
          <p:cNvPr id="35" name="Left Arrow 34"/>
          <p:cNvSpPr/>
          <p:nvPr/>
        </p:nvSpPr>
        <p:spPr>
          <a:xfrm>
            <a:off x="3133064" y="3459830"/>
            <a:ext cx="1097280" cy="91440"/>
          </a:xfrm>
          <a:prstGeom prst="lef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a:latin typeface="Times New Roman" pitchFamily="18" charset="0"/>
              <a:cs typeface="Times New Roman" pitchFamily="18" charset="0"/>
            </a:endParaRPr>
          </a:p>
        </p:txBody>
      </p:sp>
      <p:sp>
        <p:nvSpPr>
          <p:cNvPr id="36" name="Left Arrow 35"/>
          <p:cNvSpPr/>
          <p:nvPr/>
        </p:nvSpPr>
        <p:spPr>
          <a:xfrm>
            <a:off x="3023525" y="1628775"/>
            <a:ext cx="822960" cy="91440"/>
          </a:xfrm>
          <a:prstGeom prst="lef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a:latin typeface="Times New Roman" pitchFamily="18" charset="0"/>
              <a:cs typeface="Times New Roman" pitchFamily="18" charset="0"/>
            </a:endParaRPr>
          </a:p>
        </p:txBody>
      </p:sp>
      <p:sp>
        <p:nvSpPr>
          <p:cNvPr id="22" name="Rectangle 2"/>
          <p:cNvSpPr>
            <a:spLocks noChangeArrowheads="1"/>
          </p:cNvSpPr>
          <p:nvPr/>
        </p:nvSpPr>
        <p:spPr bwMode="auto">
          <a:xfrm>
            <a:off x="5776645" y="990608"/>
            <a:ext cx="2514600" cy="1938992"/>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eaLnBrk="0" fontAlgn="base" hangingPunct="0">
              <a:spcBef>
                <a:spcPct val="0"/>
              </a:spcBef>
              <a:spcAft>
                <a:spcPct val="0"/>
              </a:spcAft>
            </a:pPr>
            <a:r>
              <a:rPr lang="en-US" sz="2000" b="1">
                <a:latin typeface="Times New Roman" pitchFamily="18" charset="0"/>
                <a:ea typeface="Times New Roman" pitchFamily="18" charset="0"/>
                <a:cs typeface="Times New Roman" pitchFamily="18" charset="0"/>
              </a:rPr>
              <a:t>A distinct space is seen between the cell membrane(vitelline membrane) and the zona pellucida, </a:t>
            </a:r>
            <a:r>
              <a:rPr lang="en-US" sz="2000" b="1" err="1">
                <a:solidFill>
                  <a:srgbClr val="FF0000"/>
                </a:solidFill>
                <a:latin typeface="Times New Roman" pitchFamily="18" charset="0"/>
                <a:ea typeface="Times New Roman" pitchFamily="18" charset="0"/>
                <a:cs typeface="Times New Roman" pitchFamily="18" charset="0"/>
              </a:rPr>
              <a:t>perivitelline space</a:t>
            </a:r>
            <a:r>
              <a:rPr lang="en-US" sz="2000" b="1">
                <a:latin typeface="Times New Roman" pitchFamily="18" charset="0"/>
                <a:ea typeface="Times New Roman" pitchFamily="18" charset="0"/>
                <a:cs typeface="Times New Roman" pitchFamily="18" charset="0"/>
              </a:rPr>
              <a:t>.</a:t>
            </a:r>
          </a:p>
        </p:txBody>
      </p:sp>
    </p:spTree>
    <p:extLst>
      <p:ext uri="{BB962C8B-B14F-4D97-AF65-F5344CB8AC3E}">
        <p14:creationId xmlns:p14="http://schemas.microsoft.com/office/powerpoint/2010/main" val="8548167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par>
                                <p:cTn id="10" presetID="55" presetClass="entr" presetSubtype="0" fill="hold" nodeType="with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22" presetClass="entr" presetSubtype="1" repeatCount="3000" fill="hold" grpId="0" nodeType="withEffect">
                                  <p:stCondLst>
                                    <p:cond delay="0"/>
                                  </p:stCondLst>
                                  <p:iterate type="lt">
                                    <p:tmPct val="10000"/>
                                  </p:iterate>
                                  <p:childTnLst>
                                    <p:set>
                                      <p:cBhvr>
                                        <p:cTn id="16" dur="1" fill="hold">
                                          <p:stCondLst>
                                            <p:cond delay="0"/>
                                          </p:stCondLst>
                                        </p:cTn>
                                        <p:tgtEl>
                                          <p:spTgt spid="29"/>
                                        </p:tgtEl>
                                        <p:attrNameLst>
                                          <p:attrName>style.visibility</p:attrName>
                                        </p:attrNameLst>
                                      </p:cBhvr>
                                      <p:to>
                                        <p:strVal val="visible"/>
                                      </p:to>
                                    </p:set>
                                    <p:animEffect transition="in" filter="wipe(up)">
                                      <p:cBhvr>
                                        <p:cTn id="17" dur="1000"/>
                                        <p:tgtEl>
                                          <p:spTgt spid="29"/>
                                        </p:tgtEl>
                                      </p:cBhvr>
                                    </p:animEffect>
                                  </p:childTnLst>
                                </p:cTn>
                              </p:par>
                              <p:par>
                                <p:cTn id="18" presetID="1" presetClass="entr" presetSubtype="0" fill="hold" grpId="1" nodeType="withEffect">
                                  <p:stCondLst>
                                    <p:cond delay="0"/>
                                  </p:stCondLst>
                                  <p:iterate type="lt">
                                    <p:tmAbs val="500"/>
                                  </p:iterate>
                                  <p:childTnLst>
                                    <p:set>
                                      <p:cBhvr>
                                        <p:cTn id="19" dur="1" fill="hold">
                                          <p:stCondLst>
                                            <p:cond delay="0"/>
                                          </p:stCondLst>
                                        </p:cTn>
                                        <p:tgtEl>
                                          <p:spTgt spid="31"/>
                                        </p:tgtEl>
                                        <p:attrNameLst>
                                          <p:attrName>style.visibility</p:attrName>
                                        </p:attrNameLst>
                                      </p:cBhvr>
                                      <p:to>
                                        <p:strVal val="visible"/>
                                      </p:to>
                                    </p:set>
                                  </p:childTnLst>
                                </p:cTn>
                              </p:par>
                              <p:par>
                                <p:cTn id="20" presetID="1" presetClass="entr" presetSubtype="0" fill="hold" grpId="1" nodeType="withEffect">
                                  <p:stCondLst>
                                    <p:cond delay="0"/>
                                  </p:stCondLst>
                                  <p:iterate type="lt">
                                    <p:tmAbs val="500"/>
                                  </p:iterate>
                                  <p:childTnLst>
                                    <p:set>
                                      <p:cBhvr>
                                        <p:cTn id="21" dur="1" fill="hold">
                                          <p:stCondLst>
                                            <p:cond delay="0"/>
                                          </p:stCondLst>
                                        </p:cTn>
                                        <p:tgtEl>
                                          <p:spTgt spid="32"/>
                                        </p:tgtEl>
                                        <p:attrNameLst>
                                          <p:attrName>style.visibility</p:attrName>
                                        </p:attrNameLst>
                                      </p:cBhvr>
                                      <p:to>
                                        <p:strVal val="visible"/>
                                      </p:to>
                                    </p:set>
                                  </p:childTnLst>
                                </p:cTn>
                              </p:par>
                              <p:par>
                                <p:cTn id="22" presetID="8" presetClass="emph" presetSubtype="0" fill="hold" grpId="0" nodeType="withEffect">
                                  <p:stCondLst>
                                    <p:cond delay="0"/>
                                  </p:stCondLst>
                                  <p:iterate type="lt">
                                    <p:tmPct val="10000"/>
                                  </p:iterate>
                                  <p:childTnLst>
                                    <p:animRot by="21600000">
                                      <p:cBhvr>
                                        <p:cTn id="23" dur="2000" fill="hold"/>
                                        <p:tgtEl>
                                          <p:spTgt spid="31"/>
                                        </p:tgtEl>
                                        <p:attrNameLst>
                                          <p:attrName>r</p:attrName>
                                        </p:attrNameLst>
                                      </p:cBhvr>
                                    </p:animRot>
                                  </p:childTnLst>
                                </p:cTn>
                              </p:par>
                              <p:par>
                                <p:cTn id="24" presetID="8" presetClass="emph" presetSubtype="0" fill="hold" grpId="0" nodeType="withEffect">
                                  <p:stCondLst>
                                    <p:cond delay="0"/>
                                  </p:stCondLst>
                                  <p:iterate type="lt">
                                    <p:tmPct val="10000"/>
                                  </p:iterate>
                                  <p:childTnLst>
                                    <p:animRot by="21600000">
                                      <p:cBhvr>
                                        <p:cTn id="25" dur="2000" fill="hold"/>
                                        <p:tgtEl>
                                          <p:spTgt spid="32"/>
                                        </p:tgtEl>
                                        <p:attrNameLst>
                                          <p:attrName>r</p:attrName>
                                        </p:attrNameLst>
                                      </p:cBhvr>
                                    </p:animRot>
                                  </p:childTnLst>
                                </p:cTn>
                              </p:par>
                              <p:par>
                                <p:cTn id="26" presetID="22" presetClass="entr" presetSubtype="4" fill="hold" grpId="0" nodeType="withEffect">
                                  <p:stCondLst>
                                    <p:cond delay="0"/>
                                  </p:stCondLst>
                                  <p:iterate type="lt">
                                    <p:tmPct val="10000"/>
                                  </p:iterate>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par>
                                <p:cTn id="29" presetID="26" presetClass="emph" presetSubtype="0" repeatCount="3000" fill="hold" grpId="1" nodeType="withEffect">
                                  <p:stCondLst>
                                    <p:cond delay="0"/>
                                  </p:stCondLst>
                                  <p:iterate type="lt">
                                    <p:tmPct val="10000"/>
                                  </p:iterate>
                                  <p:childTnLst>
                                    <p:animEffect transition="out" filter="fade">
                                      <p:cBhvr>
                                        <p:cTn id="30" dur="500" tmFilter="0, 0; .2, .5; .8, .5; 1, 0"/>
                                        <p:tgtEl>
                                          <p:spTgt spid="33"/>
                                        </p:tgtEl>
                                      </p:cBhvr>
                                    </p:animEffect>
                                    <p:animScale>
                                      <p:cBhvr>
                                        <p:cTn id="31" dur="250" autoRev="1" fill="hold"/>
                                        <p:tgtEl>
                                          <p:spTgt spid="33"/>
                                        </p:tgtEl>
                                      </p:cBhvr>
                                      <p:by x="105000" y="105000"/>
                                    </p:animScale>
                                  </p:childTnLst>
                                </p:cTn>
                              </p:par>
                            </p:childTnLst>
                          </p:cTn>
                        </p:par>
                      </p:childTnLst>
                    </p:cTn>
                  </p:par>
                  <p:par>
                    <p:cTn id="32" fill="hold" nodeType="clickPar">
                      <p:stCondLst>
                        <p:cond delay="indefinite"/>
                      </p:stCondLst>
                      <p:childTnLst>
                        <p:par>
                          <p:cTn id="33" fill="hold">
                            <p:stCondLst>
                              <p:cond delay="0"/>
                            </p:stCondLst>
                            <p:childTnLst>
                              <p:par>
                                <p:cTn id="34" presetID="31" presetClass="entr" presetSubtype="0" fill="hold" grpId="0" nodeType="clickEffect">
                                  <p:stCondLst>
                                    <p:cond delay="0"/>
                                  </p:stCondLst>
                                  <p:iterate type="lt">
                                    <p:tmPct val="5000"/>
                                  </p:iterate>
                                  <p:childTnLst>
                                    <p:set>
                                      <p:cBhvr>
                                        <p:cTn id="35" dur="1" fill="hold">
                                          <p:stCondLst>
                                            <p:cond delay="0"/>
                                          </p:stCondLst>
                                        </p:cTn>
                                        <p:tgtEl>
                                          <p:spTgt spid="11"/>
                                        </p:tgtEl>
                                        <p:attrNameLst>
                                          <p:attrName>style.visibility</p:attrName>
                                        </p:attrNameLst>
                                      </p:cBhvr>
                                      <p:to>
                                        <p:strVal val="visible"/>
                                      </p:to>
                                    </p:set>
                                    <p:anim calcmode="lin" valueType="num">
                                      <p:cBhvr>
                                        <p:cTn id="36" dur="1000" fill="hold"/>
                                        <p:tgtEl>
                                          <p:spTgt spid="11"/>
                                        </p:tgtEl>
                                        <p:attrNameLst>
                                          <p:attrName>ppt_w</p:attrName>
                                        </p:attrNameLst>
                                      </p:cBhvr>
                                      <p:tavLst>
                                        <p:tav tm="0">
                                          <p:val>
                                            <p:fltVal val="0"/>
                                          </p:val>
                                        </p:tav>
                                        <p:tav tm="100000">
                                          <p:val>
                                            <p:strVal val="#ppt_w"/>
                                          </p:val>
                                        </p:tav>
                                      </p:tavLst>
                                    </p:anim>
                                    <p:anim calcmode="lin" valueType="num">
                                      <p:cBhvr>
                                        <p:cTn id="37" dur="1000" fill="hold"/>
                                        <p:tgtEl>
                                          <p:spTgt spid="11"/>
                                        </p:tgtEl>
                                        <p:attrNameLst>
                                          <p:attrName>ppt_h</p:attrName>
                                        </p:attrNameLst>
                                      </p:cBhvr>
                                      <p:tavLst>
                                        <p:tav tm="0">
                                          <p:val>
                                            <p:fltVal val="0"/>
                                          </p:val>
                                        </p:tav>
                                        <p:tav tm="100000">
                                          <p:val>
                                            <p:strVal val="#ppt_h"/>
                                          </p:val>
                                        </p:tav>
                                      </p:tavLst>
                                    </p:anim>
                                    <p:anim calcmode="lin" valueType="num">
                                      <p:cBhvr>
                                        <p:cTn id="38" dur="1000" fill="hold"/>
                                        <p:tgtEl>
                                          <p:spTgt spid="11"/>
                                        </p:tgtEl>
                                        <p:attrNameLst>
                                          <p:attrName>style.rotation</p:attrName>
                                        </p:attrNameLst>
                                      </p:cBhvr>
                                      <p:tavLst>
                                        <p:tav tm="0">
                                          <p:val>
                                            <p:fltVal val="90"/>
                                          </p:val>
                                        </p:tav>
                                        <p:tav tm="100000">
                                          <p:val>
                                            <p:fltVal val="0"/>
                                          </p:val>
                                        </p:tav>
                                      </p:tavLst>
                                    </p:anim>
                                    <p:animEffect transition="in" filter="fade">
                                      <p:cBhvr>
                                        <p:cTn id="39" dur="1000"/>
                                        <p:tgtEl>
                                          <p:spTgt spid="11"/>
                                        </p:tgtEl>
                                      </p:cBhvr>
                                    </p:animEffect>
                                  </p:childTnLst>
                                </p:cTn>
                              </p:par>
                              <p:par>
                                <p:cTn id="40" presetID="22" presetClass="entr" presetSubtype="2" repeatCount="3000" fill="hold" grpId="0" nodeType="with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Effect transition="in" filter="wipe(right)">
                                      <p:cBhvr>
                                        <p:cTn id="42" dur="1000"/>
                                        <p:tgtEl>
                                          <p:spTgt spid="34"/>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31" presetClass="entr" presetSubtype="0" fill="hold" grpId="0" nodeType="clickEffect">
                                  <p:stCondLst>
                                    <p:cond delay="0"/>
                                  </p:stCondLst>
                                  <p:iterate type="lt">
                                    <p:tmPct val="5000"/>
                                  </p:iterate>
                                  <p:childTnLst>
                                    <p:set>
                                      <p:cBhvr>
                                        <p:cTn id="46" dur="1" fill="hold">
                                          <p:stCondLst>
                                            <p:cond delay="0"/>
                                          </p:stCondLst>
                                        </p:cTn>
                                        <p:tgtEl>
                                          <p:spTgt spid="12"/>
                                        </p:tgtEl>
                                        <p:attrNameLst>
                                          <p:attrName>style.visibility</p:attrName>
                                        </p:attrNameLst>
                                      </p:cBhvr>
                                      <p:to>
                                        <p:strVal val="visible"/>
                                      </p:to>
                                    </p:set>
                                    <p:anim calcmode="lin" valueType="num">
                                      <p:cBhvr>
                                        <p:cTn id="47" dur="1000" fill="hold"/>
                                        <p:tgtEl>
                                          <p:spTgt spid="12"/>
                                        </p:tgtEl>
                                        <p:attrNameLst>
                                          <p:attrName>ppt_w</p:attrName>
                                        </p:attrNameLst>
                                      </p:cBhvr>
                                      <p:tavLst>
                                        <p:tav tm="0">
                                          <p:val>
                                            <p:fltVal val="0"/>
                                          </p:val>
                                        </p:tav>
                                        <p:tav tm="100000">
                                          <p:val>
                                            <p:strVal val="#ppt_w"/>
                                          </p:val>
                                        </p:tav>
                                      </p:tavLst>
                                    </p:anim>
                                    <p:anim calcmode="lin" valueType="num">
                                      <p:cBhvr>
                                        <p:cTn id="48" dur="1000" fill="hold"/>
                                        <p:tgtEl>
                                          <p:spTgt spid="12"/>
                                        </p:tgtEl>
                                        <p:attrNameLst>
                                          <p:attrName>ppt_h</p:attrName>
                                        </p:attrNameLst>
                                      </p:cBhvr>
                                      <p:tavLst>
                                        <p:tav tm="0">
                                          <p:val>
                                            <p:fltVal val="0"/>
                                          </p:val>
                                        </p:tav>
                                        <p:tav tm="100000">
                                          <p:val>
                                            <p:strVal val="#ppt_h"/>
                                          </p:val>
                                        </p:tav>
                                      </p:tavLst>
                                    </p:anim>
                                    <p:anim calcmode="lin" valueType="num">
                                      <p:cBhvr>
                                        <p:cTn id="49" dur="1000" fill="hold"/>
                                        <p:tgtEl>
                                          <p:spTgt spid="12"/>
                                        </p:tgtEl>
                                        <p:attrNameLst>
                                          <p:attrName>style.rotation</p:attrName>
                                        </p:attrNameLst>
                                      </p:cBhvr>
                                      <p:tavLst>
                                        <p:tav tm="0">
                                          <p:val>
                                            <p:fltVal val="90"/>
                                          </p:val>
                                        </p:tav>
                                        <p:tav tm="100000">
                                          <p:val>
                                            <p:fltVal val="0"/>
                                          </p:val>
                                        </p:tav>
                                      </p:tavLst>
                                    </p:anim>
                                    <p:animEffect transition="in" filter="fade">
                                      <p:cBhvr>
                                        <p:cTn id="50" dur="1000"/>
                                        <p:tgtEl>
                                          <p:spTgt spid="12"/>
                                        </p:tgtEl>
                                      </p:cBhvr>
                                    </p:animEffect>
                                  </p:childTnLst>
                                </p:cTn>
                              </p:par>
                              <p:par>
                                <p:cTn id="51" presetID="22" presetClass="entr" presetSubtype="2" repeatCount="3000" fill="hold" grpId="0" nodeType="withEffect">
                                  <p:stCondLst>
                                    <p:cond delay="0"/>
                                  </p:stCondLst>
                                  <p:iterate type="lt">
                                    <p:tmPct val="10000"/>
                                  </p:iterate>
                                  <p:childTnLst>
                                    <p:set>
                                      <p:cBhvr>
                                        <p:cTn id="52" dur="1" fill="hold">
                                          <p:stCondLst>
                                            <p:cond delay="0"/>
                                          </p:stCondLst>
                                        </p:cTn>
                                        <p:tgtEl>
                                          <p:spTgt spid="35"/>
                                        </p:tgtEl>
                                        <p:attrNameLst>
                                          <p:attrName>style.visibility</p:attrName>
                                        </p:attrNameLst>
                                      </p:cBhvr>
                                      <p:to>
                                        <p:strVal val="visible"/>
                                      </p:to>
                                    </p:set>
                                    <p:animEffect transition="in" filter="wipe(right)">
                                      <p:cBhvr>
                                        <p:cTn id="53" dur="1000"/>
                                        <p:tgtEl>
                                          <p:spTgt spid="35"/>
                                        </p:tgtEl>
                                      </p:cBhvr>
                                    </p:animEffect>
                                  </p:childTnLst>
                                </p:cTn>
                              </p:par>
                            </p:childTnLst>
                          </p:cTn>
                        </p:par>
                      </p:childTnLst>
                    </p:cTn>
                  </p:par>
                  <p:par>
                    <p:cTn id="54" fill="hold" nodeType="clickPar">
                      <p:stCondLst>
                        <p:cond delay="indefinite"/>
                      </p:stCondLst>
                      <p:childTnLst>
                        <p:par>
                          <p:cTn id="55" fill="hold">
                            <p:stCondLst>
                              <p:cond delay="0"/>
                            </p:stCondLst>
                            <p:childTnLst>
                              <p:par>
                                <p:cTn id="56" presetID="31" presetClass="entr" presetSubtype="0" fill="hold" nodeType="clickEffect">
                                  <p:stCondLst>
                                    <p:cond delay="0"/>
                                  </p:stCondLst>
                                  <p:iterate type="lt">
                                    <p:tmPct val="5000"/>
                                  </p:iterate>
                                  <p:childTnLst>
                                    <p:set>
                                      <p:cBhvr>
                                        <p:cTn id="57" dur="1" fill="hold">
                                          <p:stCondLst>
                                            <p:cond delay="0"/>
                                          </p:stCondLst>
                                        </p:cTn>
                                        <p:tgtEl>
                                          <p:spTgt spid="10"/>
                                        </p:tgtEl>
                                        <p:attrNameLst>
                                          <p:attrName>style.visibility</p:attrName>
                                        </p:attrNameLst>
                                      </p:cBhvr>
                                      <p:to>
                                        <p:strVal val="visible"/>
                                      </p:to>
                                    </p:set>
                                    <p:anim calcmode="lin" valueType="num">
                                      <p:cBhvr>
                                        <p:cTn id="58" dur="1000" fill="hold"/>
                                        <p:tgtEl>
                                          <p:spTgt spid="10"/>
                                        </p:tgtEl>
                                        <p:attrNameLst>
                                          <p:attrName>ppt_w</p:attrName>
                                        </p:attrNameLst>
                                      </p:cBhvr>
                                      <p:tavLst>
                                        <p:tav tm="0">
                                          <p:val>
                                            <p:fltVal val="0"/>
                                          </p:val>
                                        </p:tav>
                                        <p:tav tm="100000">
                                          <p:val>
                                            <p:strVal val="#ppt_w"/>
                                          </p:val>
                                        </p:tav>
                                      </p:tavLst>
                                    </p:anim>
                                    <p:anim calcmode="lin" valueType="num">
                                      <p:cBhvr>
                                        <p:cTn id="59" dur="1000" fill="hold"/>
                                        <p:tgtEl>
                                          <p:spTgt spid="10"/>
                                        </p:tgtEl>
                                        <p:attrNameLst>
                                          <p:attrName>ppt_h</p:attrName>
                                        </p:attrNameLst>
                                      </p:cBhvr>
                                      <p:tavLst>
                                        <p:tav tm="0">
                                          <p:val>
                                            <p:fltVal val="0"/>
                                          </p:val>
                                        </p:tav>
                                        <p:tav tm="100000">
                                          <p:val>
                                            <p:strVal val="#ppt_h"/>
                                          </p:val>
                                        </p:tav>
                                      </p:tavLst>
                                    </p:anim>
                                    <p:anim calcmode="lin" valueType="num">
                                      <p:cBhvr>
                                        <p:cTn id="60" dur="1000" fill="hold"/>
                                        <p:tgtEl>
                                          <p:spTgt spid="10"/>
                                        </p:tgtEl>
                                        <p:attrNameLst>
                                          <p:attrName>style.rotation</p:attrName>
                                        </p:attrNameLst>
                                      </p:cBhvr>
                                      <p:tavLst>
                                        <p:tav tm="0">
                                          <p:val>
                                            <p:fltVal val="90"/>
                                          </p:val>
                                        </p:tav>
                                        <p:tav tm="100000">
                                          <p:val>
                                            <p:fltVal val="0"/>
                                          </p:val>
                                        </p:tav>
                                      </p:tavLst>
                                    </p:anim>
                                    <p:animEffect transition="in" filter="fade">
                                      <p:cBhvr>
                                        <p:cTn id="61" dur="1000"/>
                                        <p:tgtEl>
                                          <p:spTgt spid="10"/>
                                        </p:tgtEl>
                                      </p:cBhvr>
                                    </p:animEffect>
                                  </p:childTnLst>
                                </p:cTn>
                              </p:par>
                              <p:par>
                                <p:cTn id="62" presetID="22" presetClass="entr" presetSubtype="2" repeatCount="3000" fill="hold" grpId="0" nodeType="withEffect">
                                  <p:stCondLst>
                                    <p:cond delay="0"/>
                                  </p:stCondLst>
                                  <p:iterate type="lt">
                                    <p:tmPct val="10000"/>
                                  </p:iterate>
                                  <p:childTnLst>
                                    <p:set>
                                      <p:cBhvr>
                                        <p:cTn id="63" dur="1" fill="hold">
                                          <p:stCondLst>
                                            <p:cond delay="0"/>
                                          </p:stCondLst>
                                        </p:cTn>
                                        <p:tgtEl>
                                          <p:spTgt spid="36"/>
                                        </p:tgtEl>
                                        <p:attrNameLst>
                                          <p:attrName>style.visibility</p:attrName>
                                        </p:attrNameLst>
                                      </p:cBhvr>
                                      <p:to>
                                        <p:strVal val="visible"/>
                                      </p:to>
                                    </p:set>
                                    <p:animEffect transition="in" filter="wipe(right)">
                                      <p:cBhvr>
                                        <p:cTn id="64" dur="1000"/>
                                        <p:tgtEl>
                                          <p:spTgt spid="36"/>
                                        </p:tgtEl>
                                      </p:cBhvr>
                                    </p:animEffect>
                                  </p:childTnLst>
                                </p:cTn>
                              </p:par>
                            </p:childTnLst>
                          </p:cTn>
                        </p:par>
                      </p:childTnLst>
                    </p:cTn>
                  </p:par>
                  <p:par>
                    <p:cTn id="65" fill="hold" nodeType="clickPar">
                      <p:stCondLst>
                        <p:cond delay="indefinite"/>
                      </p:stCondLst>
                      <p:childTnLst>
                        <p:par>
                          <p:cTn id="66" fill="hold">
                            <p:stCondLst>
                              <p:cond delay="0"/>
                            </p:stCondLst>
                            <p:childTnLst>
                              <p:par>
                                <p:cTn id="67" presetID="16" presetClass="entr" presetSubtype="26" fill="hold" grpId="0" nodeType="clickEffect">
                                  <p:stCondLst>
                                    <p:cond delay="0"/>
                                  </p:stCondLst>
                                  <p:iterate type="lt">
                                    <p:tmPct val="10000"/>
                                  </p:iterate>
                                  <p:childTnLst>
                                    <p:set>
                                      <p:cBhvr>
                                        <p:cTn id="68" dur="1" fill="hold">
                                          <p:stCondLst>
                                            <p:cond delay="0"/>
                                          </p:stCondLst>
                                        </p:cTn>
                                        <p:tgtEl>
                                          <p:spTgt spid="22"/>
                                        </p:tgtEl>
                                        <p:attrNameLst>
                                          <p:attrName>style.visibility</p:attrName>
                                        </p:attrNameLst>
                                      </p:cBhvr>
                                      <p:to>
                                        <p:strVal val="visible"/>
                                      </p:to>
                                    </p:set>
                                    <p:animEffect transition="in" filter="barn(inHorizontal)">
                                      <p:cBhvr>
                                        <p:cTn id="69" dur="500"/>
                                        <p:tgtEl>
                                          <p:spTgt spid="22"/>
                                        </p:tgtEl>
                                      </p:cBhvr>
                                    </p:animEffect>
                                  </p:childTnLst>
                                </p:cTn>
                              </p:par>
                            </p:childTnLst>
                          </p:cTn>
                        </p:par>
                      </p:childTnLst>
                    </p:cTn>
                  </p:par>
                  <p:par>
                    <p:cTn id="70" fill="hold" nodeType="clickPar">
                      <p:stCondLst>
                        <p:cond delay="indefinite"/>
                      </p:stCondLst>
                      <p:childTnLst>
                        <p:par>
                          <p:cTn id="71" fill="hold">
                            <p:stCondLst>
                              <p:cond delay="0"/>
                            </p:stCondLst>
                            <p:childTnLst>
                              <p:par>
                                <p:cTn id="72" presetID="22" presetClass="entr" presetSubtype="8" fill="hold" nodeType="clickEffect">
                                  <p:stCondLst>
                                    <p:cond delay="0"/>
                                  </p:stCondLst>
                                  <p:iterate type="lt">
                                    <p:tmPct val="10000"/>
                                  </p:iterate>
                                  <p:childTnLst>
                                    <p:set>
                                      <p:cBhvr>
                                        <p:cTn id="73" dur="1" fill="hold">
                                          <p:stCondLst>
                                            <p:cond delay="0"/>
                                          </p:stCondLst>
                                        </p:cTn>
                                        <p:tgtEl>
                                          <p:spTgt spid="22">
                                            <p:txEl>
                                              <p:pRg st="0" end="0"/>
                                            </p:txEl>
                                          </p:spTgt>
                                        </p:tgtEl>
                                        <p:attrNameLst>
                                          <p:attrName>style.visibility</p:attrName>
                                        </p:attrNameLst>
                                      </p:cBhvr>
                                      <p:to>
                                        <p:strVal val="visible"/>
                                      </p:to>
                                    </p:set>
                                    <p:animEffect transition="in" filter="wipe(left)">
                                      <p:cBhvr>
                                        <p:cTn id="7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9" grpId="0" animBg="1"/>
      <p:bldP spid="31" grpId="0" animBg="1"/>
      <p:bldP spid="31" grpId="1" animBg="1"/>
      <p:bldP spid="32" grpId="0" animBg="1"/>
      <p:bldP spid="32" grpId="1" animBg="1"/>
      <p:bldP spid="33" grpId="0" animBg="1"/>
      <p:bldP spid="33" grpId="1" animBg="1"/>
      <p:bldP spid="34" grpId="0" animBg="1"/>
      <p:bldP spid="35" grpId="0" animBg="1"/>
      <p:bldP spid="36" grpId="0" animBg="1"/>
      <p:bldP spid="22" grpId="0" animBg="1"/>
    </p:bldLst>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descr="http://www.melakafertility.com/images/drawings/fertilization/fer-002.png"/>
          <p:cNvPicPr>
            <a:picLocks noChangeAspect="1" noChangeArrowheads="1"/>
          </p:cNvPicPr>
          <p:nvPr/>
        </p:nvPicPr>
        <p:blipFill>
          <a:blip r:embed="rId2">
            <a:extLst>
              <a:ext uri="{28A0092B-C50C-407E-A947-70E740481C1C}">
                <a14:useLocalDpi xmlns:a14="http://schemas.microsoft.com/office/drawing/2010/main" val="0"/>
              </a:ext>
            </a:extLst>
          </a:blip>
          <a:srcRect t="4564" b="3707"/>
          <a:stretch>
            <a:fillRect/>
          </a:stretch>
        </p:blipFill>
        <p:spPr bwMode="auto">
          <a:xfrm>
            <a:off x="609600" y="1733550"/>
            <a:ext cx="3675135" cy="26492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3400" y="742950"/>
            <a:ext cx="375133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STRUCTURE OF OVUM</a:t>
            </a:r>
            <a:endParaRPr lang="en-IN" sz="2400" b="1">
              <a:solidFill>
                <a:schemeClr val="bg1"/>
              </a:solidFill>
              <a:latin typeface="Times New Roman" pitchFamily="18" charset="0"/>
              <a:cs typeface="Times New Roman" pitchFamily="18" charset="0"/>
            </a:endParaRPr>
          </a:p>
        </p:txBody>
      </p:sp>
      <p:sp>
        <p:nvSpPr>
          <p:cNvPr id="8" name="Cloud 7"/>
          <p:cNvSpPr/>
          <p:nvPr/>
        </p:nvSpPr>
        <p:spPr>
          <a:xfrm>
            <a:off x="4114800" y="742950"/>
            <a:ext cx="4114800" cy="2552364"/>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first polar body, which separates from the ovum during the first meiotic division is seen in the perivitelline space.</a:t>
            </a:r>
            <a:endParaRPr lang="en-US" sz="2000" b="1">
              <a:solidFill>
                <a:schemeClr val="tx1"/>
              </a:solidFill>
              <a:latin typeface="Times New Roman" pitchFamily="18" charset="0"/>
            </a:endParaRPr>
          </a:p>
        </p:txBody>
      </p:sp>
    </p:spTree>
    <p:extLst>
      <p:ext uri="{BB962C8B-B14F-4D97-AF65-F5344CB8AC3E}">
        <p14:creationId xmlns:p14="http://schemas.microsoft.com/office/powerpoint/2010/main" val="30866116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7196" y="2619345"/>
            <a:ext cx="714405" cy="714405"/>
          </a:xfrm>
          <a:prstGeom prst="rect">
            <a:avLst/>
          </a:prstGeom>
          <a:noFill/>
        </p:spPr>
      </p:pic>
      <p:sp>
        <p:nvSpPr>
          <p:cNvPr id="5" name="TextBox 4"/>
          <p:cNvSpPr txBox="1"/>
          <p:nvPr/>
        </p:nvSpPr>
        <p:spPr>
          <a:xfrm>
            <a:off x="685800" y="1047750"/>
            <a:ext cx="5943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The membrane presents immediately around the secondary oocyte is……..</a:t>
            </a:r>
            <a:endParaRPr lang="en-US" sz="2000" b="1">
              <a:solidFill>
                <a:srgbClr val="0000FF"/>
              </a:solidFill>
              <a:latin typeface="Times New Roman" pitchFamily="18" charset="0"/>
            </a:endParaRPr>
          </a:p>
        </p:txBody>
      </p:sp>
      <p:sp>
        <p:nvSpPr>
          <p:cNvPr id="8" name="TextBox 7"/>
          <p:cNvSpPr txBox="1"/>
          <p:nvPr/>
        </p:nvSpPr>
        <p:spPr>
          <a:xfrm>
            <a:off x="994970" y="1828620"/>
            <a:ext cx="2815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Corona radiata</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1004904" y="2266950"/>
            <a:ext cx="22716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Theca </a:t>
            </a:r>
          </a:p>
        </p:txBody>
      </p:sp>
      <p:sp>
        <p:nvSpPr>
          <p:cNvPr id="20" name="TextBox 19"/>
          <p:cNvSpPr txBox="1"/>
          <p:nvPr/>
        </p:nvSpPr>
        <p:spPr>
          <a:xfrm>
            <a:off x="1004901" y="3257550"/>
            <a:ext cx="28050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Germinal epithelium</a:t>
            </a:r>
          </a:p>
        </p:txBody>
      </p:sp>
      <p:sp>
        <p:nvSpPr>
          <p:cNvPr id="21" name="TextBox 20"/>
          <p:cNvSpPr txBox="1"/>
          <p:nvPr/>
        </p:nvSpPr>
        <p:spPr>
          <a:xfrm>
            <a:off x="1004902" y="2781240"/>
            <a:ext cx="258364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Zona pellucida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3248490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Lst>
          </a:blip>
          <a:stretch>
            <a:fillRect/>
          </a:stretch>
        </p:blipFill>
        <p:spPr bwMode="auto">
          <a:xfrm>
            <a:off x="609600" y="1387961"/>
            <a:ext cx="3434466" cy="3317389"/>
          </a:xfrm>
          <a:prstGeom prst="rect">
            <a:avLst/>
          </a:prstGeom>
          <a:noFill/>
          <a:ln w="9525">
            <a:noFill/>
            <a:miter lim="800000"/>
          </a:ln>
          <a:effectLst/>
        </p:spPr>
      </p:pic>
      <p:sp>
        <p:nvSpPr>
          <p:cNvPr id="4" name="Rectangle 3"/>
          <p:cNvSpPr/>
          <p:nvPr/>
        </p:nvSpPr>
        <p:spPr>
          <a:xfrm>
            <a:off x="609600" y="819150"/>
            <a:ext cx="5410200"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latin typeface="Times New Roman" pitchFamily="18" charset="0"/>
                <a:cs typeface="Times New Roman" pitchFamily="18" charset="0"/>
              </a:rPr>
              <a:t>MALE REPRODUCTIVE SYSTEM</a:t>
            </a:r>
          </a:p>
        </p:txBody>
      </p:sp>
      <p:sp>
        <p:nvSpPr>
          <p:cNvPr id="5" name="Rectangle 4"/>
          <p:cNvSpPr/>
          <p:nvPr/>
        </p:nvSpPr>
        <p:spPr>
          <a:xfrm>
            <a:off x="4016786" y="1200150"/>
            <a:ext cx="4519655" cy="152694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fontAlgn="base">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sex organs, which are located in the pelvic region include a pair of testes along with accessory ducts, glands and external genitalia.</a:t>
            </a:r>
          </a:p>
        </p:txBody>
      </p:sp>
    </p:spTree>
    <p:extLst>
      <p:ext uri="{BB962C8B-B14F-4D97-AF65-F5344CB8AC3E}">
        <p14:creationId xmlns:p14="http://schemas.microsoft.com/office/powerpoint/2010/main" val="12005658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451594" y="2114550"/>
            <a:ext cx="578740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CORPUS LUTEUM</a:t>
            </a:r>
          </a:p>
        </p:txBody>
      </p:sp>
    </p:spTree>
    <p:extLst>
      <p:ext uri="{BB962C8B-B14F-4D97-AF65-F5344CB8AC3E}">
        <p14:creationId xmlns:p14="http://schemas.microsoft.com/office/powerpoint/2010/main" val="30146373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l="1855" t="2733" r="1855" b="5107"/>
          <a:stretch>
            <a:fillRect/>
          </a:stretch>
        </p:blipFill>
        <p:spPr bwMode="auto">
          <a:xfrm>
            <a:off x="594360" y="747126"/>
            <a:ext cx="5882640" cy="403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6096000" y="895350"/>
            <a:ext cx="2209800" cy="936582"/>
          </a:xfrm>
          <a:prstGeom prst="roundRect">
            <a:avLst>
              <a:gd name="adj" fmla="val 50000"/>
            </a:avLst>
          </a:prstGeom>
          <a:solidFill>
            <a:schemeClr val="accent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rgbClr val="C00000"/>
                </a:solidFill>
                <a:latin typeface="Times New Roman" pitchFamily="18" charset="0"/>
                <a:cs typeface="Times New Roman" pitchFamily="18" charset="0"/>
              </a:rPr>
              <a:t>CORPUS LUTEUM</a:t>
            </a:r>
          </a:p>
        </p:txBody>
      </p:sp>
    </p:spTree>
    <p:extLst>
      <p:ext uri="{BB962C8B-B14F-4D97-AF65-F5344CB8AC3E}">
        <p14:creationId xmlns:p14="http://schemas.microsoft.com/office/powerpoint/2010/main" val="12960746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l="2801" t="4625" r="3999" b="8375"/>
          <a:stretch>
            <a:fillRect/>
          </a:stretch>
        </p:blipFill>
        <p:spPr bwMode="auto">
          <a:xfrm>
            <a:off x="533400" y="1984236"/>
            <a:ext cx="3962400" cy="2797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
          <p:cNvSpPr>
            <a:spLocks noChangeArrowheads="1"/>
          </p:cNvSpPr>
          <p:nvPr/>
        </p:nvSpPr>
        <p:spPr bwMode="auto">
          <a:xfrm>
            <a:off x="609600" y="738485"/>
            <a:ext cx="2879314"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normalizeH="0" baseline="0">
                <a:solidFill>
                  <a:schemeClr val="bg1"/>
                </a:solidFill>
                <a:latin typeface="Times New Roman" pitchFamily="18" charset="0"/>
                <a:ea typeface="Times New Roman" pitchFamily="18" charset="0"/>
                <a:cs typeface="Times New Roman" pitchFamily="18" charset="0"/>
              </a:rPr>
              <a:t>CORPUS LUTEUM</a:t>
            </a:r>
            <a:endParaRPr kumimoji="0" lang="en-US" sz="2400" b="1" i="0" u="none" strike="noStrike" normalizeH="0" baseline="0">
              <a:solidFill>
                <a:schemeClr val="bg1"/>
              </a:solidFill>
              <a:latin typeface="Times New Roman" pitchFamily="18" charset="0"/>
            </a:endParaRPr>
          </a:p>
        </p:txBody>
      </p:sp>
      <p:sp>
        <p:nvSpPr>
          <p:cNvPr id="6" name="Rectangle 2"/>
          <p:cNvSpPr>
            <a:spLocks noChangeArrowheads="1"/>
          </p:cNvSpPr>
          <p:nvPr/>
        </p:nvSpPr>
        <p:spPr bwMode="auto">
          <a:xfrm>
            <a:off x="609600" y="1276350"/>
            <a:ext cx="7924800" cy="707886"/>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1" fontAlgn="base" latinLnBrk="0" hangingPunct="1">
              <a:lnSpc>
                <a:spcPct val="100000"/>
              </a:lnSpc>
              <a:spcBef>
                <a:spcPct val="0"/>
              </a:spcBef>
              <a:spcAft>
                <a:spcPct val="0"/>
              </a:spcAft>
              <a:buClrTx/>
              <a:buSzTx/>
            </a:pP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After</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ovulation,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the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granulosa cells</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in the follicle proliferate are transformed into a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yellowish glandular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mass called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corpus luteum. </a:t>
            </a:r>
            <a:endParaRPr kumimoji="0" lang="en-US" sz="2000" b="1" i="0" u="none" strike="noStrike" cap="none" normalizeH="0" baseline="0">
              <a:ln>
                <a:noFill/>
              </a:ln>
              <a:solidFill>
                <a:srgbClr val="C00000"/>
              </a:solidFill>
              <a:effectLst/>
              <a:latin typeface="Times New Roman" pitchFamily="18" charset="0"/>
            </a:endParaRPr>
          </a:p>
        </p:txBody>
      </p:sp>
      <p:sp>
        <p:nvSpPr>
          <p:cNvPr id="2" name="Rectangle 1"/>
          <p:cNvSpPr/>
          <p:nvPr/>
        </p:nvSpPr>
        <p:spPr>
          <a:xfrm>
            <a:off x="533400" y="1984236"/>
            <a:ext cx="1981200" cy="968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7" name="Cloud Callout 6"/>
          <p:cNvSpPr/>
          <p:nvPr/>
        </p:nvSpPr>
        <p:spPr>
          <a:xfrm>
            <a:off x="4281311" y="2098467"/>
            <a:ext cx="2460978" cy="1001744"/>
          </a:xfrm>
          <a:prstGeom prst="cloudCallout">
            <a:avLst>
              <a:gd name="adj1" fmla="val -86510"/>
              <a:gd name="adj2" fmla="val 120711"/>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pPr>
            <a:r>
              <a:rPr lang="en-US" sz="2400" b="1">
                <a:latin typeface="Times New Roman" pitchFamily="18" charset="0"/>
                <a:ea typeface="Times New Roman" pitchFamily="18" charset="0"/>
                <a:cs typeface="Times New Roman" pitchFamily="18" charset="0"/>
              </a:rPr>
              <a:t>Yellow  body</a:t>
            </a:r>
            <a:endParaRPr lang="en-US" sz="2400" b="1">
              <a:latin typeface="Times New Roman" pitchFamily="18" charset="0"/>
            </a:endParaRPr>
          </a:p>
        </p:txBody>
      </p:sp>
      <p:sp>
        <p:nvSpPr>
          <p:cNvPr id="9" name="Oval 8"/>
          <p:cNvSpPr/>
          <p:nvPr/>
        </p:nvSpPr>
        <p:spPr>
          <a:xfrm>
            <a:off x="2735057" y="4248150"/>
            <a:ext cx="1151143" cy="533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930350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1"/>
                                          </p:val>
                                        </p:tav>
                                        <p:tav tm="100000">
                                          <p:val>
                                            <p:strVal val="#ppt_x"/>
                                          </p:val>
                                        </p:tav>
                                      </p:tavLst>
                                    </p:anim>
                                    <p:anim calcmode="lin" valueType="num">
                                      <p:cBhvr>
                                        <p:cTn id="9"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nodeType="clickEffect">
                                  <p:stCondLst>
                                    <p:cond delay="0"/>
                                  </p:stCondLst>
                                  <p:iterate type="lt">
                                    <p:tmPct val="10000"/>
                                  </p:iterate>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3" presetClass="entr" presetSubtype="16" fill="hold" grpId="0" nodeType="click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xEl>
                                              <p:pRg st="0" end="0"/>
                                            </p:txEl>
                                          </p:spTgt>
                                        </p:tgtEl>
                                        <p:attrNameLst>
                                          <p:attrName>style.visibility</p:attrName>
                                        </p:attrNameLst>
                                      </p:cBhvr>
                                      <p:to>
                                        <p:strVal val="visible"/>
                                      </p:to>
                                    </p:set>
                                    <p:animEffect transition="in" filter="wipe(left)">
                                      <p:cBhvr>
                                        <p:cTn id="32" dur="500"/>
                                        <p:tgtEl>
                                          <p:spTgt spid="6">
                                            <p:txEl>
                                              <p:pRg st="0" end="0"/>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30" presetClass="entr" presetSubtype="0" fill="hold" grpId="0" nodeType="clickEffect">
                                  <p:stCondLst>
                                    <p:cond delay="0"/>
                                  </p:stCondLst>
                                  <p:iterate type="lt">
                                    <p:tmPct val="10000"/>
                                  </p:iterate>
                                  <p:childTnLst>
                                    <p:set>
                                      <p:cBhvr>
                                        <p:cTn id="36" dur="1" fill="hold">
                                          <p:stCondLst>
                                            <p:cond delay="0"/>
                                          </p:stCondLst>
                                        </p:cTn>
                                        <p:tgtEl>
                                          <p:spTgt spid="7"/>
                                        </p:tgtEl>
                                        <p:attrNameLst>
                                          <p:attrName>style.visibility</p:attrName>
                                        </p:attrNameLst>
                                      </p:cBhvr>
                                      <p:to>
                                        <p:strVal val="visible"/>
                                      </p:to>
                                    </p:set>
                                    <p:animEffect transition="in" filter="fade">
                                      <p:cBhvr>
                                        <p:cTn id="37" dur="800" decel="100000"/>
                                        <p:tgtEl>
                                          <p:spTgt spid="7"/>
                                        </p:tgtEl>
                                      </p:cBhvr>
                                    </p:animEffect>
                                    <p:anim calcmode="lin" valueType="num">
                                      <p:cBhvr>
                                        <p:cTn id="38" dur="800" decel="100000" fill="hold"/>
                                        <p:tgtEl>
                                          <p:spTgt spid="7"/>
                                        </p:tgtEl>
                                        <p:attrNameLst>
                                          <p:attrName>style.rotation</p:attrName>
                                        </p:attrNameLst>
                                      </p:cBhvr>
                                      <p:tavLst>
                                        <p:tav tm="0">
                                          <p:val>
                                            <p:fltVal val="-90"/>
                                          </p:val>
                                        </p:tav>
                                        <p:tav tm="100000">
                                          <p:val>
                                            <p:fltVal val="0"/>
                                          </p:val>
                                        </p:tav>
                                      </p:tavLst>
                                    </p:anim>
                                    <p:anim calcmode="lin" valueType="num">
                                      <p:cBhvr>
                                        <p:cTn id="39" dur="800" decel="100000" fill="hold"/>
                                        <p:tgtEl>
                                          <p:spTgt spid="7"/>
                                        </p:tgtEl>
                                        <p:attrNameLst>
                                          <p:attrName>ppt_x</p:attrName>
                                        </p:attrNameLst>
                                      </p:cBhvr>
                                      <p:tavLst>
                                        <p:tav tm="0">
                                          <p:val>
                                            <p:strVal val="#ppt_x+0.4"/>
                                          </p:val>
                                        </p:tav>
                                        <p:tav tm="100000">
                                          <p:val>
                                            <p:strVal val="#ppt_x-0.05"/>
                                          </p:val>
                                        </p:tav>
                                      </p:tavLst>
                                    </p:anim>
                                    <p:anim calcmode="lin" valueType="num">
                                      <p:cBhvr>
                                        <p:cTn id="40" dur="800" decel="100000" fill="hold"/>
                                        <p:tgtEl>
                                          <p:spTgt spid="7"/>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7">
                                            <p:txEl>
                                              <p:pRg st="0" end="0"/>
                                            </p:txEl>
                                          </p:spTgt>
                                        </p:tgtEl>
                                        <p:attrNameLst>
                                          <p:attrName>style.visibility</p:attrName>
                                        </p:attrNameLst>
                                      </p:cBhvr>
                                      <p:to>
                                        <p:strVal val="visible"/>
                                      </p:to>
                                    </p:set>
                                    <p:animEffect transition="in" filter="wipe(left)">
                                      <p:cBhvr>
                                        <p:cTn id="47" dur="1000"/>
                                        <p:tgtEl>
                                          <p:spTgt spid="7">
                                            <p:txEl>
                                              <p:pRg st="0" end="0"/>
                                            </p:txEl>
                                          </p:spTgt>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1" presetClass="entr" presetSubtype="1" fill="hold" grpId="0" nodeType="clickEffect">
                                  <p:stCondLst>
                                    <p:cond delay="0"/>
                                  </p:stCondLst>
                                  <p:iterate type="lt">
                                    <p:tmPct val="10000"/>
                                  </p:iterate>
                                  <p:childTnLst>
                                    <p:set>
                                      <p:cBhvr>
                                        <p:cTn id="51" dur="1" fill="hold">
                                          <p:stCondLst>
                                            <p:cond delay="0"/>
                                          </p:stCondLst>
                                        </p:cTn>
                                        <p:tgtEl>
                                          <p:spTgt spid="9"/>
                                        </p:tgtEl>
                                        <p:attrNameLst>
                                          <p:attrName>style.visibility</p:attrName>
                                        </p:attrNameLst>
                                      </p:cBhvr>
                                      <p:to>
                                        <p:strVal val="visible"/>
                                      </p:to>
                                    </p:set>
                                    <p:animEffect transition="in" filter="wheel(1)">
                                      <p:cBhvr>
                                        <p:cTn id="5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11232" t="4625" r="3999" b="8375"/>
          <a:stretch>
            <a:fillRect/>
          </a:stretch>
        </p:blipFill>
        <p:spPr bwMode="auto">
          <a:xfrm>
            <a:off x="533400" y="1984236"/>
            <a:ext cx="3603978" cy="2797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
          <p:cNvSpPr>
            <a:spLocks noChangeArrowheads="1"/>
          </p:cNvSpPr>
          <p:nvPr/>
        </p:nvSpPr>
        <p:spPr bwMode="auto">
          <a:xfrm>
            <a:off x="609600" y="738485"/>
            <a:ext cx="2879314"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normalizeH="0" baseline="0">
                <a:solidFill>
                  <a:schemeClr val="bg1"/>
                </a:solidFill>
                <a:latin typeface="Times New Roman" pitchFamily="18" charset="0"/>
                <a:ea typeface="Times New Roman" pitchFamily="18" charset="0"/>
                <a:cs typeface="Times New Roman" pitchFamily="18" charset="0"/>
              </a:rPr>
              <a:t>CORPUS LUTEUM</a:t>
            </a:r>
            <a:endParaRPr kumimoji="0" lang="en-US" sz="2400" b="1" i="0" u="none" strike="noStrike" normalizeH="0" baseline="0">
              <a:solidFill>
                <a:schemeClr val="bg1"/>
              </a:solidFill>
              <a:latin typeface="Times New Roman" pitchFamily="18" charset="0"/>
            </a:endParaRPr>
          </a:p>
        </p:txBody>
      </p:sp>
      <p:sp>
        <p:nvSpPr>
          <p:cNvPr id="6" name="Rectangle 2"/>
          <p:cNvSpPr>
            <a:spLocks noChangeArrowheads="1"/>
          </p:cNvSpPr>
          <p:nvPr/>
        </p:nvSpPr>
        <p:spPr bwMode="auto">
          <a:xfrm>
            <a:off x="533400" y="1254264"/>
            <a:ext cx="4495800" cy="707886"/>
          </a:xfrm>
          <a:prstGeom prst="rect">
            <a:avLst/>
          </a:prstGeom>
          <a:ln>
            <a:no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0" fontAlgn="base" latinLnBrk="0" hangingPunct="0">
              <a:lnSpc>
                <a:spcPct val="100000"/>
              </a:lnSpc>
              <a:spcBef>
                <a:spcPct val="0"/>
              </a:spcBef>
              <a:spcAft>
                <a:spcPct val="0"/>
              </a:spcAft>
              <a:buClrTx/>
              <a:buSzTx/>
            </a:pP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If the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ovum</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is not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fertilised,</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the</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corpus luteum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persists for about</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14</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days.</a:t>
            </a:r>
            <a:endParaRPr kumimoji="0" lang="en-US" sz="2000" b="1" i="0" u="none" strike="noStrike" cap="none" normalizeH="0" baseline="0">
              <a:ln>
                <a:noFill/>
              </a:ln>
              <a:solidFill>
                <a:schemeClr val="tx1"/>
              </a:solidFill>
              <a:effectLst/>
              <a:latin typeface="Times New Roman" pitchFamily="18" charset="0"/>
            </a:endParaRPr>
          </a:p>
        </p:txBody>
      </p:sp>
      <p:sp>
        <p:nvSpPr>
          <p:cNvPr id="8" name="Cloud 7"/>
          <p:cNvSpPr/>
          <p:nvPr/>
        </p:nvSpPr>
        <p:spPr>
          <a:xfrm>
            <a:off x="5060244" y="661367"/>
            <a:ext cx="2667000" cy="1072183"/>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b="1">
                <a:solidFill>
                  <a:schemeClr val="tx1"/>
                </a:solidFill>
                <a:latin typeface="Times New Roman" pitchFamily="18" charset="0"/>
                <a:ea typeface="Times New Roman" pitchFamily="18" charset="0"/>
                <a:cs typeface="Times New Roman" pitchFamily="18" charset="0"/>
              </a:rPr>
              <a:t>During this period it secrets progesterone. </a:t>
            </a:r>
            <a:endParaRPr lang="en-US" b="1">
              <a:solidFill>
                <a:schemeClr val="tx1"/>
              </a:solidFill>
              <a:latin typeface="Times New Roman" pitchFamily="18" charset="0"/>
            </a:endParaRPr>
          </a:p>
        </p:txBody>
      </p:sp>
      <p:sp>
        <p:nvSpPr>
          <p:cNvPr id="9" name="Oval 8"/>
          <p:cNvSpPr/>
          <p:nvPr/>
        </p:nvSpPr>
        <p:spPr>
          <a:xfrm>
            <a:off x="1690835" y="4248150"/>
            <a:ext cx="1151143" cy="533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7" name="Rectangle 6"/>
          <p:cNvSpPr/>
          <p:nvPr/>
        </p:nvSpPr>
        <p:spPr>
          <a:xfrm>
            <a:off x="533400" y="1984236"/>
            <a:ext cx="2057400" cy="968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Rectangle 1"/>
          <p:cNvSpPr/>
          <p:nvPr/>
        </p:nvSpPr>
        <p:spPr>
          <a:xfrm>
            <a:off x="4137378" y="2088937"/>
            <a:ext cx="4168422" cy="923330"/>
          </a:xfrm>
          <a:prstGeom prst="rect">
            <a:avLst/>
          </a:prstGeom>
          <a:ln>
            <a:noFill/>
          </a:ln>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b="1">
                <a:latin typeface="Times New Roman" pitchFamily="18" charset="0"/>
                <a:ea typeface="Times New Roman" pitchFamily="18" charset="0"/>
                <a:cs typeface="Times New Roman" pitchFamily="18" charset="0"/>
              </a:rPr>
              <a:t>At the end of its functional life, it degenerates and forms a mass of fibrous tissue called the </a:t>
            </a:r>
            <a:r>
              <a:rPr lang="en-US" b="1">
                <a:solidFill>
                  <a:srgbClr val="C00000"/>
                </a:solidFill>
                <a:latin typeface="Times New Roman" pitchFamily="18" charset="0"/>
                <a:ea typeface="Times New Roman" pitchFamily="18" charset="0"/>
                <a:cs typeface="Times New Roman" pitchFamily="18" charset="0"/>
              </a:rPr>
              <a:t>corpus albicans.</a:t>
            </a:r>
            <a:endParaRPr lang="en-US">
              <a:solidFill>
                <a:srgbClr val="C00000"/>
              </a:solidFill>
            </a:endParaRPr>
          </a:p>
        </p:txBody>
      </p:sp>
      <p:sp>
        <p:nvSpPr>
          <p:cNvPr id="11" name="Cloud Callout 10"/>
          <p:cNvSpPr/>
          <p:nvPr/>
        </p:nvSpPr>
        <p:spPr>
          <a:xfrm>
            <a:off x="4584700" y="3181350"/>
            <a:ext cx="2000956" cy="914400"/>
          </a:xfrm>
          <a:prstGeom prst="cloudCallout">
            <a:avLst>
              <a:gd name="adj1" fmla="val 80155"/>
              <a:gd name="adj2" fmla="val -75771"/>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b="1">
                <a:solidFill>
                  <a:schemeClr val="tx1"/>
                </a:solidFill>
                <a:latin typeface="Times New Roman" pitchFamily="18" charset="0"/>
                <a:ea typeface="Times New Roman" pitchFamily="18" charset="0"/>
                <a:cs typeface="Times New Roman" pitchFamily="18" charset="0"/>
              </a:rPr>
              <a:t>White body</a:t>
            </a:r>
            <a:endParaRPr lang="en-US" b="1">
              <a:solidFill>
                <a:schemeClr val="tx1"/>
              </a:solidFill>
              <a:latin typeface="Times New Roman" pitchFamily="18" charset="0"/>
            </a:endParaRPr>
          </a:p>
        </p:txBody>
      </p:sp>
    </p:spTree>
    <p:extLst>
      <p:ext uri="{BB962C8B-B14F-4D97-AF65-F5344CB8AC3E}">
        <p14:creationId xmlns:p14="http://schemas.microsoft.com/office/powerpoint/2010/main" val="4320031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3" presetClass="entr" presetSubtype="16"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
                                  </p:iterate>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left)">
                                      <p:cBhvr>
                                        <p:cTn id="13" dur="500"/>
                                        <p:tgtEl>
                                          <p:spTgt spid="6">
                                            <p:txEl>
                                              <p:pRg st="0" end="0"/>
                                            </p:txEl>
                                          </p:spTgt>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30" presetClass="entr" presetSubtype="0" fill="hold" grpId="0" nodeType="click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Effect transition="in" filter="fade">
                                      <p:cBhvr>
                                        <p:cTn id="18" dur="800" decel="100000"/>
                                        <p:tgtEl>
                                          <p:spTgt spid="8"/>
                                        </p:tgtEl>
                                      </p:cBhvr>
                                    </p:animEffect>
                                    <p:anim calcmode="lin" valueType="num">
                                      <p:cBhvr>
                                        <p:cTn id="19" dur="800" decel="100000" fill="hold"/>
                                        <p:tgtEl>
                                          <p:spTgt spid="8"/>
                                        </p:tgtEl>
                                        <p:attrNameLst>
                                          <p:attrName>style.rotation</p:attrName>
                                        </p:attrNameLst>
                                      </p:cBhvr>
                                      <p:tavLst>
                                        <p:tav tm="0">
                                          <p:val>
                                            <p:fltVal val="-90"/>
                                          </p:val>
                                        </p:tav>
                                        <p:tav tm="100000">
                                          <p:val>
                                            <p:fltVal val="0"/>
                                          </p:val>
                                        </p:tav>
                                      </p:tavLst>
                                    </p:anim>
                                    <p:anim calcmode="lin" valueType="num">
                                      <p:cBhvr>
                                        <p:cTn id="20" dur="800" decel="100000" fill="hold"/>
                                        <p:tgtEl>
                                          <p:spTgt spid="8"/>
                                        </p:tgtEl>
                                        <p:attrNameLst>
                                          <p:attrName>ppt_x</p:attrName>
                                        </p:attrNameLst>
                                      </p:cBhvr>
                                      <p:tavLst>
                                        <p:tav tm="0">
                                          <p:val>
                                            <p:strVal val="#ppt_x+0.4"/>
                                          </p:val>
                                        </p:tav>
                                        <p:tav tm="100000">
                                          <p:val>
                                            <p:strVal val="#ppt_x-0.05"/>
                                          </p:val>
                                        </p:tav>
                                      </p:tavLst>
                                    </p:anim>
                                    <p:anim calcmode="lin" valueType="num">
                                      <p:cBhvr>
                                        <p:cTn id="21" dur="800" decel="100000" fill="hold"/>
                                        <p:tgtEl>
                                          <p:spTgt spid="8"/>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22" presetClass="entr" presetSubtype="8" fill="hold" nodeType="clickEffect">
                                  <p:stCondLst>
                                    <p:cond delay="0"/>
                                  </p:stCondLst>
                                  <p:iterate type="lt">
                                    <p:tmPct val="10000"/>
                                  </p:iterate>
                                  <p:childTnLst>
                                    <p:set>
                                      <p:cBhvr>
                                        <p:cTn id="27" dur="1" fill="hold">
                                          <p:stCondLst>
                                            <p:cond delay="0"/>
                                          </p:stCondLst>
                                        </p:cTn>
                                        <p:tgtEl>
                                          <p:spTgt spid="8">
                                            <p:txEl>
                                              <p:pRg st="0" end="0"/>
                                            </p:txEl>
                                          </p:spTgt>
                                        </p:tgtEl>
                                        <p:attrNameLst>
                                          <p:attrName>style.visibility</p:attrName>
                                        </p:attrNameLst>
                                      </p:cBhvr>
                                      <p:to>
                                        <p:strVal val="visible"/>
                                      </p:to>
                                    </p:set>
                                    <p:animEffect transition="in" filter="wipe(left)">
                                      <p:cBhvr>
                                        <p:cTn id="28" dur="1000"/>
                                        <p:tgtEl>
                                          <p:spTgt spid="8">
                                            <p:txEl>
                                              <p:pRg st="0" end="0"/>
                                            </p:txEl>
                                          </p:spTgt>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1" presetClass="entr" presetSubtype="1" fill="hold" grpId="0" nodeType="clickEffect">
                                  <p:stCondLst>
                                    <p:cond delay="0"/>
                                  </p:stCondLst>
                                  <p:iterate type="lt">
                                    <p:tmPct val="10000"/>
                                  </p:iterate>
                                  <p:childTnLst>
                                    <p:set>
                                      <p:cBhvr>
                                        <p:cTn id="37" dur="1" fill="hold">
                                          <p:stCondLst>
                                            <p:cond delay="0"/>
                                          </p:stCondLst>
                                        </p:cTn>
                                        <p:tgtEl>
                                          <p:spTgt spid="9"/>
                                        </p:tgtEl>
                                        <p:attrNameLst>
                                          <p:attrName>style.visibility</p:attrName>
                                        </p:attrNameLst>
                                      </p:cBhvr>
                                      <p:to>
                                        <p:strVal val="visible"/>
                                      </p:to>
                                    </p:set>
                                    <p:animEffect transition="in" filter="wheel(1)">
                                      <p:cBhvr>
                                        <p:cTn id="38" dur="2000"/>
                                        <p:tgtEl>
                                          <p:spTgt spid="9"/>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30" presetClass="entr" presetSubtype="0" fill="hold" grpId="0" nodeType="clickEffect">
                                  <p:stCondLst>
                                    <p:cond delay="0"/>
                                  </p:stCondLst>
                                  <p:iterate type="lt">
                                    <p:tmPct val="10000"/>
                                  </p:iterate>
                                  <p:childTnLst>
                                    <p:set>
                                      <p:cBhvr>
                                        <p:cTn id="42" dur="1" fill="hold">
                                          <p:stCondLst>
                                            <p:cond delay="0"/>
                                          </p:stCondLst>
                                        </p:cTn>
                                        <p:tgtEl>
                                          <p:spTgt spid="11"/>
                                        </p:tgtEl>
                                        <p:attrNameLst>
                                          <p:attrName>style.visibility</p:attrName>
                                        </p:attrNameLst>
                                      </p:cBhvr>
                                      <p:to>
                                        <p:strVal val="visible"/>
                                      </p:to>
                                    </p:set>
                                    <p:animEffect transition="in" filter="fade">
                                      <p:cBhvr>
                                        <p:cTn id="43" dur="800" decel="100000"/>
                                        <p:tgtEl>
                                          <p:spTgt spid="11"/>
                                        </p:tgtEl>
                                      </p:cBhvr>
                                    </p:animEffect>
                                    <p:anim calcmode="lin" valueType="num">
                                      <p:cBhvr>
                                        <p:cTn id="44" dur="800" decel="100000" fill="hold"/>
                                        <p:tgtEl>
                                          <p:spTgt spid="11"/>
                                        </p:tgtEl>
                                        <p:attrNameLst>
                                          <p:attrName>style.rotation</p:attrName>
                                        </p:attrNameLst>
                                      </p:cBhvr>
                                      <p:tavLst>
                                        <p:tav tm="0">
                                          <p:val>
                                            <p:fltVal val="-90"/>
                                          </p:val>
                                        </p:tav>
                                        <p:tav tm="100000">
                                          <p:val>
                                            <p:fltVal val="0"/>
                                          </p:val>
                                        </p:tav>
                                      </p:tavLst>
                                    </p:anim>
                                    <p:anim calcmode="lin" valueType="num">
                                      <p:cBhvr>
                                        <p:cTn id="45" dur="800" decel="100000" fill="hold"/>
                                        <p:tgtEl>
                                          <p:spTgt spid="11"/>
                                        </p:tgtEl>
                                        <p:attrNameLst>
                                          <p:attrName>ppt_x</p:attrName>
                                        </p:attrNameLst>
                                      </p:cBhvr>
                                      <p:tavLst>
                                        <p:tav tm="0">
                                          <p:val>
                                            <p:strVal val="#ppt_x+0.4"/>
                                          </p:val>
                                        </p:tav>
                                        <p:tav tm="100000">
                                          <p:val>
                                            <p:strVal val="#ppt_x-0.05"/>
                                          </p:val>
                                        </p:tav>
                                      </p:tavLst>
                                    </p:anim>
                                    <p:anim calcmode="lin" valueType="num">
                                      <p:cBhvr>
                                        <p:cTn id="46" dur="800" decel="100000" fill="hold"/>
                                        <p:tgtEl>
                                          <p:spTgt spid="11"/>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49" fill="hold" nodeType="clickPar">
                      <p:stCondLst>
                        <p:cond delay="indefinite"/>
                      </p:stCondLst>
                      <p:childTnLst>
                        <p:par>
                          <p:cTn id="50" fill="hold">
                            <p:stCondLst>
                              <p:cond delay="0"/>
                            </p:stCondLst>
                            <p:childTnLst>
                              <p:par>
                                <p:cTn id="51" presetID="22" presetClass="entr" presetSubtype="8" fill="hold" nodeType="clickEffect">
                                  <p:stCondLst>
                                    <p:cond delay="0"/>
                                  </p:stCondLst>
                                  <p:iterate type="lt">
                                    <p:tmPct val="10000"/>
                                  </p:iterate>
                                  <p:childTnLst>
                                    <p:set>
                                      <p:cBhvr>
                                        <p:cTn id="52" dur="1" fill="hold">
                                          <p:stCondLst>
                                            <p:cond delay="0"/>
                                          </p:stCondLst>
                                        </p:cTn>
                                        <p:tgtEl>
                                          <p:spTgt spid="11">
                                            <p:txEl>
                                              <p:pRg st="0" end="0"/>
                                            </p:txEl>
                                          </p:spTgt>
                                        </p:tgtEl>
                                        <p:attrNameLst>
                                          <p:attrName>style.visibility</p:attrName>
                                        </p:attrNameLst>
                                      </p:cBhvr>
                                      <p:to>
                                        <p:strVal val="visible"/>
                                      </p:to>
                                    </p:set>
                                    <p:animEffect transition="in" filter="wipe(left)">
                                      <p:cBhvr>
                                        <p:cTn id="53"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2" grpId="0" animBg="1"/>
      <p:bldP spid="11" grpId="0" animBg="1"/>
    </p:bldLst>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1855" t="2733" r="1855" b="5107"/>
          <a:stretch>
            <a:fillRect/>
          </a:stretch>
        </p:blipFill>
        <p:spPr bwMode="auto">
          <a:xfrm>
            <a:off x="609601" y="1966326"/>
            <a:ext cx="4800600" cy="281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
          <p:cNvSpPr>
            <a:spLocks noChangeArrowheads="1"/>
          </p:cNvSpPr>
          <p:nvPr/>
        </p:nvSpPr>
        <p:spPr bwMode="auto">
          <a:xfrm>
            <a:off x="609600" y="738485"/>
            <a:ext cx="2879314"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normalizeH="0" baseline="0">
                <a:solidFill>
                  <a:schemeClr val="bg1"/>
                </a:solidFill>
                <a:latin typeface="Times New Roman" pitchFamily="18" charset="0"/>
                <a:ea typeface="Times New Roman" pitchFamily="18" charset="0"/>
                <a:cs typeface="Times New Roman" pitchFamily="18" charset="0"/>
              </a:rPr>
              <a:t>CORPUS LUTEUM</a:t>
            </a:r>
            <a:endParaRPr kumimoji="0" lang="en-US" sz="2400" b="1" i="0" u="none" strike="noStrike" normalizeH="0" baseline="0">
              <a:solidFill>
                <a:schemeClr val="bg1"/>
              </a:solidFill>
              <a:latin typeface="Times New Roman" pitchFamily="18" charset="0"/>
            </a:endParaRPr>
          </a:p>
        </p:txBody>
      </p:sp>
      <p:sp>
        <p:nvSpPr>
          <p:cNvPr id="6" name="Cloud Callout 5"/>
          <p:cNvSpPr/>
          <p:nvPr/>
        </p:nvSpPr>
        <p:spPr>
          <a:xfrm>
            <a:off x="3539673" y="761461"/>
            <a:ext cx="4940299" cy="2354579"/>
          </a:xfrm>
          <a:prstGeom prst="cloudCallout">
            <a:avLst>
              <a:gd name="adj1" fmla="val -73324"/>
              <a:gd name="adj2" fmla="val -27031"/>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pPr>
            <a:r>
              <a:rPr lang="en-US" sz="2000" b="1">
                <a:solidFill>
                  <a:srgbClr val="000000"/>
                </a:solidFill>
                <a:latin typeface="Times New Roman" pitchFamily="18" charset="0"/>
                <a:ea typeface="Times New Roman" pitchFamily="18" charset="0"/>
                <a:cs typeface="Times New Roman" pitchFamily="18" charset="0"/>
              </a:rPr>
              <a:t>If the ovum is fertilized </a:t>
            </a:r>
            <a:r>
              <a:rPr lang="en-US" sz="2000" b="1">
                <a:latin typeface="Times New Roman" pitchFamily="18" charset="0"/>
                <a:ea typeface="Times New Roman" pitchFamily="18" charset="0"/>
                <a:cs typeface="Times New Roman" pitchFamily="18" charset="0"/>
              </a:rPr>
              <a:t>leading to </a:t>
            </a:r>
            <a:r>
              <a:rPr lang="en-US" sz="2000" b="1">
                <a:solidFill>
                  <a:srgbClr val="000000"/>
                </a:solidFill>
                <a:latin typeface="Times New Roman" pitchFamily="18" charset="0"/>
                <a:ea typeface="Times New Roman" pitchFamily="18" charset="0"/>
                <a:cs typeface="Times New Roman" pitchFamily="18" charset="0"/>
              </a:rPr>
              <a:t>pregnancy, the corpus luteum persists for three to four months. Now, it is called </a:t>
            </a:r>
            <a:r>
              <a:rPr lang="en-US" sz="2000" b="1">
                <a:solidFill>
                  <a:schemeClr val="accent2">
                    <a:lumMod val="75000"/>
                  </a:schemeClr>
                </a:solidFill>
                <a:latin typeface="Times New Roman" pitchFamily="18" charset="0"/>
                <a:ea typeface="Times New Roman" pitchFamily="18" charset="0"/>
                <a:cs typeface="Times New Roman" pitchFamily="18" charset="0"/>
              </a:rPr>
              <a:t>corpus luteum of pregnancy</a:t>
            </a:r>
            <a:r>
              <a:rPr lang="en-US" sz="2000" b="1">
                <a:latin typeface="Times New Roman" pitchFamily="18" charset="0"/>
                <a:ea typeface="Times New Roman" pitchFamily="18" charset="0"/>
                <a:cs typeface="Times New Roman" pitchFamily="18" charset="0"/>
              </a:rPr>
              <a:t>.</a:t>
            </a:r>
            <a:r>
              <a:rPr lang="en-US" sz="2000" b="1">
                <a:solidFill>
                  <a:srgbClr val="000000"/>
                </a:solidFill>
                <a:latin typeface="Times New Roman" pitchFamily="18" charset="0"/>
                <a:ea typeface="Times New Roman" pitchFamily="18" charset="0"/>
                <a:cs typeface="Times New Roman" pitchFamily="18" charset="0"/>
              </a:rPr>
              <a:t> </a:t>
            </a:r>
          </a:p>
        </p:txBody>
      </p:sp>
      <p:sp>
        <p:nvSpPr>
          <p:cNvPr id="8" name="Oval 7"/>
          <p:cNvSpPr/>
          <p:nvPr/>
        </p:nvSpPr>
        <p:spPr>
          <a:xfrm>
            <a:off x="533400" y="2114550"/>
            <a:ext cx="1303543" cy="533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805034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1000"/>
                                        <p:tgtEl>
                                          <p:spTgt spid="6">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1855" t="2733" r="1855" b="5107"/>
          <a:stretch>
            <a:fillRect/>
          </a:stretch>
        </p:blipFill>
        <p:spPr bwMode="auto">
          <a:xfrm>
            <a:off x="533400" y="1966326"/>
            <a:ext cx="4800600" cy="281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
          <p:cNvSpPr>
            <a:spLocks noChangeArrowheads="1"/>
          </p:cNvSpPr>
          <p:nvPr/>
        </p:nvSpPr>
        <p:spPr bwMode="auto">
          <a:xfrm>
            <a:off x="609600" y="738485"/>
            <a:ext cx="2879314"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normalizeH="0" baseline="0">
                <a:solidFill>
                  <a:schemeClr val="bg1"/>
                </a:solidFill>
                <a:latin typeface="Times New Roman" pitchFamily="18" charset="0"/>
                <a:ea typeface="Times New Roman" pitchFamily="18" charset="0"/>
                <a:cs typeface="Times New Roman" pitchFamily="18" charset="0"/>
              </a:rPr>
              <a:t>CORPUS LUTEUM</a:t>
            </a:r>
            <a:endParaRPr kumimoji="0" lang="en-US" sz="2400" b="1" i="0" u="none" strike="noStrike" normalizeH="0" baseline="0">
              <a:solidFill>
                <a:schemeClr val="bg1"/>
              </a:solidFill>
              <a:latin typeface="Times New Roman" pitchFamily="18" charset="0"/>
            </a:endParaRPr>
          </a:p>
        </p:txBody>
      </p:sp>
      <p:sp>
        <p:nvSpPr>
          <p:cNvPr id="6" name="Cloud 5"/>
          <p:cNvSpPr/>
          <p:nvPr/>
        </p:nvSpPr>
        <p:spPr>
          <a:xfrm>
            <a:off x="4245426" y="925266"/>
            <a:ext cx="4343400" cy="2190750"/>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a:t>
            </a:r>
            <a:r>
              <a:rPr lang="en-US" sz="2000" b="1">
                <a:solidFill>
                  <a:srgbClr val="C00000"/>
                </a:solidFill>
                <a:latin typeface="Times New Roman" pitchFamily="18" charset="0"/>
                <a:ea typeface="Times New Roman" pitchFamily="18" charset="0"/>
                <a:cs typeface="Times New Roman" pitchFamily="18" charset="0"/>
              </a:rPr>
              <a:t>progesterone </a:t>
            </a:r>
            <a:r>
              <a:rPr lang="en-US" sz="2000" b="1">
                <a:solidFill>
                  <a:schemeClr val="tx1"/>
                </a:solidFill>
                <a:latin typeface="Times New Roman" pitchFamily="18" charset="0"/>
                <a:ea typeface="Times New Roman" pitchFamily="18" charset="0"/>
                <a:cs typeface="Times New Roman" pitchFamily="18" charset="0"/>
              </a:rPr>
              <a:t>secreted by it is essential for the maintenance of pregnancy in the first few months. </a:t>
            </a:r>
          </a:p>
        </p:txBody>
      </p:sp>
    </p:spTree>
    <p:extLst>
      <p:ext uri="{BB962C8B-B14F-4D97-AF65-F5344CB8AC3E}">
        <p14:creationId xmlns:p14="http://schemas.microsoft.com/office/powerpoint/2010/main" val="826985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1855" t="2733" r="1855" b="5107"/>
          <a:stretch>
            <a:fillRect/>
          </a:stretch>
        </p:blipFill>
        <p:spPr bwMode="auto">
          <a:xfrm>
            <a:off x="609601" y="1966326"/>
            <a:ext cx="4800600" cy="281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
          <p:cNvSpPr>
            <a:spLocks noChangeArrowheads="1"/>
          </p:cNvSpPr>
          <p:nvPr/>
        </p:nvSpPr>
        <p:spPr bwMode="auto">
          <a:xfrm>
            <a:off x="609600" y="738485"/>
            <a:ext cx="2879314"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normalizeH="0" baseline="0">
                <a:solidFill>
                  <a:schemeClr val="bg1"/>
                </a:solidFill>
                <a:latin typeface="Times New Roman" pitchFamily="18" charset="0"/>
                <a:ea typeface="Times New Roman" pitchFamily="18" charset="0"/>
                <a:cs typeface="Times New Roman" pitchFamily="18" charset="0"/>
              </a:rPr>
              <a:t>CORPUS LUTEUM</a:t>
            </a:r>
            <a:endParaRPr kumimoji="0" lang="en-US" sz="2400" b="1" i="0" u="none" strike="noStrike" normalizeH="0" baseline="0">
              <a:solidFill>
                <a:schemeClr val="bg1"/>
              </a:solidFill>
              <a:latin typeface="Times New Roman" pitchFamily="18" charset="0"/>
            </a:endParaRPr>
          </a:p>
        </p:txBody>
      </p:sp>
      <p:sp>
        <p:nvSpPr>
          <p:cNvPr id="8" name="Cloud 7"/>
          <p:cNvSpPr/>
          <p:nvPr/>
        </p:nvSpPr>
        <p:spPr>
          <a:xfrm>
            <a:off x="4376056" y="825553"/>
            <a:ext cx="4191000" cy="2214265"/>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After the fourth month, the corpus luteum degenerates and the </a:t>
            </a:r>
            <a:r>
              <a:rPr lang="en-US" sz="2000" b="1">
                <a:solidFill>
                  <a:srgbClr val="C00000"/>
                </a:solidFill>
                <a:latin typeface="Times New Roman" pitchFamily="18" charset="0"/>
                <a:ea typeface="Times New Roman" pitchFamily="18" charset="0"/>
                <a:cs typeface="Times New Roman" pitchFamily="18" charset="0"/>
              </a:rPr>
              <a:t>placenta</a:t>
            </a:r>
            <a:r>
              <a:rPr lang="en-US" sz="2000" b="1">
                <a:solidFill>
                  <a:schemeClr val="tx1"/>
                </a:solidFill>
                <a:latin typeface="Times New Roman" pitchFamily="18" charset="0"/>
                <a:ea typeface="Times New Roman" pitchFamily="18" charset="0"/>
                <a:cs typeface="Times New Roman" pitchFamily="18" charset="0"/>
              </a:rPr>
              <a:t> begins to secrete progesterone. </a:t>
            </a:r>
          </a:p>
        </p:txBody>
      </p:sp>
    </p:spTree>
    <p:extLst>
      <p:ext uri="{BB962C8B-B14F-4D97-AF65-F5344CB8AC3E}">
        <p14:creationId xmlns:p14="http://schemas.microsoft.com/office/powerpoint/2010/main" val="39247251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1000"/>
                                        <p:tgtEl>
                                          <p:spTgt spid="8">
                                            <p:txEl>
                                              <p:pRg st="0" end="0"/>
                                            </p:txEl>
                                          </p:spTgt>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10" presetClass="exit" presetSubtype="0" fill="hold" grpId="1" nodeType="clickEffect">
                                  <p:stCondLst>
                                    <p:cond delay="0"/>
                                  </p:stCondLst>
                                  <p:iterate type="lt">
                                    <p:tmPct val="0"/>
                                  </p:iterate>
                                  <p:childTnLst>
                                    <p:animEffect transition="out" filter="fade">
                                      <p:cBhvr>
                                        <p:cTn id="21" dur="500"/>
                                        <p:tgtEl>
                                          <p:spTgt spid="8">
                                            <p:txEl>
                                              <p:pRg st="0" end="0"/>
                                            </p:txEl>
                                          </p:spTgt>
                                        </p:tgtEl>
                                      </p:cBhvr>
                                    </p:animEffect>
                                    <p:set>
                                      <p:cBhvr>
                                        <p:cTn id="22" dur="1" fill="hold">
                                          <p:stCondLst>
                                            <p:cond delay="499"/>
                                          </p:stCondLst>
                                        </p:cTn>
                                        <p:tgtEl>
                                          <p:spTgt spid="8">
                                            <p:txEl>
                                              <p:pRg st="0" end="0"/>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8">
                                            <p:bg/>
                                          </p:spTgt>
                                        </p:tgtEl>
                                      </p:cBhvr>
                                    </p:animEffect>
                                    <p:set>
                                      <p:cBhvr>
                                        <p:cTn id="25" dur="1" fill="hold">
                                          <p:stCondLst>
                                            <p:cond delay="499"/>
                                          </p:stCondLst>
                                        </p:cTn>
                                        <p:tgtEl>
                                          <p:spTgt spid="8">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uiExpand="1" build="allAtOnce" animBg="1"/>
    </p:bldLst>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l="1855" t="2733" r="1855" b="5107"/>
          <a:stretch>
            <a:fillRect/>
          </a:stretch>
        </p:blipFill>
        <p:spPr bwMode="auto">
          <a:xfrm>
            <a:off x="609601" y="1966326"/>
            <a:ext cx="4800600" cy="2815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
          <p:cNvSpPr>
            <a:spLocks noChangeArrowheads="1"/>
          </p:cNvSpPr>
          <p:nvPr/>
        </p:nvSpPr>
        <p:spPr bwMode="auto">
          <a:xfrm>
            <a:off x="609600" y="738485"/>
            <a:ext cx="2879314"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normalizeH="0" baseline="0">
                <a:solidFill>
                  <a:schemeClr val="bg1"/>
                </a:solidFill>
                <a:latin typeface="Times New Roman" pitchFamily="18" charset="0"/>
                <a:ea typeface="Times New Roman" pitchFamily="18" charset="0"/>
                <a:cs typeface="Times New Roman" pitchFamily="18" charset="0"/>
              </a:rPr>
              <a:t>CORPUS LUTEUM</a:t>
            </a:r>
            <a:endParaRPr kumimoji="0" lang="en-US" sz="2400" b="1" i="0" u="none" strike="noStrike" normalizeH="0" baseline="0">
              <a:solidFill>
                <a:schemeClr val="bg1"/>
              </a:solidFill>
              <a:latin typeface="Times New Roman" pitchFamily="18" charset="0"/>
            </a:endParaRPr>
          </a:p>
        </p:txBody>
      </p:sp>
      <p:sp>
        <p:nvSpPr>
          <p:cNvPr id="7" name="Cloud 6"/>
          <p:cNvSpPr/>
          <p:nvPr/>
        </p:nvSpPr>
        <p:spPr>
          <a:xfrm>
            <a:off x="3744680" y="753840"/>
            <a:ext cx="4800600" cy="2895600"/>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series of changes that begins with the formation of an ovarian follicle and end with the degeneration of the corpus luteum constitutes ovarian cycle.</a:t>
            </a:r>
            <a:endParaRPr lang="en-US" sz="2000" b="1">
              <a:solidFill>
                <a:schemeClr val="tx1"/>
              </a:solidFill>
              <a:latin typeface="Times New Roman" pitchFamily="18" charset="0"/>
            </a:endParaRPr>
          </a:p>
        </p:txBody>
      </p:sp>
    </p:spTree>
    <p:extLst>
      <p:ext uri="{BB962C8B-B14F-4D97-AF65-F5344CB8AC3E}">
        <p14:creationId xmlns:p14="http://schemas.microsoft.com/office/powerpoint/2010/main" val="39659999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a:spLocks noChangeArrowheads="1"/>
          </p:cNvSpPr>
          <p:nvPr/>
        </p:nvSpPr>
        <p:spPr bwMode="auto">
          <a:xfrm>
            <a:off x="1374595" y="740718"/>
            <a:ext cx="5853975"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SPERMATOGENESIS AND OOGENESIS</a:t>
            </a:r>
            <a:endParaRPr kumimoji="0" lang="en-US" sz="2400" b="0" i="0" u="none" strike="noStrike" cap="none" normalizeH="0" baseline="0">
              <a:ln>
                <a:noFill/>
              </a:ln>
              <a:solidFill>
                <a:schemeClr val="bg1"/>
              </a:solidFill>
              <a:effectLst/>
              <a:latin typeface="Times New Roman" pitchFamily="18" charset="0"/>
            </a:endParaRPr>
          </a:p>
        </p:txBody>
      </p:sp>
      <p:pic>
        <p:nvPicPr>
          <p:cNvPr id="5" name="irc_mi" descr="http://www.kshitij-school.com/Study-Material/Class-12/Biology/Human-reproduction/Gametogenesis/4.jpg"/>
          <p:cNvPicPr/>
          <p:nvPr/>
        </p:nvPicPr>
        <p:blipFill>
          <a:blip r:embed="rId2">
            <a:extLst>
              <a:ext uri="{28A0092B-C50C-407E-A947-70E740481C1C}">
                <a14:useLocalDpi xmlns:a14="http://schemas.microsoft.com/office/drawing/2010/main" val="0"/>
              </a:ext>
            </a:extLst>
          </a:blip>
          <a:srcRect t="6758" r="59509" b="14685"/>
          <a:stretch>
            <a:fillRect/>
          </a:stretch>
        </p:blipFill>
        <p:spPr bwMode="auto">
          <a:xfrm>
            <a:off x="682806" y="1333729"/>
            <a:ext cx="3208867" cy="2730500"/>
          </a:xfrm>
          <a:prstGeom prst="rect">
            <a:avLst/>
          </a:prstGeom>
          <a:noFill/>
          <a:ln>
            <a:noFill/>
          </a:ln>
        </p:spPr>
      </p:pic>
      <p:pic>
        <p:nvPicPr>
          <p:cNvPr id="6" name="irc_mi" descr="http://www.kshitij-school.com/Study-Material/Class-12/Biology/Human-reproduction/Gametogenesis/4.jpg"/>
          <p:cNvPicPr/>
          <p:nvPr/>
        </p:nvPicPr>
        <p:blipFill>
          <a:blip r:embed="rId2">
            <a:extLst>
              <a:ext uri="{28A0092B-C50C-407E-A947-70E740481C1C}">
                <a14:useLocalDpi xmlns:a14="http://schemas.microsoft.com/office/drawing/2010/main" val="0"/>
              </a:ext>
            </a:extLst>
          </a:blip>
          <a:srcRect l="56624" b="17983"/>
          <a:stretch>
            <a:fillRect/>
          </a:stretch>
        </p:blipFill>
        <p:spPr bwMode="auto">
          <a:xfrm>
            <a:off x="5023727" y="1333729"/>
            <a:ext cx="3437467" cy="2730500"/>
          </a:xfrm>
          <a:prstGeom prst="rect">
            <a:avLst/>
          </a:prstGeom>
          <a:noFill/>
          <a:ln>
            <a:noFill/>
          </a:ln>
        </p:spPr>
      </p:pic>
      <p:pic>
        <p:nvPicPr>
          <p:cNvPr id="7" name="irc_mi" descr="http://www.kshitij-school.com/Study-Material/Class-12/Biology/Human-reproduction/Gametogenesis/4.jpg"/>
          <p:cNvPicPr/>
          <p:nvPr/>
        </p:nvPicPr>
        <p:blipFill>
          <a:blip r:embed="rId2">
            <a:extLst>
              <a:ext uri="{28A0092B-C50C-407E-A947-70E740481C1C}">
                <a14:useLocalDpi xmlns:a14="http://schemas.microsoft.com/office/drawing/2010/main" val="0"/>
              </a:ext>
            </a:extLst>
          </a:blip>
          <a:srcRect l="40416" r="45054" b="16179"/>
          <a:stretch>
            <a:fillRect/>
          </a:stretch>
        </p:blipFill>
        <p:spPr bwMode="auto">
          <a:xfrm>
            <a:off x="3872260" y="1333729"/>
            <a:ext cx="1151467" cy="2730500"/>
          </a:xfrm>
          <a:prstGeom prst="rect">
            <a:avLst/>
          </a:prstGeom>
          <a:noFill/>
          <a:ln>
            <a:noFill/>
          </a:ln>
        </p:spPr>
      </p:pic>
      <p:sp>
        <p:nvSpPr>
          <p:cNvPr id="8" name="TextBox 7"/>
          <p:cNvSpPr txBox="1"/>
          <p:nvPr/>
        </p:nvSpPr>
        <p:spPr>
          <a:xfrm>
            <a:off x="1432678" y="4059174"/>
            <a:ext cx="170912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a:latin typeface="Times New Roman" pitchFamily="18" charset="0"/>
                <a:cs typeface="Times New Roman" pitchFamily="18" charset="0"/>
              </a:rPr>
              <a:t>Spermatogenesis </a:t>
            </a:r>
          </a:p>
        </p:txBody>
      </p:sp>
      <p:sp>
        <p:nvSpPr>
          <p:cNvPr id="9" name="TextBox 8"/>
          <p:cNvSpPr txBox="1"/>
          <p:nvPr/>
        </p:nvSpPr>
        <p:spPr>
          <a:xfrm>
            <a:off x="5660316" y="4064229"/>
            <a:ext cx="1116011"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spcBef>
                <a:spcPct val="0"/>
              </a:spcBef>
              <a:spcAft>
                <a:spcPct val="0"/>
              </a:spcAft>
            </a:pPr>
            <a:r>
              <a:rPr lang="en-US" sz="1600" b="1">
                <a:latin typeface="Times New Roman" pitchFamily="18" charset="0"/>
                <a:ea typeface="Times New Roman" pitchFamily="18" charset="0"/>
                <a:cs typeface="Times New Roman" pitchFamily="18" charset="0"/>
              </a:rPr>
              <a:t>Oogenesis </a:t>
            </a:r>
            <a:endParaRPr lang="en-US" sz="1600">
              <a:latin typeface="Times New Roman" pitchFamily="18" charset="0"/>
            </a:endParaRPr>
          </a:p>
        </p:txBody>
      </p:sp>
    </p:spTree>
    <p:extLst>
      <p:ext uri="{BB962C8B-B14F-4D97-AF65-F5344CB8AC3E}">
        <p14:creationId xmlns:p14="http://schemas.microsoft.com/office/powerpoint/2010/main" val="38788604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1"/>
          <p:cNvSpPr>
            <a:spLocks noChangeArrowheads="1"/>
          </p:cNvSpPr>
          <p:nvPr/>
        </p:nvSpPr>
        <p:spPr bwMode="auto">
          <a:xfrm>
            <a:off x="609600" y="923543"/>
            <a:ext cx="3958135" cy="461665"/>
          </a:xfrm>
          <a:prstGeom prst="rect">
            <a:avLst/>
          </a:prstGeom>
          <a:solidFill>
            <a:srgbClr val="FFC000"/>
          </a:solidFill>
          <a:ln w="9525">
            <a:noFill/>
            <a:miter lim="800000"/>
          </a:ln>
          <a:effec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400" b="1" i="0" u="none" strike="noStrike" normalizeH="0" baseline="0">
                <a:solidFill>
                  <a:srgbClr val="C00000"/>
                </a:solidFill>
                <a:latin typeface="Times New Roman" pitchFamily="18" charset="0"/>
                <a:ea typeface="Times New Roman" pitchFamily="18" charset="0"/>
                <a:cs typeface="Times New Roman" pitchFamily="18" charset="0"/>
              </a:rPr>
              <a:t>REPRODUCTIVE PERIOD</a:t>
            </a:r>
            <a:endParaRPr kumimoji="0" lang="en-US" sz="2400" b="1" i="0" u="none" strike="noStrike" normalizeH="0" baseline="0">
              <a:solidFill>
                <a:srgbClr val="C00000"/>
              </a:solidFill>
              <a:latin typeface="Times New Roman" pitchFamily="18" charset="0"/>
            </a:endParaRPr>
          </a:p>
        </p:txBody>
      </p:sp>
      <p:sp>
        <p:nvSpPr>
          <p:cNvPr id="9" name="Rectangle 8"/>
          <p:cNvSpPr/>
          <p:nvPr/>
        </p:nvSpPr>
        <p:spPr>
          <a:xfrm>
            <a:off x="609600" y="1733550"/>
            <a:ext cx="748937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285750" indent="-285750" algn="just" fontAlgn="base">
              <a:spcBef>
                <a:spcPct val="0"/>
              </a:spcBef>
              <a:spcAft>
                <a:spcPct val="0"/>
              </a:spcAft>
              <a:buFont typeface="Wingdings" pitchFamily="2" charset="2"/>
              <a:buChar char="Ø"/>
            </a:pPr>
            <a:r>
              <a:rPr lang="en-US" b="1">
                <a:latin typeface="Times New Roman" pitchFamily="18" charset="0"/>
                <a:ea typeface="Times New Roman" pitchFamily="18" charset="0"/>
                <a:cs typeface="Times New Roman" pitchFamily="18" charset="0"/>
              </a:rPr>
              <a:t>The formation of gametes takes place only during the reproductive period which begins at the age of puberty in an individual.</a:t>
            </a:r>
            <a:endParaRPr lang="en-US" b="1">
              <a:latin typeface="Times New Roman" pitchFamily="18" charset="0"/>
            </a:endParaRPr>
          </a:p>
        </p:txBody>
      </p:sp>
      <p:sp>
        <p:nvSpPr>
          <p:cNvPr id="10" name="Rectangle 9"/>
          <p:cNvSpPr/>
          <p:nvPr/>
        </p:nvSpPr>
        <p:spPr>
          <a:xfrm>
            <a:off x="609600" y="2647950"/>
            <a:ext cx="748937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285750" lvl="0" indent="-285750" algn="just" eaLnBrk="0" fontAlgn="base" hangingPunct="0">
              <a:spcBef>
                <a:spcPct val="0"/>
              </a:spcBef>
              <a:spcAft>
                <a:spcPct val="0"/>
              </a:spcAft>
              <a:buFont typeface="Wingdings" pitchFamily="2" charset="2"/>
              <a:buChar char="Ø"/>
            </a:pPr>
            <a:r>
              <a:rPr lang="en-US" b="1">
                <a:latin typeface="Times New Roman" pitchFamily="18" charset="0"/>
                <a:ea typeface="Times New Roman" pitchFamily="18" charset="0"/>
                <a:cs typeface="Times New Roman" pitchFamily="18" charset="0"/>
              </a:rPr>
              <a:t>In women the reproductive period ends between 45 and 50 years with the onset of menopause and in man it extends much longer.</a:t>
            </a:r>
            <a:endParaRPr lang="en-US" b="1">
              <a:latin typeface="Times New Roman" pitchFamily="18" charset="0"/>
            </a:endParaRPr>
          </a:p>
        </p:txBody>
      </p:sp>
      <p:sp>
        <p:nvSpPr>
          <p:cNvPr id="11" name="Cloud Callout 10"/>
          <p:cNvSpPr/>
          <p:nvPr/>
        </p:nvSpPr>
        <p:spPr>
          <a:xfrm rot="368410">
            <a:off x="4848529" y="735494"/>
            <a:ext cx="2109966" cy="1009370"/>
          </a:xfrm>
          <a:prstGeom prst="cloudCallout">
            <a:avLst>
              <a:gd name="adj1" fmla="val -43305"/>
              <a:gd name="adj2" fmla="val 93184"/>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fontAlgn="base">
              <a:spcBef>
                <a:spcPct val="0"/>
              </a:spcBef>
              <a:spcAft>
                <a:spcPct val="0"/>
              </a:spcAft>
            </a:pPr>
            <a:r>
              <a:rPr lang="en-US" sz="2200" b="1">
                <a:solidFill>
                  <a:schemeClr val="tx1"/>
                </a:solidFill>
                <a:latin typeface="Times New Roman" pitchFamily="18" charset="0"/>
                <a:ea typeface="Times New Roman" pitchFamily="18" charset="0"/>
                <a:cs typeface="Times New Roman" pitchFamily="18" charset="0"/>
              </a:rPr>
              <a:t>10 to 14 years </a:t>
            </a:r>
            <a:endParaRPr lang="en-US" sz="2200" b="1">
              <a:solidFill>
                <a:schemeClr val="tx1"/>
              </a:solidFill>
              <a:latin typeface="Times New Roman" pitchFamily="18" charset="0"/>
            </a:endParaRPr>
          </a:p>
        </p:txBody>
      </p:sp>
    </p:spTree>
    <p:extLst>
      <p:ext uri="{BB962C8B-B14F-4D97-AF65-F5344CB8AC3E}">
        <p14:creationId xmlns:p14="http://schemas.microsoft.com/office/powerpoint/2010/main" val="11335109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grpId="0" nodeType="clickEffect">
                                  <p:stCondLst>
                                    <p:cond delay="0"/>
                                  </p:stCondLst>
                                  <p:iterate type="lt">
                                    <p:tmPct val="10000"/>
                                  </p:iterate>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30" presetClass="entr" presetSubtype="0" fill="hold" grpId="0" nodeType="clickEffect">
                                  <p:stCondLst>
                                    <p:cond delay="0"/>
                                  </p:stCondLst>
                                  <p:iterate type="lt">
                                    <p:tmPct val="10000"/>
                                  </p:iterate>
                                  <p:childTnLst>
                                    <p:set>
                                      <p:cBhvr>
                                        <p:cTn id="23" dur="1" fill="hold">
                                          <p:stCondLst>
                                            <p:cond delay="0"/>
                                          </p:stCondLst>
                                        </p:cTn>
                                        <p:tgtEl>
                                          <p:spTgt spid="11"/>
                                        </p:tgtEl>
                                        <p:attrNameLst>
                                          <p:attrName>style.visibility</p:attrName>
                                        </p:attrNameLst>
                                      </p:cBhvr>
                                      <p:to>
                                        <p:strVal val="visible"/>
                                      </p:to>
                                    </p:set>
                                    <p:animEffect transition="in" filter="fade">
                                      <p:cBhvr>
                                        <p:cTn id="24" dur="800" decel="100000"/>
                                        <p:tgtEl>
                                          <p:spTgt spid="11"/>
                                        </p:tgtEl>
                                      </p:cBhvr>
                                    </p:animEffect>
                                    <p:anim calcmode="lin" valueType="num">
                                      <p:cBhvr>
                                        <p:cTn id="25" dur="800" decel="100000" fill="hold"/>
                                        <p:tgtEl>
                                          <p:spTgt spid="11"/>
                                        </p:tgtEl>
                                        <p:attrNameLst>
                                          <p:attrName>style.rotation</p:attrName>
                                        </p:attrNameLst>
                                      </p:cBhvr>
                                      <p:tavLst>
                                        <p:tav tm="0">
                                          <p:val>
                                            <p:fltVal val="-90"/>
                                          </p:val>
                                        </p:tav>
                                        <p:tav tm="100000">
                                          <p:val>
                                            <p:fltVal val="0"/>
                                          </p:val>
                                        </p:tav>
                                      </p:tavLst>
                                    </p:anim>
                                    <p:anim calcmode="lin" valueType="num">
                                      <p:cBhvr>
                                        <p:cTn id="26" dur="800" decel="100000" fill="hold"/>
                                        <p:tgtEl>
                                          <p:spTgt spid="11"/>
                                        </p:tgtEl>
                                        <p:attrNameLst>
                                          <p:attrName>ppt_x</p:attrName>
                                        </p:attrNameLst>
                                      </p:cBhvr>
                                      <p:tavLst>
                                        <p:tav tm="0">
                                          <p:val>
                                            <p:strVal val="#ppt_x+0.4"/>
                                          </p:val>
                                        </p:tav>
                                        <p:tav tm="100000">
                                          <p:val>
                                            <p:strVal val="#ppt_x-0.05"/>
                                          </p:val>
                                        </p:tav>
                                      </p:tavLst>
                                    </p:anim>
                                    <p:anim calcmode="lin" valueType="num">
                                      <p:cBhvr>
                                        <p:cTn id="27" dur="800" decel="100000" fill="hold"/>
                                        <p:tgtEl>
                                          <p:spTgt spid="11"/>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wipe(left)">
                                      <p:cBhvr>
                                        <p:cTn id="34" dur="500"/>
                                        <p:tgtEl>
                                          <p:spTgt spid="11">
                                            <p:txEl>
                                              <p:pRg st="0" end="0"/>
                                            </p:txEl>
                                          </p:spTgt>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22" presetClass="entr" presetSubtype="8" fill="hold" grpId="0" nodeType="clickEffect">
                                  <p:stCondLst>
                                    <p:cond delay="0"/>
                                  </p:stCondLst>
                                  <p:iterate type="lt">
                                    <p:tmPct val="10000"/>
                                  </p:iterate>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b="6146"/>
          <a:stretch>
            <a:fillRect/>
          </a:stretch>
        </p:blipFill>
        <p:spPr bwMode="auto">
          <a:xfrm>
            <a:off x="609600" y="1885950"/>
            <a:ext cx="2971799" cy="2572992"/>
          </a:xfrm>
          <a:prstGeom prst="rect">
            <a:avLst/>
          </a:prstGeom>
          <a:ln w="88900" cap="sq" cmpd="thickThin">
            <a:noFill/>
            <a:prstDash val="solid"/>
            <a:miter lim="800000"/>
          </a:ln>
          <a:effectLst>
            <a:innerShdw blurRad="76200">
              <a:srgbClr val="000000"/>
            </a:innerShdw>
          </a:effectLst>
        </p:spPr>
      </p:pic>
      <p:sp>
        <p:nvSpPr>
          <p:cNvPr id="4" name="Rectangle 3"/>
          <p:cNvSpPr/>
          <p:nvPr/>
        </p:nvSpPr>
        <p:spPr>
          <a:xfrm>
            <a:off x="609600" y="742950"/>
            <a:ext cx="1600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latin typeface="Times New Roman" pitchFamily="18" charset="0"/>
                <a:cs typeface="Times New Roman" pitchFamily="18" charset="0"/>
              </a:rPr>
              <a:t>TESTES</a:t>
            </a:r>
          </a:p>
        </p:txBody>
      </p:sp>
      <p:sp>
        <p:nvSpPr>
          <p:cNvPr id="5" name="Rectangle 4"/>
          <p:cNvSpPr/>
          <p:nvPr/>
        </p:nvSpPr>
        <p:spPr>
          <a:xfrm>
            <a:off x="457200" y="1200150"/>
            <a:ext cx="8229600" cy="615881"/>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Testicles are a pair of soft, smooth, oval, pinkish male primary sex organs.</a:t>
            </a:r>
          </a:p>
        </p:txBody>
      </p:sp>
    </p:spTree>
    <p:extLst>
      <p:ext uri="{BB962C8B-B14F-4D97-AF65-F5344CB8AC3E}">
        <p14:creationId xmlns:p14="http://schemas.microsoft.com/office/powerpoint/2010/main" val="31869427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cond evt="onBegin" delay="0">
                          <p:tn val="9"/>
                        </p:cond>
                      </p:stCondLst>
                      <p:childTnLst>
                        <p:par>
                          <p:cTn id="11" fill="hold">
                            <p:stCondLst>
                              <p:cond delay="0"/>
                            </p:stCondLst>
                            <p:childTnLst>
                              <p:par>
                                <p:cTn id="12" presetID="30" presetClass="entr" presetSubtype="0" fill="hold" grpId="0" nodeType="clickEffect">
                                  <p:stCondLst>
                                    <p:cond delay="0"/>
                                  </p:stCondLst>
                                  <p:iterate type="lt">
                                    <p:tmPct val="10000"/>
                                  </p:iterate>
                                  <p:childTnLst>
                                    <p:set>
                                      <p:cBhvr>
                                        <p:cTn id="13" dur="1" fill="hold">
                                          <p:stCondLst>
                                            <p:cond delay="0"/>
                                          </p:stCondLst>
                                        </p:cTn>
                                        <p:tgtEl>
                                          <p:spTgt spid="5"/>
                                        </p:tgtEl>
                                        <p:attrNameLst>
                                          <p:attrName>style.visibility</p:attrName>
                                        </p:attrNameLst>
                                      </p:cBhvr>
                                      <p:to>
                                        <p:strVal val="visible"/>
                                      </p:to>
                                    </p:set>
                                    <p:animEffect transition="in" filter="fade">
                                      <p:cBhvr>
                                        <p:cTn id="14" dur="400" decel="100000"/>
                                        <p:tgtEl>
                                          <p:spTgt spid="5"/>
                                        </p:tgtEl>
                                      </p:cBhvr>
                                    </p:animEffect>
                                    <p:anim calcmode="lin" valueType="num">
                                      <p:cBhvr>
                                        <p:cTn id="15" dur="400" decel="100000" fill="hold"/>
                                        <p:tgtEl>
                                          <p:spTgt spid="5"/>
                                        </p:tgtEl>
                                        <p:attrNameLst>
                                          <p:attrName>style.rotation</p:attrName>
                                        </p:attrNameLst>
                                      </p:cBhvr>
                                      <p:tavLst>
                                        <p:tav tm="0">
                                          <p:val>
                                            <p:fltVal val="-90"/>
                                          </p:val>
                                        </p:tav>
                                        <p:tav tm="100000">
                                          <p:val>
                                            <p:fltVal val="0"/>
                                          </p:val>
                                        </p:tav>
                                      </p:tavLst>
                                    </p:anim>
                                    <p:anim calcmode="lin" valueType="num">
                                      <p:cBhvr>
                                        <p:cTn id="16" dur="400" decel="100000" fill="hold"/>
                                        <p:tgtEl>
                                          <p:spTgt spid="5"/>
                                        </p:tgtEl>
                                        <p:attrNameLst>
                                          <p:attrName>ppt_x</p:attrName>
                                        </p:attrNameLst>
                                      </p:cBhvr>
                                      <p:tavLst>
                                        <p:tav tm="0">
                                          <p:val>
                                            <p:strVal val="#ppt_x+0.4"/>
                                          </p:val>
                                        </p:tav>
                                        <p:tav tm="100000">
                                          <p:val>
                                            <p:strVal val="#ppt_x-0.05"/>
                                          </p:val>
                                        </p:tav>
                                      </p:tavLst>
                                    </p:anim>
                                    <p:anim calcmode="lin" valueType="num">
                                      <p:cBhvr>
                                        <p:cTn id="17" dur="400" decel="100000" fill="hold"/>
                                        <p:tgtEl>
                                          <p:spTgt spid="5"/>
                                        </p:tgtEl>
                                        <p:attrNameLst>
                                          <p:attrName>ppt_y</p:attrName>
                                        </p:attrNameLst>
                                      </p:cBhvr>
                                      <p:tavLst>
                                        <p:tav tm="0">
                                          <p:val>
                                            <p:strVal val="#ppt_y-0.4"/>
                                          </p:val>
                                        </p:tav>
                                        <p:tav tm="100000">
                                          <p:val>
                                            <p:strVal val="#ppt_y+0.1"/>
                                          </p:val>
                                        </p:tav>
                                      </p:tavLst>
                                    </p:anim>
                                    <p:anim calcmode="lin" valueType="num">
                                      <p:cBhvr>
                                        <p:cTn id="18" dur="100" accel="100000" fill="hold">
                                          <p:stCondLst>
                                            <p:cond delay="400"/>
                                          </p:stCondLst>
                                        </p:cTn>
                                        <p:tgtEl>
                                          <p:spTgt spid="5"/>
                                        </p:tgtEl>
                                        <p:attrNameLst>
                                          <p:attrName>ppt_x</p:attrName>
                                        </p:attrNameLst>
                                      </p:cBhvr>
                                      <p:tavLst>
                                        <p:tav tm="0">
                                          <p:val>
                                            <p:strVal val="#ppt_x-0.05"/>
                                          </p:val>
                                        </p:tav>
                                        <p:tav tm="100000">
                                          <p:val>
                                            <p:strVal val="#ppt_x"/>
                                          </p:val>
                                        </p:tav>
                                      </p:tavLst>
                                    </p:anim>
                                    <p:anim calcmode="lin" valueType="num">
                                      <p:cBhvr>
                                        <p:cTn id="19" dur="100" accel="100000" fill="hold">
                                          <p:stCondLst>
                                            <p:cond delay="4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5">
                                            <p:txEl>
                                              <p:pRg st="0" end="0"/>
                                            </p:txEl>
                                          </p:spTgt>
                                        </p:tgtEl>
                                        <p:attrNameLst>
                                          <p:attrName>style.visibility</p:attrName>
                                        </p:attrNameLst>
                                      </p:cBhvr>
                                      <p:to>
                                        <p:strVal val="visible"/>
                                      </p:to>
                                    </p:set>
                                    <p:animEffect transition="in" filter="wipe(left)">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0018" y="1619653"/>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At the end of functional life, corpus luteum forms as a mass of fibrous tissue called as ….. </a:t>
            </a:r>
            <a:endParaRPr lang="en-US" sz="2000" b="1">
              <a:solidFill>
                <a:srgbClr val="0000FF"/>
              </a:solidFill>
              <a:latin typeface="Times New Roman" pitchFamily="18" charset="0"/>
            </a:endParaRPr>
          </a:p>
        </p:txBody>
      </p:sp>
      <p:sp>
        <p:nvSpPr>
          <p:cNvPr id="8" name="TextBox 7"/>
          <p:cNvSpPr txBox="1"/>
          <p:nvPr/>
        </p:nvSpPr>
        <p:spPr>
          <a:xfrm>
            <a:off x="994970" y="1828620"/>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Corpus albicans</a:t>
            </a:r>
          </a:p>
        </p:txBody>
      </p:sp>
      <p:sp>
        <p:nvSpPr>
          <p:cNvPr id="19" name="TextBox 18"/>
          <p:cNvSpPr txBox="1"/>
          <p:nvPr/>
        </p:nvSpPr>
        <p:spPr>
          <a:xfrm>
            <a:off x="1004904" y="2324040"/>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Progesterone </a:t>
            </a:r>
          </a:p>
        </p:txBody>
      </p:sp>
      <p:sp>
        <p:nvSpPr>
          <p:cNvPr id="20" name="TextBox 19"/>
          <p:cNvSpPr txBox="1"/>
          <p:nvPr/>
        </p:nvSpPr>
        <p:spPr>
          <a:xfrm>
            <a:off x="1004901" y="3314640"/>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Graafian follicle</a:t>
            </a:r>
          </a:p>
        </p:txBody>
      </p:sp>
      <p:sp>
        <p:nvSpPr>
          <p:cNvPr id="21" name="TextBox 20"/>
          <p:cNvSpPr txBox="1"/>
          <p:nvPr/>
        </p:nvSpPr>
        <p:spPr>
          <a:xfrm>
            <a:off x="1004902" y="2838330"/>
            <a:ext cx="5167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Oestrogen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30211261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57400" y="13525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733800" y="18097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8878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69947" y="1607245"/>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t>UNIT – VA</a:t>
            </a:r>
          </a:p>
          <a:p>
            <a:pPr algn="ctr"/>
            <a:r>
              <a:rPr lang="en-US" sz="3600" b="1"/>
              <a:t>HUMAN REPRODUCTIVE SYSTEM</a:t>
            </a:r>
            <a:endParaRPr lang="en-US" sz="3200" b="1"/>
          </a:p>
        </p:txBody>
      </p:sp>
      <p:sp>
        <p:nvSpPr>
          <p:cNvPr id="6" name="Round Diagonal Corner Rectangle 5"/>
          <p:cNvSpPr/>
          <p:nvPr/>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latin typeface="Times New Roman" pitchFamily="18" charset="0"/>
            </a:endParaRPr>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330053" y="2038350"/>
            <a:ext cx="6366147"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MENSTRUAL CYCLE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2"/>
          <a:stretch>
            <a:fillRect/>
          </a:stretch>
        </p:blipFill>
        <p:spPr bwMode="auto">
          <a:xfrm>
            <a:off x="1471793" y="742950"/>
            <a:ext cx="4533196" cy="3962400"/>
          </a:xfrm>
          <a:prstGeom prst="rect">
            <a:avLst/>
          </a:prstGeom>
          <a:ln w="38100" cap="sq">
            <a:solidFill>
              <a:srgbClr val="00B0F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rot="20607444">
            <a:off x="673455" y="1168066"/>
            <a:ext cx="1603629"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OVARIAN CYCLE</a:t>
            </a:r>
          </a:p>
        </p:txBody>
      </p:sp>
      <p:sp>
        <p:nvSpPr>
          <p:cNvPr id="7" name="Rectangle 6"/>
          <p:cNvSpPr/>
          <p:nvPr/>
        </p:nvSpPr>
        <p:spPr>
          <a:xfrm rot="20446844">
            <a:off x="2196597" y="3414115"/>
            <a:ext cx="496062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FEMALE REPRODUCTIVE CYCLE</a:t>
            </a:r>
          </a:p>
        </p:txBody>
      </p:sp>
    </p:spTree>
    <p:extLst>
      <p:ext uri="{BB962C8B-B14F-4D97-AF65-F5344CB8AC3E}">
        <p14:creationId xmlns:p14="http://schemas.microsoft.com/office/powerpoint/2010/main" val="2276044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grpId="0" nodeType="click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C:\Users\sony\Desktop\Ritu BIO\reproduction\spin-arrows.gif"/>
          <p:cNvPicPr>
            <a:picLocks noChangeAspect="1" noChangeArrowheads="1" noCrop="1"/>
          </p:cNvPicPr>
          <p:nvPr/>
        </p:nvPicPr>
        <p:blipFill>
          <a:blip r:embed="rId2"/>
          <a:stretch>
            <a:fillRect/>
          </a:stretch>
        </p:blipFill>
        <p:spPr bwMode="auto">
          <a:xfrm>
            <a:off x="809444" y="971550"/>
            <a:ext cx="4600756" cy="3810000"/>
          </a:xfrm>
          <a:prstGeom prst="rect">
            <a:avLst/>
          </a:prstGeom>
          <a:noFill/>
        </p:spPr>
      </p:pic>
      <p:sp>
        <p:nvSpPr>
          <p:cNvPr id="4" name="Rectangle 3"/>
          <p:cNvSpPr/>
          <p:nvPr/>
        </p:nvSpPr>
        <p:spPr>
          <a:xfrm>
            <a:off x="2057400" y="736741"/>
            <a:ext cx="3429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MENSTRUAL CYCLE</a:t>
            </a:r>
          </a:p>
        </p:txBody>
      </p:sp>
      <p:sp>
        <p:nvSpPr>
          <p:cNvPr id="10" name="Cloud 9"/>
          <p:cNvSpPr/>
          <p:nvPr/>
        </p:nvSpPr>
        <p:spPr>
          <a:xfrm>
            <a:off x="533400" y="1123950"/>
            <a:ext cx="5486400" cy="1676400"/>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The reproductive cycle in the female primates (e.g. monkeys, apes and human beings) is called menstrual cycle</a:t>
            </a:r>
          </a:p>
        </p:txBody>
      </p:sp>
      <p:sp>
        <p:nvSpPr>
          <p:cNvPr id="8" name="Cloud 7"/>
          <p:cNvSpPr/>
          <p:nvPr/>
        </p:nvSpPr>
        <p:spPr>
          <a:xfrm>
            <a:off x="533400" y="2571750"/>
            <a:ext cx="4368800" cy="2255222"/>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The term menstrual cycle is applied to cyclic changes that occur in the endometrium every month (mensem:month).</a:t>
            </a:r>
          </a:p>
        </p:txBody>
      </p:sp>
      <p:sp>
        <p:nvSpPr>
          <p:cNvPr id="9" name="Cloud 8"/>
          <p:cNvSpPr/>
          <p:nvPr/>
        </p:nvSpPr>
        <p:spPr>
          <a:xfrm>
            <a:off x="4800600" y="2266950"/>
            <a:ext cx="3556000" cy="1807201"/>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b="1">
                <a:solidFill>
                  <a:schemeClr val="tx1"/>
                </a:solidFill>
                <a:latin typeface="Times New Roman" pitchFamily="18" charset="0"/>
              </a:rPr>
              <a:t>In human females, menstruation is repeated at an average interval of about 28/ 29 days.</a:t>
            </a:r>
          </a:p>
        </p:txBody>
      </p:sp>
    </p:spTree>
    <p:extLst>
      <p:ext uri="{BB962C8B-B14F-4D97-AF65-F5344CB8AC3E}">
        <p14:creationId xmlns:p14="http://schemas.microsoft.com/office/powerpoint/2010/main" val="475014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 presetClass="entr" presetSubtype="10" fill="hold" grpId="0" nodeType="click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Effect transition="in" filter="checkerboard(across)">
                                      <p:cBhvr>
                                        <p:cTn id="19" dur="500"/>
                                        <p:tgtEl>
                                          <p:spTgt spid="10"/>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wipe(left)">
                                      <p:cBhvr>
                                        <p:cTn id="24" dur="500"/>
                                        <p:tgtEl>
                                          <p:spTgt spid="10">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 presetClass="entr" presetSubtype="10" fill="hold" grpId="0" nodeType="clickEffect">
                                  <p:stCondLst>
                                    <p:cond delay="0"/>
                                  </p:stCondLst>
                                  <p:iterate type="lt">
                                    <p:tmPct val="10000"/>
                                  </p:iterate>
                                  <p:childTnLst>
                                    <p:set>
                                      <p:cBhvr>
                                        <p:cTn id="28" dur="1" fill="hold">
                                          <p:stCondLst>
                                            <p:cond delay="0"/>
                                          </p:stCondLst>
                                        </p:cTn>
                                        <p:tgtEl>
                                          <p:spTgt spid="8"/>
                                        </p:tgtEl>
                                        <p:attrNameLst>
                                          <p:attrName>style.visibility</p:attrName>
                                        </p:attrNameLst>
                                      </p:cBhvr>
                                      <p:to>
                                        <p:strVal val="visible"/>
                                      </p:to>
                                    </p:set>
                                    <p:animEffect transition="in" filter="checkerboard(across)">
                                      <p:cBhvr>
                                        <p:cTn id="29" dur="500"/>
                                        <p:tgtEl>
                                          <p:spTgt spid="8"/>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8">
                                            <p:txEl>
                                              <p:pRg st="0" end="0"/>
                                            </p:txEl>
                                          </p:spTgt>
                                        </p:tgtEl>
                                        <p:attrNameLst>
                                          <p:attrName>style.visibility</p:attrName>
                                        </p:attrNameLst>
                                      </p:cBhvr>
                                      <p:to>
                                        <p:strVal val="visible"/>
                                      </p:to>
                                    </p:set>
                                    <p:animEffect transition="in" filter="wipe(left)">
                                      <p:cBhvr>
                                        <p:cTn id="34" dur="500"/>
                                        <p:tgtEl>
                                          <p:spTgt spid="8">
                                            <p:txEl>
                                              <p:pRg st="0" end="0"/>
                                            </p:txEl>
                                          </p:spTgt>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5" presetClass="entr" presetSubtype="10" fill="hold" grpId="0" nodeType="clickEffect">
                                  <p:stCondLst>
                                    <p:cond delay="0"/>
                                  </p:stCondLst>
                                  <p:iterate type="lt">
                                    <p:tmPct val="10000"/>
                                  </p:iterate>
                                  <p:childTnLst>
                                    <p:set>
                                      <p:cBhvr>
                                        <p:cTn id="38" dur="1" fill="hold">
                                          <p:stCondLst>
                                            <p:cond delay="0"/>
                                          </p:stCondLst>
                                        </p:cTn>
                                        <p:tgtEl>
                                          <p:spTgt spid="9"/>
                                        </p:tgtEl>
                                        <p:attrNameLst>
                                          <p:attrName>style.visibility</p:attrName>
                                        </p:attrNameLst>
                                      </p:cBhvr>
                                      <p:to>
                                        <p:strVal val="visible"/>
                                      </p:to>
                                    </p:set>
                                    <p:animEffect transition="in" filter="checkerboard(across)">
                                      <p:cBhvr>
                                        <p:cTn id="39" dur="500"/>
                                        <p:tgtEl>
                                          <p:spTgt spid="9"/>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22" presetClass="entr" presetSubtype="8" fill="hold" nodeType="clickEffect">
                                  <p:stCondLst>
                                    <p:cond delay="0"/>
                                  </p:stCondLst>
                                  <p:iterate type="lt">
                                    <p:tmPct val="10000"/>
                                  </p:iterate>
                                  <p:childTnLst>
                                    <p:set>
                                      <p:cBhvr>
                                        <p:cTn id="43" dur="1" fill="hold">
                                          <p:stCondLst>
                                            <p:cond delay="0"/>
                                          </p:stCondLst>
                                        </p:cTn>
                                        <p:tgtEl>
                                          <p:spTgt spid="9">
                                            <p:txEl>
                                              <p:pRg st="0" end="0"/>
                                            </p:txEl>
                                          </p:spTgt>
                                        </p:tgtEl>
                                        <p:attrNameLst>
                                          <p:attrName>style.visibility</p:attrName>
                                        </p:attrNameLst>
                                      </p:cBhvr>
                                      <p:to>
                                        <p:strVal val="visible"/>
                                      </p:to>
                                    </p:set>
                                    <p:animEffect transition="in" filter="wipe(left)">
                                      <p:cBhvr>
                                        <p:cTn id="4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8" grpId="0" animBg="1"/>
      <p:bldP spid="9" grpId="0" animBg="1"/>
    </p:bldLst>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761998" y="1230668"/>
            <a:ext cx="784860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v"/>
            </a:pPr>
            <a:r>
              <a:rPr lang="en-IN" sz="2000" b="1">
                <a:latin typeface="Times New Roman" pitchFamily="18" charset="0"/>
              </a:rPr>
              <a:t>The first menstruation begins at puberty and is called </a:t>
            </a:r>
            <a:r>
              <a:rPr lang="en-IN" sz="2000" b="1">
                <a:solidFill>
                  <a:srgbClr val="FF0000"/>
                </a:solidFill>
                <a:latin typeface="Times New Roman" pitchFamily="18" charset="0"/>
              </a:rPr>
              <a:t>menarche</a:t>
            </a:r>
            <a:r>
              <a:rPr lang="en-IN" sz="2000" b="1">
                <a:latin typeface="Times New Roman" pitchFamily="18" charset="0"/>
              </a:rPr>
              <a:t>. </a:t>
            </a:r>
          </a:p>
        </p:txBody>
      </p:sp>
      <p:sp>
        <p:nvSpPr>
          <p:cNvPr id="3" name="Rectangle 2"/>
          <p:cNvSpPr/>
          <p:nvPr/>
        </p:nvSpPr>
        <p:spPr>
          <a:xfrm>
            <a:off x="762000" y="1611668"/>
            <a:ext cx="64770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v"/>
            </a:pPr>
            <a:r>
              <a:rPr lang="en-IN" sz="2000" b="1">
                <a:latin typeface="Times New Roman" pitchFamily="18" charset="0"/>
              </a:rPr>
              <a:t>One ovum is released (ovulation) during the middle of each menstrual cycle.</a:t>
            </a:r>
          </a:p>
        </p:txBody>
      </p:sp>
      <p:sp>
        <p:nvSpPr>
          <p:cNvPr id="5" name="Rectangle 4"/>
          <p:cNvSpPr/>
          <p:nvPr/>
        </p:nvSpPr>
        <p:spPr>
          <a:xfrm>
            <a:off x="2743200" y="723840"/>
            <a:ext cx="2653419"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a:ln w="18415" cmpd="sng">
                  <a:solidFill>
                    <a:srgbClr val="FFFFFF"/>
                  </a:solidFill>
                  <a:prstDash val="solid"/>
                </a:ln>
                <a:effectLst>
                  <a:outerShdw blurRad="63500" dir="3600000" algn="tl" rotWithShape="0">
                    <a:srgbClr val="000000">
                      <a:alpha val="70000"/>
                    </a:srgbClr>
                  </a:outerShdw>
                </a:effectLst>
                <a:latin typeface="Times New Roman" pitchFamily="18" charset="0"/>
              </a:rPr>
              <a:t>MENSTRUAL CYCLE</a:t>
            </a:r>
          </a:p>
        </p:txBody>
      </p:sp>
      <p:sp>
        <p:nvSpPr>
          <p:cNvPr id="9" name="Rectangle 8"/>
          <p:cNvSpPr/>
          <p:nvPr/>
        </p:nvSpPr>
        <p:spPr>
          <a:xfrm>
            <a:off x="743605" y="2255152"/>
            <a:ext cx="580959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v"/>
            </a:pPr>
            <a:r>
              <a:rPr lang="en-IN" sz="2000" b="1">
                <a:latin typeface="Times New Roman" pitchFamily="18" charset="0"/>
              </a:rPr>
              <a:t>The major events of menstrual cycle are</a:t>
            </a:r>
          </a:p>
        </p:txBody>
      </p:sp>
      <p:sp>
        <p:nvSpPr>
          <p:cNvPr id="10" name="Rectangle 9"/>
          <p:cNvSpPr/>
          <p:nvPr/>
        </p:nvSpPr>
        <p:spPr>
          <a:xfrm>
            <a:off x="2228189" y="2756278"/>
            <a:ext cx="2456797" cy="400110"/>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Wingdings" pitchFamily="2" charset="2"/>
              <a:buChar char="Ø"/>
            </a:pPr>
            <a:r>
              <a:rPr lang="en-IN" sz="2000" b="1">
                <a:latin typeface="Times New Roman" pitchFamily="18" charset="0"/>
              </a:rPr>
              <a:t>Menstrual phase</a:t>
            </a:r>
          </a:p>
        </p:txBody>
      </p:sp>
      <p:sp>
        <p:nvSpPr>
          <p:cNvPr id="11" name="Rectangle 10"/>
          <p:cNvSpPr/>
          <p:nvPr/>
        </p:nvSpPr>
        <p:spPr>
          <a:xfrm>
            <a:off x="2249209" y="3235464"/>
            <a:ext cx="2456797" cy="400110"/>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Wingdings" pitchFamily="2" charset="2"/>
              <a:buChar char="Ø"/>
            </a:pPr>
            <a:r>
              <a:rPr lang="en-IN" sz="2000" b="1">
                <a:latin typeface="Times New Roman" pitchFamily="18" charset="0"/>
              </a:rPr>
              <a:t>Follicular phase</a:t>
            </a:r>
          </a:p>
        </p:txBody>
      </p:sp>
      <p:sp>
        <p:nvSpPr>
          <p:cNvPr id="12" name="Rectangle 11"/>
          <p:cNvSpPr/>
          <p:nvPr/>
        </p:nvSpPr>
        <p:spPr>
          <a:xfrm>
            <a:off x="2267603" y="3720742"/>
            <a:ext cx="2456797" cy="400110"/>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Wingdings" pitchFamily="2" charset="2"/>
              <a:buChar char="Ø"/>
            </a:pPr>
            <a:r>
              <a:rPr lang="en-IN" sz="2000" b="1">
                <a:latin typeface="Times New Roman" pitchFamily="18" charset="0"/>
              </a:rPr>
              <a:t>Ovulatory phase</a:t>
            </a:r>
          </a:p>
        </p:txBody>
      </p:sp>
      <p:sp>
        <p:nvSpPr>
          <p:cNvPr id="13" name="Rectangle 12"/>
          <p:cNvSpPr/>
          <p:nvPr/>
        </p:nvSpPr>
        <p:spPr>
          <a:xfrm>
            <a:off x="2249208" y="4209541"/>
            <a:ext cx="2456797" cy="400110"/>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Wingdings" pitchFamily="2" charset="2"/>
              <a:buChar char="Ø"/>
            </a:pPr>
            <a:r>
              <a:rPr lang="en-IN" sz="2000" b="1">
                <a:latin typeface="Times New Roman" pitchFamily="18" charset="0"/>
              </a:rPr>
              <a:t> Luteal phase</a:t>
            </a:r>
          </a:p>
        </p:txBody>
      </p:sp>
    </p:spTree>
    <p:extLst>
      <p:ext uri="{BB962C8B-B14F-4D97-AF65-F5344CB8AC3E}">
        <p14:creationId xmlns:p14="http://schemas.microsoft.com/office/powerpoint/2010/main" val="22883669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0" grpId="0" animBg="1"/>
      <p:bldP spid="11" grpId="0" animBg="1"/>
      <p:bldP spid="12" grpId="0" animBg="1"/>
      <p:bldP spid="13" grpId="0" animBg="1"/>
    </p:bldLst>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600" y="738485"/>
            <a:ext cx="3124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MENSTRUAL PHASE</a:t>
            </a:r>
          </a:p>
        </p:txBody>
      </p:sp>
      <p:pic>
        <p:nvPicPr>
          <p:cNvPr id="3" name="Picture 2"/>
          <p:cNvPicPr>
            <a:picLocks noChangeAspect="1" noChangeArrowheads="1"/>
          </p:cNvPicPr>
          <p:nvPr/>
        </p:nvPicPr>
        <p:blipFill>
          <a:blip r:embed="rId2"/>
          <a:srcRect t="11024"/>
          <a:stretch>
            <a:fillRect/>
          </a:stretch>
        </p:blipFill>
        <p:spPr bwMode="auto">
          <a:xfrm>
            <a:off x="609600" y="1543661"/>
            <a:ext cx="3612567" cy="2475889"/>
          </a:xfrm>
          <a:prstGeom prst="rect">
            <a:avLst/>
          </a:prstGeom>
          <a:noFill/>
          <a:ln w="9525">
            <a:noFill/>
            <a:miter lim="800000"/>
          </a:ln>
          <a:effectLst/>
        </p:spPr>
      </p:pic>
      <p:sp>
        <p:nvSpPr>
          <p:cNvPr id="4" name="Cloud 3"/>
          <p:cNvSpPr/>
          <p:nvPr/>
        </p:nvSpPr>
        <p:spPr>
          <a:xfrm>
            <a:off x="3886200" y="904980"/>
            <a:ext cx="4208869" cy="2114855"/>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b="1">
                <a:solidFill>
                  <a:schemeClr val="tx1"/>
                </a:solidFill>
                <a:latin typeface="Times New Roman" pitchFamily="18" charset="0"/>
              </a:rPr>
              <a:t>The cycle starts with the menstrual phase (menstruation or menses), when menstrual flow occurs and it lasts for 3-5 days.</a:t>
            </a:r>
          </a:p>
        </p:txBody>
      </p:sp>
    </p:spTree>
    <p:extLst>
      <p:ext uri="{BB962C8B-B14F-4D97-AF65-F5344CB8AC3E}">
        <p14:creationId xmlns:p14="http://schemas.microsoft.com/office/powerpoint/2010/main" val="6346938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600" y="738485"/>
            <a:ext cx="3124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MENSTRUAL PHASE</a:t>
            </a:r>
          </a:p>
        </p:txBody>
      </p:sp>
      <p:pic>
        <p:nvPicPr>
          <p:cNvPr id="3" name="Picture 2"/>
          <p:cNvPicPr>
            <a:picLocks noChangeAspect="1" noChangeArrowheads="1"/>
          </p:cNvPicPr>
          <p:nvPr/>
        </p:nvPicPr>
        <p:blipFill>
          <a:blip r:embed="rId2"/>
          <a:srcRect t="11024"/>
          <a:stretch>
            <a:fillRect/>
          </a:stretch>
        </p:blipFill>
        <p:spPr bwMode="auto">
          <a:xfrm>
            <a:off x="609599" y="2266950"/>
            <a:ext cx="2945467" cy="2018689"/>
          </a:xfrm>
          <a:prstGeom prst="rect">
            <a:avLst/>
          </a:prstGeom>
          <a:noFill/>
          <a:ln w="9525">
            <a:noFill/>
            <a:miter lim="800000"/>
          </a:ln>
          <a:effectLst/>
        </p:spPr>
      </p:pic>
      <p:sp>
        <p:nvSpPr>
          <p:cNvPr id="4" name="Cloud 3"/>
          <p:cNvSpPr/>
          <p:nvPr/>
        </p:nvSpPr>
        <p:spPr>
          <a:xfrm>
            <a:off x="3352800" y="781050"/>
            <a:ext cx="4874231" cy="2971800"/>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 The menstrual flow results due to the breakdown of endometrial lining of the uterus and its blood vessels which forms a fluid that comes out through the vagina. </a:t>
            </a:r>
          </a:p>
        </p:txBody>
      </p:sp>
    </p:spTree>
    <p:extLst>
      <p:ext uri="{BB962C8B-B14F-4D97-AF65-F5344CB8AC3E}">
        <p14:creationId xmlns:p14="http://schemas.microsoft.com/office/powerpoint/2010/main" val="855255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609600" y="738485"/>
            <a:ext cx="3124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MENSTRUAL PHASE</a:t>
            </a:r>
          </a:p>
        </p:txBody>
      </p:sp>
      <p:pic>
        <p:nvPicPr>
          <p:cNvPr id="4" name="Picture 3"/>
          <p:cNvPicPr>
            <a:picLocks noChangeAspect="1" noChangeArrowheads="1"/>
          </p:cNvPicPr>
          <p:nvPr/>
        </p:nvPicPr>
        <p:blipFill>
          <a:blip r:embed="rId2"/>
          <a:srcRect t="11024"/>
          <a:stretch>
            <a:fillRect/>
          </a:stretch>
        </p:blipFill>
        <p:spPr bwMode="auto">
          <a:xfrm>
            <a:off x="625883" y="1352550"/>
            <a:ext cx="3946117" cy="3276600"/>
          </a:xfrm>
          <a:prstGeom prst="rect">
            <a:avLst/>
          </a:prstGeom>
          <a:noFill/>
          <a:ln w="9525">
            <a:noFill/>
            <a:miter lim="800000"/>
          </a:ln>
          <a:effectLst/>
        </p:spPr>
      </p:pic>
      <p:sp>
        <p:nvSpPr>
          <p:cNvPr id="7" name="Cloud 6"/>
          <p:cNvSpPr/>
          <p:nvPr/>
        </p:nvSpPr>
        <p:spPr>
          <a:xfrm>
            <a:off x="4038599" y="743064"/>
            <a:ext cx="4072525" cy="1716808"/>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Menstruation occurs only if the released ovum is not fertilised.</a:t>
            </a:r>
          </a:p>
        </p:txBody>
      </p:sp>
      <p:sp>
        <p:nvSpPr>
          <p:cNvPr id="8" name="Cloud 7"/>
          <p:cNvSpPr/>
          <p:nvPr/>
        </p:nvSpPr>
        <p:spPr>
          <a:xfrm>
            <a:off x="4181656" y="2083187"/>
            <a:ext cx="3786409" cy="1586726"/>
          </a:xfrm>
          <a:prstGeom prst="cloud">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Lack of menstruation may be indicative of pregnancy.</a:t>
            </a:r>
            <a:endParaRPr lang="en-IN" sz="2000" b="1">
              <a:ln w="28575">
                <a:solidFill>
                  <a:srgbClr val="C00000"/>
                </a:solidFill>
              </a:ln>
              <a:solidFill>
                <a:schemeClr val="tx1"/>
              </a:solidFill>
              <a:latin typeface="Times New Roman" pitchFamily="18" charset="0"/>
            </a:endParaRPr>
          </a:p>
        </p:txBody>
      </p:sp>
    </p:spTree>
    <p:extLst>
      <p:ext uri="{BB962C8B-B14F-4D97-AF65-F5344CB8AC3E}">
        <p14:creationId xmlns:p14="http://schemas.microsoft.com/office/powerpoint/2010/main" val="38567456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par>
                                <p:cTn id="13" presetID="5" presetClass="entr" presetSubtype="10" fill="hold" grpId="0" nodeType="with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childTnLst>
                          </p:cTn>
                        </p:par>
                      </p:childTnLst>
                    </p:cTn>
                  </p:par>
                  <p:par>
                    <p:cTn id="16" fill="hold" nodeType="clickPar">
                      <p:stCondLst>
                        <p:cond delay="indefinite"/>
                        <p:cond evt="onBegin" delay="0">
                          <p:tn val="15"/>
                        </p:cond>
                      </p:stCondLst>
                      <p:childTnLst>
                        <p:par>
                          <p:cTn id="17" fill="hold">
                            <p:stCondLst>
                              <p:cond delay="0"/>
                            </p:stCondLst>
                            <p:childTnLst>
                              <p:par>
                                <p:cTn id="18" presetID="22" presetClass="entr" presetSubtype="8" fill="hold" nodeType="clickEffect">
                                  <p:stCondLst>
                                    <p:cond delay="0"/>
                                  </p:stCondLst>
                                  <p:iterate type="lt">
                                    <p:tmPct val="10000"/>
                                  </p:iterate>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left)">
                                      <p:cBhvr>
                                        <p:cTn id="2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756394" y="2110140"/>
            <a:ext cx="578740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INTRODUCTION</a:t>
            </a:r>
          </a:p>
        </p:txBody>
      </p:sp>
    </p:spTree>
    <p:extLst>
      <p:ext uri="{BB962C8B-B14F-4D97-AF65-F5344CB8AC3E}">
        <p14:creationId xmlns:p14="http://schemas.microsoft.com/office/powerpoint/2010/main" val="15476187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4"/>
          <p:cNvSpPr/>
          <p:nvPr/>
        </p:nvSpPr>
        <p:spPr>
          <a:xfrm>
            <a:off x="603385" y="742950"/>
            <a:ext cx="1758815"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SCROTUM</a:t>
            </a:r>
          </a:p>
        </p:txBody>
      </p:sp>
      <p:pic>
        <p:nvPicPr>
          <p:cNvPr id="8" name="Picture 4"/>
          <p:cNvPicPr>
            <a:picLocks noChangeAspect="1" noChangeArrowheads="1"/>
          </p:cNvPicPr>
          <p:nvPr/>
        </p:nvPicPr>
        <p:blipFill>
          <a:blip r:embed="rId2"/>
          <a:srcRect l="10320" t="10120" r="10669" b="8479"/>
          <a:stretch>
            <a:fillRect/>
          </a:stretch>
        </p:blipFill>
        <p:spPr bwMode="auto">
          <a:xfrm>
            <a:off x="877584" y="2186381"/>
            <a:ext cx="2969232" cy="2451457"/>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5" name="Oval 14"/>
          <p:cNvSpPr/>
          <p:nvPr/>
        </p:nvSpPr>
        <p:spPr>
          <a:xfrm>
            <a:off x="1285982" y="2544271"/>
            <a:ext cx="1955800" cy="177292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4" name="Rectangle 23"/>
          <p:cNvSpPr/>
          <p:nvPr/>
        </p:nvSpPr>
        <p:spPr>
          <a:xfrm>
            <a:off x="533400" y="1276350"/>
            <a:ext cx="8007215" cy="730056"/>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eaLnBrk="0" fontAlgn="base" hangingPunct="0">
              <a:spcBef>
                <a:spcPct val="0"/>
              </a:spcBef>
              <a:spcAft>
                <a:spcPct val="0"/>
              </a:spcAft>
              <a:buFont typeface="Arial" pitchFamily="34" charset="0"/>
              <a:buChar char="•"/>
            </a:pPr>
            <a:r>
              <a:rPr lang="en-US" sz="2000" b="1">
                <a:solidFill>
                  <a:schemeClr val="tx1"/>
                </a:solidFill>
                <a:latin typeface="Times New Roman" pitchFamily="18" charset="0"/>
                <a:ea typeface="Times New Roman" pitchFamily="18" charset="0"/>
                <a:cs typeface="Times New Roman" pitchFamily="18" charset="0"/>
              </a:rPr>
              <a:t>Testes are suspended outside the abdominal cavity within a pouch called scrotum.</a:t>
            </a:r>
          </a:p>
        </p:txBody>
      </p:sp>
    </p:spTree>
    <p:extLst>
      <p:ext uri="{BB962C8B-B14F-4D97-AF65-F5344CB8AC3E}">
        <p14:creationId xmlns:p14="http://schemas.microsoft.com/office/powerpoint/2010/main" val="11971028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nodeType="clickPar">
                      <p:stCondLst>
                        <p:cond delay="indefinite"/>
                        <p:cond evt="onBegin" delay="0">
                          <p:tn val="9"/>
                        </p:cond>
                      </p:stCondLst>
                      <p:childTnLst>
                        <p:par>
                          <p:cTn id="11" fill="hold">
                            <p:stCondLst>
                              <p:cond delay="0"/>
                            </p:stCondLst>
                            <p:childTnLst>
                              <p:par>
                                <p:cTn id="12" presetID="30" presetClass="entr" presetSubtype="0" fill="hold" grpId="0" nodeType="clickEffect">
                                  <p:stCondLst>
                                    <p:cond delay="0"/>
                                  </p:stCondLst>
                                  <p:iterate type="lt">
                                    <p:tmPct val="10000"/>
                                  </p:iterate>
                                  <p:childTnLst>
                                    <p:set>
                                      <p:cBhvr>
                                        <p:cTn id="13" dur="1" fill="hold">
                                          <p:stCondLst>
                                            <p:cond delay="0"/>
                                          </p:stCondLst>
                                        </p:cTn>
                                        <p:tgtEl>
                                          <p:spTgt spid="24"/>
                                        </p:tgtEl>
                                        <p:attrNameLst>
                                          <p:attrName>style.visibility</p:attrName>
                                        </p:attrNameLst>
                                      </p:cBhvr>
                                      <p:to>
                                        <p:strVal val="visible"/>
                                      </p:to>
                                    </p:set>
                                    <p:animEffect transition="in" filter="fade">
                                      <p:cBhvr>
                                        <p:cTn id="14" dur="800" decel="100000"/>
                                        <p:tgtEl>
                                          <p:spTgt spid="24"/>
                                        </p:tgtEl>
                                      </p:cBhvr>
                                    </p:animEffect>
                                    <p:anim calcmode="lin" valueType="num">
                                      <p:cBhvr>
                                        <p:cTn id="15" dur="800" decel="100000" fill="hold"/>
                                        <p:tgtEl>
                                          <p:spTgt spid="24"/>
                                        </p:tgtEl>
                                        <p:attrNameLst>
                                          <p:attrName>style.rotation</p:attrName>
                                        </p:attrNameLst>
                                      </p:cBhvr>
                                      <p:tavLst>
                                        <p:tav tm="0">
                                          <p:val>
                                            <p:fltVal val="-90"/>
                                          </p:val>
                                        </p:tav>
                                        <p:tav tm="100000">
                                          <p:val>
                                            <p:fltVal val="0"/>
                                          </p:val>
                                        </p:tav>
                                      </p:tavLst>
                                    </p:anim>
                                    <p:anim calcmode="lin" valueType="num">
                                      <p:cBhvr>
                                        <p:cTn id="16" dur="800" decel="100000" fill="hold"/>
                                        <p:tgtEl>
                                          <p:spTgt spid="24"/>
                                        </p:tgtEl>
                                        <p:attrNameLst>
                                          <p:attrName>ppt_x</p:attrName>
                                        </p:attrNameLst>
                                      </p:cBhvr>
                                      <p:tavLst>
                                        <p:tav tm="0">
                                          <p:val>
                                            <p:strVal val="#ppt_x+0.4"/>
                                          </p:val>
                                        </p:tav>
                                        <p:tav tm="100000">
                                          <p:val>
                                            <p:strVal val="#ppt_x-0.05"/>
                                          </p:val>
                                        </p:tav>
                                      </p:tavLst>
                                    </p:anim>
                                    <p:anim calcmode="lin" valueType="num">
                                      <p:cBhvr>
                                        <p:cTn id="17" dur="800" decel="100000" fill="hold"/>
                                        <p:tgtEl>
                                          <p:spTgt spid="24"/>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24">
                                            <p:txEl>
                                              <p:pRg st="0" end="0"/>
                                            </p:txEl>
                                          </p:spTgt>
                                        </p:tgtEl>
                                        <p:attrNameLst>
                                          <p:attrName>style.visibility</p:attrName>
                                        </p:attrNameLst>
                                      </p:cBhvr>
                                      <p:to>
                                        <p:strVal val="visible"/>
                                      </p:to>
                                    </p:set>
                                    <p:animEffect transition="in" filter="wipe(left)">
                                      <p:cBhvr>
                                        <p:cTn id="24" dur="1000"/>
                                        <p:tgtEl>
                                          <p:spTgt spid="24">
                                            <p:txEl>
                                              <p:pRg st="0" end="0"/>
                                            </p:txEl>
                                          </p:spTgt>
                                        </p:tgtEl>
                                      </p:cBhvr>
                                    </p:animEffec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22" presetClass="entr" presetSubtype="8" fill="hold" grpId="0" nodeType="clickEffect">
                                  <p:stCondLst>
                                    <p:cond delay="0"/>
                                  </p:stCondLst>
                                  <p:iterate type="lt">
                                    <p:tmPct val="10000"/>
                                  </p:iterate>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nodeType="afterGroup">
                            <p:stCondLst>
                              <p:cond delay="500"/>
                            </p:stCondLst>
                            <p:childTnLst>
                              <p:par>
                                <p:cTn id="31" presetID="35" presetClass="emph" presetSubtype="0" repeatCount="2000" fill="hold" grpId="1" nodeType="afterEffect">
                                  <p:stCondLst>
                                    <p:cond delay="0"/>
                                  </p:stCondLst>
                                  <p:iterate type="lt">
                                    <p:tmPct val="10000"/>
                                  </p:iterate>
                                  <p:childTnLst>
                                    <p:anim calcmode="discrete" valueType="str">
                                      <p:cBhvr>
                                        <p:cTn id="3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4" grpId="0"/>
    </p:bldLst>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t="11024"/>
          <a:stretch>
            <a:fillRect/>
          </a:stretch>
        </p:blipFill>
        <p:spPr bwMode="auto">
          <a:xfrm>
            <a:off x="609600" y="1428750"/>
            <a:ext cx="4724400" cy="3237889"/>
          </a:xfrm>
          <a:prstGeom prst="rect">
            <a:avLst/>
          </a:prstGeom>
          <a:noFill/>
          <a:ln w="9525">
            <a:noFill/>
            <a:miter lim="800000"/>
          </a:ln>
          <a:effectLst/>
        </p:spPr>
      </p:pic>
      <p:sp>
        <p:nvSpPr>
          <p:cNvPr id="36" name="Cloud 35"/>
          <p:cNvSpPr/>
          <p:nvPr/>
        </p:nvSpPr>
        <p:spPr>
          <a:xfrm>
            <a:off x="4191000" y="766525"/>
            <a:ext cx="4138447" cy="2002053"/>
          </a:xfrm>
          <a:prstGeom prst="cloud">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However, it may also be caused due to some other underlying causes like stress, poor health etc.</a:t>
            </a:r>
          </a:p>
        </p:txBody>
      </p:sp>
      <p:sp>
        <p:nvSpPr>
          <p:cNvPr id="13" name="Rectangle 12"/>
          <p:cNvSpPr/>
          <p:nvPr/>
        </p:nvSpPr>
        <p:spPr>
          <a:xfrm>
            <a:off x="609600" y="738485"/>
            <a:ext cx="3124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MENSTRUAL PHASE</a:t>
            </a:r>
          </a:p>
        </p:txBody>
      </p:sp>
    </p:spTree>
    <p:extLst>
      <p:ext uri="{BB962C8B-B14F-4D97-AF65-F5344CB8AC3E}">
        <p14:creationId xmlns:p14="http://schemas.microsoft.com/office/powerpoint/2010/main" val="121487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iterate type="lt">
                                    <p:tmPct val="10000"/>
                                  </p:iterate>
                                  <p:childTnLst>
                                    <p:set>
                                      <p:cBhvr>
                                        <p:cTn id="6" dur="1" fill="hold">
                                          <p:stCondLst>
                                            <p:cond delay="0"/>
                                          </p:stCondLst>
                                        </p:cTn>
                                        <p:tgtEl>
                                          <p:spTgt spid="36"/>
                                        </p:tgtEl>
                                        <p:attrNameLst>
                                          <p:attrName>style.visibility</p:attrName>
                                        </p:attrNameLst>
                                      </p:cBhvr>
                                      <p:to>
                                        <p:strVal val="visible"/>
                                      </p:to>
                                    </p:set>
                                    <p:animEffect transition="in" filter="checkerboard(across)">
                                      <p:cBhvr>
                                        <p:cTn id="7" dur="500"/>
                                        <p:tgtEl>
                                          <p:spTgt spid="36"/>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wipe(left)">
                                      <p:cBhvr>
                                        <p:cTn id="12"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2890" t="11024"/>
          <a:stretch>
            <a:fillRect/>
          </a:stretch>
        </p:blipFill>
        <p:spPr bwMode="auto">
          <a:xfrm>
            <a:off x="609600" y="1847850"/>
            <a:ext cx="4467225" cy="2667000"/>
          </a:xfrm>
          <a:prstGeom prst="rect">
            <a:avLst/>
          </a:prstGeom>
          <a:noFill/>
          <a:ln w="9525">
            <a:noFill/>
            <a:miter lim="800000"/>
          </a:ln>
          <a:effectLst/>
        </p:spPr>
      </p:pic>
      <p:sp>
        <p:nvSpPr>
          <p:cNvPr id="5" name="Rectangle 4"/>
          <p:cNvSpPr/>
          <p:nvPr/>
        </p:nvSpPr>
        <p:spPr>
          <a:xfrm rot="-840000">
            <a:off x="1853838" y="2596927"/>
            <a:ext cx="1572866" cy="400110"/>
          </a:xfrm>
          <a:prstGeom prst="rect">
            <a:avLst/>
          </a:prstGeom>
          <a:solidFill>
            <a:schemeClr val="tx1">
              <a:lumMod val="20000"/>
              <a:lumOff val="80000"/>
            </a:schemeClr>
          </a:solidFill>
          <a:ln w="28575">
            <a:solidFill>
              <a:srgbClr val="FF0000"/>
            </a:solid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solidFill>
                  <a:srgbClr val="0000FF"/>
                </a:solidFill>
                <a:latin typeface="Times New Roman" pitchFamily="18" charset="0"/>
              </a:rPr>
              <a:t>5th-13th day</a:t>
            </a:r>
          </a:p>
        </p:txBody>
      </p:sp>
      <p:sp>
        <p:nvSpPr>
          <p:cNvPr id="16" name="Rectangle 15"/>
          <p:cNvSpPr/>
          <p:nvPr/>
        </p:nvSpPr>
        <p:spPr>
          <a:xfrm>
            <a:off x="622443" y="794087"/>
            <a:ext cx="3124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FOLLICULAR PHASE</a:t>
            </a:r>
          </a:p>
        </p:txBody>
      </p:sp>
      <p:sp>
        <p:nvSpPr>
          <p:cNvPr id="3" name="Curved Up Arrow 2"/>
          <p:cNvSpPr/>
          <p:nvPr/>
        </p:nvSpPr>
        <p:spPr>
          <a:xfrm rot="9184442">
            <a:off x="746000" y="2328865"/>
            <a:ext cx="2734707" cy="526751"/>
          </a:xfrm>
          <a:prstGeom prst="curvedUp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4" name="Rectangle 3"/>
          <p:cNvSpPr/>
          <p:nvPr/>
        </p:nvSpPr>
        <p:spPr>
          <a:xfrm>
            <a:off x="3810000" y="794087"/>
            <a:ext cx="4724400"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sz="2000" b="1">
                <a:latin typeface="Times New Roman" pitchFamily="18" charset="0"/>
              </a:rPr>
              <a:t>The primary follicles in the ovary grow to become a fully mature Graafian follicles during this phase. </a:t>
            </a:r>
          </a:p>
        </p:txBody>
      </p:sp>
      <p:sp>
        <p:nvSpPr>
          <p:cNvPr id="7" name="Rectangle 6"/>
          <p:cNvSpPr/>
          <p:nvPr/>
        </p:nvSpPr>
        <p:spPr>
          <a:xfrm>
            <a:off x="4724400" y="1962150"/>
            <a:ext cx="3733800" cy="163121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latin typeface="Times New Roman" pitchFamily="18" charset="0"/>
              </a:rPr>
              <a:t>                                         Simultaneously, the endometrium of                        the uterus regenerates                                                                through proliferation. </a:t>
            </a:r>
          </a:p>
        </p:txBody>
      </p:sp>
    </p:spTree>
    <p:extLst>
      <p:ext uri="{BB962C8B-B14F-4D97-AF65-F5344CB8AC3E}">
        <p14:creationId xmlns:p14="http://schemas.microsoft.com/office/powerpoint/2010/main" val="4260693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5" presetClass="entr" presetSubtype="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strVal val="#ppt_w*0.70"/>
                                          </p:val>
                                        </p:tav>
                                        <p:tav tm="100000">
                                          <p:val>
                                            <p:strVal val="#ppt_w"/>
                                          </p:val>
                                        </p:tav>
                                      </p:tavLst>
                                    </p:anim>
                                    <p:anim calcmode="lin" valueType="num">
                                      <p:cBhvr>
                                        <p:cTn id="13" dur="1000" fill="hold"/>
                                        <p:tgtEl>
                                          <p:spTgt spid="5"/>
                                        </p:tgtEl>
                                        <p:attrNameLst>
                                          <p:attrName>ppt_h</p:attrName>
                                        </p:attrNameLst>
                                      </p:cBhvr>
                                      <p:tavLst>
                                        <p:tav tm="0">
                                          <p:val>
                                            <p:strVal val="#ppt_h"/>
                                          </p:val>
                                        </p:tav>
                                        <p:tav tm="100000">
                                          <p:val>
                                            <p:strVal val="#ppt_h"/>
                                          </p:val>
                                        </p:tav>
                                      </p:tavLst>
                                    </p:anim>
                                    <p:animEffect transition="in" filter="fade">
                                      <p:cBhvr>
                                        <p:cTn id="14" dur="1000"/>
                                        <p:tgtEl>
                                          <p:spTgt spid="5"/>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500"/>
                                        <p:tgtEl>
                                          <p:spTgt spid="5">
                                            <p:txEl>
                                              <p:pRg st="0" end="0"/>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2" repeatCount="2000" fill="hold" grpId="0" nodeType="clickEffect">
                                  <p:stCondLst>
                                    <p:cond delay="0"/>
                                  </p:stCondLst>
                                  <p:iterate type="lt">
                                    <p:tmPct val="10000"/>
                                  </p:iterate>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grpId="0" nodeType="clickEffect">
                                  <p:stCondLst>
                                    <p:cond delay="0"/>
                                  </p:stCondLst>
                                  <p:iterate type="lt">
                                    <p:tmPct val="10000"/>
                                  </p:iterate>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4" grpId="0" animBg="1"/>
      <p:bldP spid="7" grpId="0" animBg="1"/>
    </p:bldLst>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2890" t="11024"/>
          <a:stretch>
            <a:fillRect/>
          </a:stretch>
        </p:blipFill>
        <p:spPr bwMode="auto">
          <a:xfrm>
            <a:off x="609600" y="1657350"/>
            <a:ext cx="5334000" cy="3200400"/>
          </a:xfrm>
          <a:prstGeom prst="rect">
            <a:avLst/>
          </a:prstGeom>
          <a:noFill/>
          <a:ln w="9525">
            <a:noFill/>
            <a:miter lim="800000"/>
          </a:ln>
          <a:effectLst/>
        </p:spPr>
      </p:pic>
      <p:sp>
        <p:nvSpPr>
          <p:cNvPr id="3" name="Rectangle 2"/>
          <p:cNvSpPr/>
          <p:nvPr/>
        </p:nvSpPr>
        <p:spPr>
          <a:xfrm>
            <a:off x="609600" y="738485"/>
            <a:ext cx="3124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FOLLICULAR PHASE</a:t>
            </a:r>
          </a:p>
        </p:txBody>
      </p:sp>
      <p:sp>
        <p:nvSpPr>
          <p:cNvPr id="4" name="Cloud 3"/>
          <p:cNvSpPr/>
          <p:nvPr/>
        </p:nvSpPr>
        <p:spPr>
          <a:xfrm>
            <a:off x="4228303" y="686731"/>
            <a:ext cx="4306097" cy="2342219"/>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These changes in the ovary and the uterus are induced by changes in the levels of pituitary and ovarian hormones.</a:t>
            </a:r>
          </a:p>
        </p:txBody>
      </p:sp>
    </p:spTree>
    <p:extLst>
      <p:ext uri="{BB962C8B-B14F-4D97-AF65-F5344CB8AC3E}">
        <p14:creationId xmlns:p14="http://schemas.microsoft.com/office/powerpoint/2010/main" val="21760007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4"/>
          <p:cNvPicPr>
            <a:picLocks noChangeAspect="1" noChangeArrowheads="1"/>
          </p:cNvPicPr>
          <p:nvPr/>
        </p:nvPicPr>
        <p:blipFill>
          <a:blip r:embed="rId2"/>
          <a:srcRect l="2890" t="11024"/>
          <a:stretch>
            <a:fillRect/>
          </a:stretch>
        </p:blipFill>
        <p:spPr bwMode="auto">
          <a:xfrm>
            <a:off x="566964" y="1200150"/>
            <a:ext cx="4064000" cy="2438400"/>
          </a:xfrm>
          <a:prstGeom prst="rect">
            <a:avLst/>
          </a:prstGeom>
          <a:noFill/>
          <a:ln w="9525">
            <a:noFill/>
            <a:miter lim="800000"/>
          </a:ln>
          <a:effectLst/>
        </p:spPr>
      </p:pic>
      <p:sp>
        <p:nvSpPr>
          <p:cNvPr id="6" name="Rectangle 5"/>
          <p:cNvSpPr/>
          <p:nvPr/>
        </p:nvSpPr>
        <p:spPr>
          <a:xfrm>
            <a:off x="609600" y="738485"/>
            <a:ext cx="3124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FOLLICULAR PHASE</a:t>
            </a:r>
          </a:p>
        </p:txBody>
      </p:sp>
      <p:sp>
        <p:nvSpPr>
          <p:cNvPr id="7" name="Cloud 6"/>
          <p:cNvSpPr/>
          <p:nvPr/>
        </p:nvSpPr>
        <p:spPr>
          <a:xfrm>
            <a:off x="4326164" y="748545"/>
            <a:ext cx="3771900" cy="2085976"/>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The secretion of gonadotropins (LH and FSH )increases towards the end of the follicular phase. </a:t>
            </a:r>
          </a:p>
        </p:txBody>
      </p:sp>
      <p:sp>
        <p:nvSpPr>
          <p:cNvPr id="8" name="Cloud 7"/>
          <p:cNvSpPr/>
          <p:nvPr/>
        </p:nvSpPr>
        <p:spPr>
          <a:xfrm>
            <a:off x="3886200" y="2724150"/>
            <a:ext cx="4267200" cy="2067825"/>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Gonadotropins in turn stimulates follicular development as well as secretion of estrogens by the growing follicles.</a:t>
            </a:r>
          </a:p>
        </p:txBody>
      </p:sp>
    </p:spTree>
    <p:extLst>
      <p:ext uri="{BB962C8B-B14F-4D97-AF65-F5344CB8AC3E}">
        <p14:creationId xmlns:p14="http://schemas.microsoft.com/office/powerpoint/2010/main" val="16684058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left)">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3510" t="11024"/>
          <a:stretch>
            <a:fillRect/>
          </a:stretch>
        </p:blipFill>
        <p:spPr bwMode="auto">
          <a:xfrm>
            <a:off x="614534" y="1352550"/>
            <a:ext cx="6243613" cy="3429000"/>
          </a:xfrm>
          <a:prstGeom prst="rect">
            <a:avLst/>
          </a:prstGeom>
          <a:noFill/>
          <a:ln w="9525">
            <a:noFill/>
            <a:miter lim="800000"/>
          </a:ln>
          <a:effectLst/>
        </p:spPr>
      </p:pic>
      <p:sp>
        <p:nvSpPr>
          <p:cNvPr id="9" name="Rectangle 8"/>
          <p:cNvSpPr/>
          <p:nvPr/>
        </p:nvSpPr>
        <p:spPr>
          <a:xfrm>
            <a:off x="4953000" y="4179441"/>
            <a:ext cx="9144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rPr>
              <a:t>L.H </a:t>
            </a:r>
            <a:r>
              <a:rPr lang="en-IN" sz="2000" b="1">
                <a:ln w="28575">
                  <a:solidFill>
                    <a:srgbClr val="FF0000"/>
                  </a:solidFill>
                </a:ln>
                <a:solidFill>
                  <a:schemeClr val="tx1"/>
                </a:solidFill>
                <a:latin typeface="Times New Roman"/>
                <a:cs typeface="Times New Roman"/>
              </a:rPr>
              <a:t>↑</a:t>
            </a:r>
            <a:endParaRPr lang="en-IN" sz="2000" b="1">
              <a:ln w="28575">
                <a:solidFill>
                  <a:srgbClr val="FF0000"/>
                </a:solidFill>
              </a:ln>
              <a:solidFill>
                <a:schemeClr val="tx1"/>
              </a:solidFill>
              <a:latin typeface="Times New Roman" pitchFamily="18" charset="0"/>
            </a:endParaRPr>
          </a:p>
        </p:txBody>
      </p:sp>
      <p:sp>
        <p:nvSpPr>
          <p:cNvPr id="16" name="Cloud 15"/>
          <p:cNvSpPr/>
          <p:nvPr/>
        </p:nvSpPr>
        <p:spPr>
          <a:xfrm>
            <a:off x="4953000" y="895350"/>
            <a:ext cx="3346428" cy="1676400"/>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Both LH and FSH attain a peak level in the middle of cycle(14</a:t>
            </a:r>
            <a:r>
              <a:rPr lang="en-IN" sz="2000" b="1" baseline="30000">
                <a:solidFill>
                  <a:schemeClr val="tx1"/>
                </a:solidFill>
                <a:latin typeface="Times New Roman" pitchFamily="18" charset="0"/>
              </a:rPr>
              <a:t>th</a:t>
            </a:r>
            <a:r>
              <a:rPr lang="en-IN" sz="2000" b="1">
                <a:solidFill>
                  <a:schemeClr val="tx1"/>
                </a:solidFill>
                <a:latin typeface="Times New Roman" pitchFamily="18" charset="0"/>
              </a:rPr>
              <a:t> day).</a:t>
            </a:r>
          </a:p>
        </p:txBody>
      </p:sp>
      <p:sp>
        <p:nvSpPr>
          <p:cNvPr id="13" name="Rectangle 12"/>
          <p:cNvSpPr/>
          <p:nvPr/>
        </p:nvSpPr>
        <p:spPr>
          <a:xfrm>
            <a:off x="609600" y="738485"/>
            <a:ext cx="3124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OVULATORY PHASE</a:t>
            </a:r>
          </a:p>
        </p:txBody>
      </p:sp>
    </p:spTree>
    <p:extLst>
      <p:ext uri="{BB962C8B-B14F-4D97-AF65-F5344CB8AC3E}">
        <p14:creationId xmlns:p14="http://schemas.microsoft.com/office/powerpoint/2010/main" val="8898514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wipe(left)">
                                      <p:cBhvr>
                                        <p:cTn id="12" dur="500"/>
                                        <p:tgtEl>
                                          <p:spTgt spid="16">
                                            <p:txEl>
                                              <p:pRg st="0" end="0"/>
                                            </p:txEl>
                                          </p:spTgt>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55" presetClass="entr" presetSubtype="0"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left)">
                                      <p:cBhvr>
                                        <p:cTn id="2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Lst>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4"/>
          <p:cNvSpPr/>
          <p:nvPr/>
        </p:nvSpPr>
        <p:spPr>
          <a:xfrm>
            <a:off x="684362" y="738485"/>
            <a:ext cx="3045606"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OVULATORY PHASE</a:t>
            </a:r>
          </a:p>
        </p:txBody>
      </p:sp>
      <p:pic>
        <p:nvPicPr>
          <p:cNvPr id="7" name="Picture 6"/>
          <p:cNvPicPr>
            <a:picLocks noChangeAspect="1" noChangeArrowheads="1"/>
          </p:cNvPicPr>
          <p:nvPr/>
        </p:nvPicPr>
        <p:blipFill>
          <a:blip r:embed="rId2"/>
          <a:srcRect l="3510" t="11024"/>
          <a:stretch>
            <a:fillRect/>
          </a:stretch>
        </p:blipFill>
        <p:spPr bwMode="auto">
          <a:xfrm>
            <a:off x="614387" y="1352550"/>
            <a:ext cx="6243613" cy="3429000"/>
          </a:xfrm>
          <a:prstGeom prst="rect">
            <a:avLst/>
          </a:prstGeom>
          <a:noFill/>
          <a:ln w="9525">
            <a:noFill/>
            <a:miter lim="800000"/>
          </a:ln>
          <a:effectLst/>
        </p:spPr>
      </p:pic>
      <p:sp>
        <p:nvSpPr>
          <p:cNvPr id="8" name="Rectangle 7"/>
          <p:cNvSpPr/>
          <p:nvPr/>
        </p:nvSpPr>
        <p:spPr>
          <a:xfrm>
            <a:off x="5257800" y="4229040"/>
            <a:ext cx="9144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rgbClr val="0000FF"/>
                </a:solidFill>
                <a:latin typeface="Times New Roman" pitchFamily="18" charset="0"/>
              </a:rPr>
              <a:t>L.H</a:t>
            </a:r>
            <a:r>
              <a:rPr lang="en-IN" sz="2000" b="1">
                <a:solidFill>
                  <a:schemeClr val="bg1">
                    <a:lumMod val="25000"/>
                  </a:schemeClr>
                </a:solidFill>
                <a:latin typeface="Times New Roman" pitchFamily="18" charset="0"/>
              </a:rPr>
              <a:t> </a:t>
            </a:r>
            <a:r>
              <a:rPr lang="en-IN" sz="2000" b="1">
                <a:ln w="28575">
                  <a:solidFill>
                    <a:srgbClr val="FF0000"/>
                  </a:solidFill>
                </a:ln>
                <a:solidFill>
                  <a:schemeClr val="bg1">
                    <a:lumMod val="25000"/>
                  </a:schemeClr>
                </a:solidFill>
                <a:latin typeface="Times New Roman"/>
                <a:cs typeface="Times New Roman"/>
              </a:rPr>
              <a:t>↑</a:t>
            </a:r>
            <a:endParaRPr lang="en-IN" sz="2000" b="1">
              <a:ln w="28575">
                <a:solidFill>
                  <a:srgbClr val="FF0000"/>
                </a:solidFill>
              </a:ln>
              <a:solidFill>
                <a:schemeClr val="bg1">
                  <a:lumMod val="25000"/>
                </a:schemeClr>
              </a:solidFill>
              <a:latin typeface="Times New Roman" pitchFamily="18" charset="0"/>
            </a:endParaRPr>
          </a:p>
        </p:txBody>
      </p:sp>
      <p:sp>
        <p:nvSpPr>
          <p:cNvPr id="12" name="Cloud 11"/>
          <p:cNvSpPr/>
          <p:nvPr/>
        </p:nvSpPr>
        <p:spPr>
          <a:xfrm>
            <a:off x="4191000" y="738484"/>
            <a:ext cx="4114800" cy="2244711"/>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Rapid secretion of LH leading to its maximum level during the mid-cycle is called LH surge.</a:t>
            </a:r>
          </a:p>
        </p:txBody>
      </p:sp>
    </p:spTree>
    <p:extLst>
      <p:ext uri="{BB962C8B-B14F-4D97-AF65-F5344CB8AC3E}">
        <p14:creationId xmlns:p14="http://schemas.microsoft.com/office/powerpoint/2010/main" val="16597021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wipe(left)">
                                      <p:cBhvr>
                                        <p:cTn id="1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3510" t="11024"/>
          <a:stretch>
            <a:fillRect/>
          </a:stretch>
        </p:blipFill>
        <p:spPr bwMode="auto">
          <a:xfrm>
            <a:off x="614387" y="1352550"/>
            <a:ext cx="6243613" cy="3429000"/>
          </a:xfrm>
          <a:prstGeom prst="rect">
            <a:avLst/>
          </a:prstGeom>
          <a:noFill/>
          <a:ln w="9525">
            <a:noFill/>
            <a:miter lim="800000"/>
          </a:ln>
          <a:effectLst/>
        </p:spPr>
      </p:pic>
      <p:sp>
        <p:nvSpPr>
          <p:cNvPr id="3" name="Rectangle 2"/>
          <p:cNvSpPr/>
          <p:nvPr/>
        </p:nvSpPr>
        <p:spPr>
          <a:xfrm>
            <a:off x="4957787" y="4229040"/>
            <a:ext cx="9144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rgbClr val="0000FF"/>
                </a:solidFill>
                <a:latin typeface="Times New Roman" pitchFamily="18" charset="0"/>
              </a:rPr>
              <a:t>L.H</a:t>
            </a:r>
            <a:r>
              <a:rPr lang="en-IN" sz="2000" b="1">
                <a:solidFill>
                  <a:schemeClr val="bg1">
                    <a:lumMod val="25000"/>
                  </a:schemeClr>
                </a:solidFill>
                <a:latin typeface="Times New Roman" pitchFamily="18" charset="0"/>
              </a:rPr>
              <a:t> </a:t>
            </a:r>
            <a:r>
              <a:rPr lang="en-IN" sz="2000" b="1">
                <a:ln w="28575">
                  <a:solidFill>
                    <a:srgbClr val="FF0000"/>
                  </a:solidFill>
                </a:ln>
                <a:solidFill>
                  <a:schemeClr val="bg1">
                    <a:lumMod val="25000"/>
                  </a:schemeClr>
                </a:solidFill>
                <a:latin typeface="Times New Roman"/>
                <a:cs typeface="Times New Roman"/>
              </a:rPr>
              <a:t>↑</a:t>
            </a:r>
            <a:endParaRPr lang="en-IN" sz="2000" b="1">
              <a:ln w="28575">
                <a:solidFill>
                  <a:srgbClr val="FF0000"/>
                </a:solidFill>
              </a:ln>
              <a:solidFill>
                <a:schemeClr val="bg1">
                  <a:lumMod val="25000"/>
                </a:schemeClr>
              </a:solidFill>
              <a:latin typeface="Times New Roman" pitchFamily="18" charset="0"/>
            </a:endParaRPr>
          </a:p>
        </p:txBody>
      </p:sp>
      <p:sp>
        <p:nvSpPr>
          <p:cNvPr id="6" name="Rectangle 5"/>
          <p:cNvSpPr/>
          <p:nvPr/>
        </p:nvSpPr>
        <p:spPr>
          <a:xfrm>
            <a:off x="609600" y="738485"/>
            <a:ext cx="2971800"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OVULATORY  PHASE</a:t>
            </a:r>
          </a:p>
        </p:txBody>
      </p:sp>
      <p:sp>
        <p:nvSpPr>
          <p:cNvPr id="7" name="Cloud 6"/>
          <p:cNvSpPr/>
          <p:nvPr/>
        </p:nvSpPr>
        <p:spPr>
          <a:xfrm>
            <a:off x="4190999" y="806765"/>
            <a:ext cx="4246845" cy="2305050"/>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It induces rupture of Graafian follicle and thereby the release of ovum, the secondary oocyte (ovulation).</a:t>
            </a:r>
          </a:p>
        </p:txBody>
      </p:sp>
    </p:spTree>
    <p:extLst>
      <p:ext uri="{BB962C8B-B14F-4D97-AF65-F5344CB8AC3E}">
        <p14:creationId xmlns:p14="http://schemas.microsoft.com/office/powerpoint/2010/main" val="21243511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2540" t="11024"/>
          <a:stretch>
            <a:fillRect/>
          </a:stretch>
        </p:blipFill>
        <p:spPr bwMode="auto">
          <a:xfrm>
            <a:off x="611633" y="1923544"/>
            <a:ext cx="5636767" cy="2858006"/>
          </a:xfrm>
          <a:prstGeom prst="rect">
            <a:avLst/>
          </a:prstGeom>
          <a:noFill/>
          <a:ln w="9525">
            <a:noFill/>
            <a:miter lim="800000"/>
          </a:ln>
          <a:effectLst/>
        </p:spPr>
      </p:pic>
      <p:sp>
        <p:nvSpPr>
          <p:cNvPr id="3" name="Rectangle 2"/>
          <p:cNvSpPr/>
          <p:nvPr/>
        </p:nvSpPr>
        <p:spPr>
          <a:xfrm rot="-1560000">
            <a:off x="2356899" y="3514989"/>
            <a:ext cx="1614545"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rPr>
              <a:t>15</a:t>
            </a:r>
            <a:r>
              <a:rPr lang="en-IN" sz="2000" b="1" baseline="30000">
                <a:latin typeface="Times New Roman" pitchFamily="18" charset="0"/>
              </a:rPr>
              <a:t>th</a:t>
            </a:r>
            <a:r>
              <a:rPr lang="en-IN" sz="2000" b="1">
                <a:latin typeface="Times New Roman" pitchFamily="18" charset="0"/>
              </a:rPr>
              <a:t>-28</a:t>
            </a:r>
            <a:r>
              <a:rPr lang="en-IN" sz="2000" b="1" baseline="30000">
                <a:latin typeface="Times New Roman" pitchFamily="18" charset="0"/>
              </a:rPr>
              <a:t>th</a:t>
            </a:r>
            <a:r>
              <a:rPr lang="en-IN" sz="2000" b="1">
                <a:latin typeface="Times New Roman" pitchFamily="18" charset="0"/>
              </a:rPr>
              <a:t>  day</a:t>
            </a:r>
          </a:p>
        </p:txBody>
      </p:sp>
      <p:sp>
        <p:nvSpPr>
          <p:cNvPr id="8" name="Rectangle 7"/>
          <p:cNvSpPr/>
          <p:nvPr/>
        </p:nvSpPr>
        <p:spPr>
          <a:xfrm>
            <a:off x="609600" y="738485"/>
            <a:ext cx="255457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ln w="18415" cmpd="sng">
                  <a:solidFill>
                    <a:srgbClr val="FFFFFF"/>
                  </a:solidFill>
                  <a:prstDash val="solid"/>
                </a:ln>
                <a:effectLst>
                  <a:outerShdw blurRad="63500" dir="3600000" algn="tl" rotWithShape="0">
                    <a:srgbClr val="000000">
                      <a:alpha val="70000"/>
                    </a:srgbClr>
                  </a:outerShdw>
                </a:effectLst>
                <a:latin typeface="Times New Roman" pitchFamily="18" charset="0"/>
              </a:rPr>
              <a:t>LUTEAL PHASE</a:t>
            </a:r>
          </a:p>
        </p:txBody>
      </p:sp>
      <p:sp>
        <p:nvSpPr>
          <p:cNvPr id="10" name="Cloud Callout 9"/>
          <p:cNvSpPr/>
          <p:nvPr/>
        </p:nvSpPr>
        <p:spPr>
          <a:xfrm>
            <a:off x="3079986" y="771234"/>
            <a:ext cx="4768614" cy="1905000"/>
          </a:xfrm>
          <a:prstGeom prst="cloudCallout">
            <a:avLst>
              <a:gd name="adj1" fmla="val -23572"/>
              <a:gd name="adj2" fmla="val 118337"/>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During luteal phase the remaining parts of the Graafian follicle transform as the corpus luteum.</a:t>
            </a:r>
          </a:p>
        </p:txBody>
      </p:sp>
      <p:sp>
        <p:nvSpPr>
          <p:cNvPr id="11" name="Cloud 10"/>
          <p:cNvSpPr/>
          <p:nvPr/>
        </p:nvSpPr>
        <p:spPr>
          <a:xfrm>
            <a:off x="3930721" y="2165181"/>
            <a:ext cx="4556957" cy="2374731"/>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The corpus luteum secretes large amounts of progesterone which is essential for maintenance of the uterine endometrium.</a:t>
            </a:r>
            <a:endParaRPr lang="en-IN" sz="2000" b="1">
              <a:ln w="3175">
                <a:noFill/>
              </a:ln>
              <a:solidFill>
                <a:schemeClr val="tx1"/>
              </a:solidFill>
              <a:effectLst>
                <a:outerShdw blurRad="38100" dist="38100" dir="2700000" algn="tl">
                  <a:srgbClr val="000000">
                    <a:alpha val="43137"/>
                  </a:srgbClr>
                </a:outerShdw>
              </a:effectLst>
              <a:latin typeface="Times New Roman" pitchFamily="18" charset="0"/>
            </a:endParaRPr>
          </a:p>
        </p:txBody>
      </p:sp>
    </p:spTree>
    <p:extLst>
      <p:ext uri="{BB962C8B-B14F-4D97-AF65-F5344CB8AC3E}">
        <p14:creationId xmlns:p14="http://schemas.microsoft.com/office/powerpoint/2010/main" val="32244787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left)">
                                      <p:cBhvr>
                                        <p:cTn id="12" dur="500"/>
                                        <p:tgtEl>
                                          <p:spTgt spid="10">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2540" t="11024"/>
          <a:stretch>
            <a:fillRect/>
          </a:stretch>
        </p:blipFill>
        <p:spPr bwMode="auto">
          <a:xfrm>
            <a:off x="611633" y="1923544"/>
            <a:ext cx="5636767" cy="2858006"/>
          </a:xfrm>
          <a:prstGeom prst="rect">
            <a:avLst/>
          </a:prstGeom>
          <a:noFill/>
          <a:ln w="9525">
            <a:noFill/>
            <a:miter lim="800000"/>
          </a:ln>
          <a:effectLst/>
        </p:spPr>
      </p:pic>
      <p:sp>
        <p:nvSpPr>
          <p:cNvPr id="3" name="Rectangle 2"/>
          <p:cNvSpPr/>
          <p:nvPr/>
        </p:nvSpPr>
        <p:spPr>
          <a:xfrm rot="-1560000">
            <a:off x="2356899" y="3514989"/>
            <a:ext cx="1614545"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rPr>
              <a:t>15</a:t>
            </a:r>
            <a:r>
              <a:rPr lang="en-IN" sz="2000" b="1" baseline="30000">
                <a:latin typeface="Times New Roman" pitchFamily="18" charset="0"/>
              </a:rPr>
              <a:t>th</a:t>
            </a:r>
            <a:r>
              <a:rPr lang="en-IN" sz="2000" b="1">
                <a:latin typeface="Times New Roman" pitchFamily="18" charset="0"/>
              </a:rPr>
              <a:t>-28</a:t>
            </a:r>
            <a:r>
              <a:rPr lang="en-IN" sz="2000" b="1" baseline="30000">
                <a:latin typeface="Times New Roman" pitchFamily="18" charset="0"/>
              </a:rPr>
              <a:t>th</a:t>
            </a:r>
            <a:r>
              <a:rPr lang="en-IN" sz="2000" b="1">
                <a:latin typeface="Times New Roman" pitchFamily="18" charset="0"/>
              </a:rPr>
              <a:t>  day</a:t>
            </a:r>
          </a:p>
        </p:txBody>
      </p:sp>
      <p:sp>
        <p:nvSpPr>
          <p:cNvPr id="4" name="Rectangle 3"/>
          <p:cNvSpPr/>
          <p:nvPr/>
        </p:nvSpPr>
        <p:spPr>
          <a:xfrm>
            <a:off x="1467241" y="1590645"/>
            <a:ext cx="811441"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rPr>
              <a:t>L.H </a:t>
            </a:r>
            <a:r>
              <a:rPr lang="en-IN" sz="2000" b="1">
                <a:latin typeface="Times New Roman"/>
                <a:cs typeface="Times New Roman"/>
              </a:rPr>
              <a:t>↑</a:t>
            </a:r>
            <a:endParaRPr lang="en-IN" sz="2000" b="1">
              <a:latin typeface="Times New Roman" pitchFamily="18" charset="0"/>
            </a:endParaRPr>
          </a:p>
        </p:txBody>
      </p:sp>
      <p:sp>
        <p:nvSpPr>
          <p:cNvPr id="5" name="Rectangle 4"/>
          <p:cNvSpPr/>
          <p:nvPr/>
        </p:nvSpPr>
        <p:spPr>
          <a:xfrm>
            <a:off x="607544" y="4261318"/>
            <a:ext cx="1805687"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rPr>
              <a:t>Progesterone </a:t>
            </a:r>
            <a:r>
              <a:rPr lang="en-IN" sz="2000" b="1">
                <a:latin typeface="Times New Roman"/>
                <a:cs typeface="Times New Roman"/>
              </a:rPr>
              <a:t>↑</a:t>
            </a:r>
            <a:endParaRPr lang="en-IN" sz="2000" b="1">
              <a:latin typeface="Times New Roman" pitchFamily="18" charset="0"/>
            </a:endParaRPr>
          </a:p>
        </p:txBody>
      </p:sp>
      <p:sp>
        <p:nvSpPr>
          <p:cNvPr id="6" name="Down Arrow 5"/>
          <p:cNvSpPr/>
          <p:nvPr/>
        </p:nvSpPr>
        <p:spPr>
          <a:xfrm>
            <a:off x="1752600" y="2324100"/>
            <a:ext cx="296398" cy="1567200"/>
          </a:xfrm>
          <a:prstGeom prst="downArrow">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solidFill>
                <a:schemeClr val="tx1"/>
              </a:solidFill>
              <a:latin typeface="Times New Roman" pitchFamily="18" charset="0"/>
            </a:endParaRPr>
          </a:p>
        </p:txBody>
      </p:sp>
      <p:sp>
        <p:nvSpPr>
          <p:cNvPr id="7" name="Rectangle 6"/>
          <p:cNvSpPr/>
          <p:nvPr/>
        </p:nvSpPr>
        <p:spPr>
          <a:xfrm>
            <a:off x="609600" y="738485"/>
            <a:ext cx="255457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latin typeface="Times New Roman" pitchFamily="18" charset="0"/>
              </a:rPr>
              <a:t>LUTEAL PHASE</a:t>
            </a:r>
          </a:p>
        </p:txBody>
      </p:sp>
      <p:sp>
        <p:nvSpPr>
          <p:cNvPr id="8" name="Cloud 7"/>
          <p:cNvSpPr/>
          <p:nvPr/>
        </p:nvSpPr>
        <p:spPr>
          <a:xfrm>
            <a:off x="3164170" y="692302"/>
            <a:ext cx="5217829" cy="1727048"/>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Such an endometrium is necessary for implantation of the ‘blastocyst’ stage and other events of pregnancy.</a:t>
            </a:r>
          </a:p>
        </p:txBody>
      </p:sp>
      <p:sp>
        <p:nvSpPr>
          <p:cNvPr id="9" name="Cloud 8"/>
          <p:cNvSpPr/>
          <p:nvPr/>
        </p:nvSpPr>
        <p:spPr>
          <a:xfrm>
            <a:off x="4191000" y="2419350"/>
            <a:ext cx="4343401" cy="1778020"/>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During pregnancy all events of the menstrual cycle stop and there is no menstruation.</a:t>
            </a:r>
          </a:p>
        </p:txBody>
      </p:sp>
    </p:spTree>
    <p:extLst>
      <p:ext uri="{BB962C8B-B14F-4D97-AF65-F5344CB8AC3E}">
        <p14:creationId xmlns:p14="http://schemas.microsoft.com/office/powerpoint/2010/main" val="3155280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2540" t="11024"/>
          <a:stretch>
            <a:fillRect/>
          </a:stretch>
        </p:blipFill>
        <p:spPr bwMode="auto">
          <a:xfrm>
            <a:off x="611633" y="1923544"/>
            <a:ext cx="5636767" cy="2858006"/>
          </a:xfrm>
          <a:prstGeom prst="rect">
            <a:avLst/>
          </a:prstGeom>
          <a:noFill/>
          <a:ln w="9525">
            <a:noFill/>
            <a:miter lim="800000"/>
          </a:ln>
          <a:effectLst/>
        </p:spPr>
      </p:pic>
      <p:sp>
        <p:nvSpPr>
          <p:cNvPr id="3" name="Rectangle 2"/>
          <p:cNvSpPr/>
          <p:nvPr/>
        </p:nvSpPr>
        <p:spPr>
          <a:xfrm rot="-1560000">
            <a:off x="2356899" y="3514989"/>
            <a:ext cx="1614545"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rPr>
              <a:t>15</a:t>
            </a:r>
            <a:r>
              <a:rPr lang="en-IN" sz="2000" b="1" baseline="30000">
                <a:latin typeface="Times New Roman" pitchFamily="18" charset="0"/>
              </a:rPr>
              <a:t>th</a:t>
            </a:r>
            <a:r>
              <a:rPr lang="en-IN" sz="2000" b="1">
                <a:latin typeface="Times New Roman" pitchFamily="18" charset="0"/>
              </a:rPr>
              <a:t>-28</a:t>
            </a:r>
            <a:r>
              <a:rPr lang="en-IN" sz="2000" b="1" baseline="30000">
                <a:latin typeface="Times New Roman" pitchFamily="18" charset="0"/>
              </a:rPr>
              <a:t>th</a:t>
            </a:r>
            <a:r>
              <a:rPr lang="en-IN" sz="2000" b="1">
                <a:latin typeface="Times New Roman" pitchFamily="18" charset="0"/>
              </a:rPr>
              <a:t>  day</a:t>
            </a:r>
          </a:p>
        </p:txBody>
      </p:sp>
      <p:sp>
        <p:nvSpPr>
          <p:cNvPr id="4" name="Rectangle 3"/>
          <p:cNvSpPr/>
          <p:nvPr/>
        </p:nvSpPr>
        <p:spPr>
          <a:xfrm>
            <a:off x="1467241" y="1590645"/>
            <a:ext cx="811441"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rPr>
              <a:t>L.H </a:t>
            </a:r>
            <a:r>
              <a:rPr lang="en-IN" sz="2000" b="1">
                <a:latin typeface="Times New Roman"/>
                <a:cs typeface="Times New Roman"/>
              </a:rPr>
              <a:t>↑</a:t>
            </a:r>
            <a:endParaRPr lang="en-IN" sz="2000" b="1">
              <a:latin typeface="Times New Roman" pitchFamily="18" charset="0"/>
            </a:endParaRPr>
          </a:p>
        </p:txBody>
      </p:sp>
      <p:sp>
        <p:nvSpPr>
          <p:cNvPr id="5" name="Rectangle 4"/>
          <p:cNvSpPr/>
          <p:nvPr/>
        </p:nvSpPr>
        <p:spPr>
          <a:xfrm>
            <a:off x="607544" y="4261318"/>
            <a:ext cx="1805687"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rPr>
              <a:t>Progesterone </a:t>
            </a:r>
            <a:r>
              <a:rPr lang="en-IN" sz="2000" b="1">
                <a:latin typeface="Times New Roman"/>
                <a:cs typeface="Times New Roman"/>
              </a:rPr>
              <a:t>↑</a:t>
            </a:r>
            <a:endParaRPr lang="en-IN" sz="2000" b="1">
              <a:latin typeface="Times New Roman" pitchFamily="18" charset="0"/>
            </a:endParaRPr>
          </a:p>
        </p:txBody>
      </p:sp>
      <p:sp>
        <p:nvSpPr>
          <p:cNvPr id="6" name="Down Arrow 5"/>
          <p:cNvSpPr/>
          <p:nvPr/>
        </p:nvSpPr>
        <p:spPr>
          <a:xfrm>
            <a:off x="1752600" y="2324100"/>
            <a:ext cx="296398" cy="1567200"/>
          </a:xfrm>
          <a:prstGeom prst="downArrow">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solidFill>
                <a:schemeClr val="tx1"/>
              </a:solidFill>
              <a:latin typeface="Times New Roman" pitchFamily="18" charset="0"/>
            </a:endParaRPr>
          </a:p>
        </p:txBody>
      </p:sp>
      <p:sp>
        <p:nvSpPr>
          <p:cNvPr id="7" name="Rectangle 6"/>
          <p:cNvSpPr/>
          <p:nvPr/>
        </p:nvSpPr>
        <p:spPr>
          <a:xfrm>
            <a:off x="609600" y="738485"/>
            <a:ext cx="255457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latin typeface="Times New Roman" pitchFamily="18" charset="0"/>
              </a:rPr>
              <a:t>LUTEAL PHASE</a:t>
            </a:r>
          </a:p>
        </p:txBody>
      </p:sp>
      <p:sp>
        <p:nvSpPr>
          <p:cNvPr id="8" name="Cloud 7"/>
          <p:cNvSpPr/>
          <p:nvPr/>
        </p:nvSpPr>
        <p:spPr>
          <a:xfrm>
            <a:off x="3130780" y="738485"/>
            <a:ext cx="4274594" cy="1970118"/>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In the absence of fertilization, the corpus luteum degenerates into a whitish body called corpus albicans.</a:t>
            </a:r>
          </a:p>
        </p:txBody>
      </p:sp>
      <p:sp>
        <p:nvSpPr>
          <p:cNvPr id="9" name="Cloud 8"/>
          <p:cNvSpPr/>
          <p:nvPr/>
        </p:nvSpPr>
        <p:spPr>
          <a:xfrm>
            <a:off x="4648200" y="2266950"/>
            <a:ext cx="3886200" cy="1817891"/>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rPr>
              <a:t>This causes disintegration of the endometrium leading to menstruation.</a:t>
            </a:r>
            <a:endParaRPr lang="en-IN" sz="2000" b="1">
              <a:solidFill>
                <a:schemeClr val="tx1"/>
              </a:solidFill>
              <a:latin typeface="Times New Roman" pitchFamily="18" charset="0"/>
            </a:endParaRPr>
          </a:p>
        </p:txBody>
      </p:sp>
    </p:spTree>
    <p:extLst>
      <p:ext uri="{BB962C8B-B14F-4D97-AF65-F5344CB8AC3E}">
        <p14:creationId xmlns:p14="http://schemas.microsoft.com/office/powerpoint/2010/main" val="1684850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2"/>
          <p:cNvSpPr>
            <a:spLocks noChangeArrowheads="1"/>
          </p:cNvSpPr>
          <p:nvPr/>
        </p:nvSpPr>
        <p:spPr bwMode="auto">
          <a:xfrm>
            <a:off x="639594" y="1276350"/>
            <a:ext cx="4572000" cy="1015663"/>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0" fontAlgn="base" latinLnBrk="0" hangingPunct="0">
              <a:lnSpc>
                <a:spcPct val="100000"/>
              </a:lnSpc>
              <a:spcBef>
                <a:spcPct val="0"/>
              </a:spcBef>
              <a:spcAft>
                <a:spcPct val="0"/>
              </a:spcAft>
              <a:buClrTx/>
              <a:buSzTx/>
            </a:pPr>
            <a:r>
              <a:rPr kumimoji="0" lang="en-US" sz="2000" b="1" i="0" u="none" strike="noStrike" cap="none" normalizeH="0" baseline="0">
                <a:ln>
                  <a:noFill/>
                </a:ln>
                <a:solidFill>
                  <a:sysClr val="windowText" lastClr="000000"/>
                </a:solidFill>
                <a:effectLst/>
                <a:latin typeface="Times New Roman" pitchFamily="18" charset="0"/>
                <a:ea typeface="Times New Roman" pitchFamily="18" charset="0"/>
                <a:cs typeface="Times New Roman" pitchFamily="18" charset="0"/>
              </a:rPr>
              <a:t>Maintains the low temperature of the</a:t>
            </a:r>
            <a:r>
              <a:rPr kumimoji="0" lang="en-US" sz="2000" b="1" i="0" u="none" strike="noStrike" cap="none" normalizeH="0">
                <a:ln>
                  <a:noFill/>
                </a:ln>
                <a:solidFill>
                  <a:sysClr val="windowText" lastClr="000000"/>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ysClr val="windowText" lastClr="000000"/>
                </a:solidFill>
                <a:effectLst/>
                <a:latin typeface="Times New Roman" pitchFamily="18" charset="0"/>
                <a:ea typeface="Times New Roman" pitchFamily="18" charset="0"/>
                <a:cs typeface="Times New Roman" pitchFamily="18" charset="0"/>
              </a:rPr>
              <a:t>testes necessary for spermatogenesis. </a:t>
            </a:r>
            <a:endParaRPr kumimoji="0" lang="en-US" sz="2000" b="1" i="0" u="none" strike="noStrike" cap="none" normalizeH="0" baseline="0">
              <a:ln>
                <a:noFill/>
              </a:ln>
              <a:solidFill>
                <a:sysClr val="windowText" lastClr="000000"/>
              </a:solidFill>
              <a:effectLst/>
              <a:latin typeface="Times New Roman" pitchFamily="18" charset="0"/>
            </a:endParaRPr>
          </a:p>
        </p:txBody>
      </p:sp>
      <p:sp>
        <p:nvSpPr>
          <p:cNvPr id="5" name="Rectangle 4"/>
          <p:cNvSpPr/>
          <p:nvPr/>
        </p:nvSpPr>
        <p:spPr>
          <a:xfrm>
            <a:off x="639594" y="742950"/>
            <a:ext cx="3475206"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Functions of Scrotum</a:t>
            </a:r>
          </a:p>
        </p:txBody>
      </p:sp>
      <p:sp>
        <p:nvSpPr>
          <p:cNvPr id="15" name="Cloud 14"/>
          <p:cNvSpPr/>
          <p:nvPr/>
        </p:nvSpPr>
        <p:spPr>
          <a:xfrm>
            <a:off x="5334000" y="895350"/>
            <a:ext cx="3173125" cy="156895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Protects the testes from mechanical injuries.</a:t>
            </a:r>
          </a:p>
        </p:txBody>
      </p:sp>
      <p:sp>
        <p:nvSpPr>
          <p:cNvPr id="17" name="Cloud Callout 16"/>
          <p:cNvSpPr/>
          <p:nvPr/>
        </p:nvSpPr>
        <p:spPr>
          <a:xfrm>
            <a:off x="685800" y="2783660"/>
            <a:ext cx="4648200" cy="1810398"/>
          </a:xfrm>
          <a:prstGeom prst="cloudCallout">
            <a:avLst>
              <a:gd name="adj1" fmla="val 5886"/>
              <a:gd name="adj2" fmla="val -103953"/>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ysClr val="windowText" lastClr="000000"/>
                </a:solidFill>
                <a:latin typeface="Times New Roman" pitchFamily="18" charset="0"/>
                <a:ea typeface="Times New Roman" pitchFamily="18" charset="0"/>
                <a:cs typeface="Times New Roman" pitchFamily="18" charset="0"/>
              </a:rPr>
              <a:t>2-2.5</a:t>
            </a:r>
            <a:r>
              <a:rPr lang="en-US" sz="2000" b="1" baseline="30000">
                <a:solidFill>
                  <a:sysClr val="windowText" lastClr="000000"/>
                </a:solidFill>
                <a:latin typeface="Times New Roman" pitchFamily="18" charset="0"/>
                <a:ea typeface="Times New Roman" pitchFamily="18" charset="0"/>
                <a:cs typeface="Times New Roman" pitchFamily="18" charset="0"/>
              </a:rPr>
              <a:t>0</a:t>
            </a:r>
            <a:r>
              <a:rPr lang="en-US" sz="2000" b="1">
                <a:solidFill>
                  <a:sysClr val="windowText" lastClr="000000"/>
                </a:solidFill>
                <a:latin typeface="Times New Roman" pitchFamily="18" charset="0"/>
                <a:ea typeface="Times New Roman" pitchFamily="18" charset="0"/>
                <a:cs typeface="Times New Roman" pitchFamily="18" charset="0"/>
              </a:rPr>
              <a:t> C (34.5 –35</a:t>
            </a:r>
            <a:r>
              <a:rPr lang="en-US" sz="2000" b="1" baseline="30000">
                <a:solidFill>
                  <a:sysClr val="windowText" lastClr="000000"/>
                </a:solidFill>
                <a:latin typeface="Times New Roman" pitchFamily="18" charset="0"/>
                <a:ea typeface="Times New Roman" pitchFamily="18" charset="0"/>
                <a:cs typeface="Times New Roman" pitchFamily="18" charset="0"/>
              </a:rPr>
              <a:t>o</a:t>
            </a:r>
            <a:r>
              <a:rPr lang="en-US" sz="2000" b="1">
                <a:solidFill>
                  <a:sysClr val="windowText" lastClr="000000"/>
                </a:solidFill>
                <a:latin typeface="Times New Roman" pitchFamily="18" charset="0"/>
                <a:ea typeface="Times New Roman" pitchFamily="18" charset="0"/>
                <a:cs typeface="Times New Roman" pitchFamily="18" charset="0"/>
              </a:rPr>
              <a:t>C) lower than the normal internal body temperature.</a:t>
            </a:r>
            <a:endParaRPr lang="en-IN" sz="2000" b="1">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42664891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childTnLst>
                          </p:cTn>
                        </p:par>
                        <p:par>
                          <p:cTn id="15" fill="hold" nodeType="afterGroup">
                            <p:stCondLst>
                              <p:cond delay="500"/>
                            </p:stCondLst>
                            <p:childTnLst>
                              <p:par>
                                <p:cTn id="16" presetID="30" presetClass="entr" presetSubtype="0" fill="hold" grpId="0" nodeType="afterEffect">
                                  <p:stCondLst>
                                    <p:cond delay="0"/>
                                  </p:stCondLst>
                                  <p:iterate type="lt">
                                    <p:tmPct val="10000"/>
                                  </p:iterate>
                                  <p:childTnLst>
                                    <p:set>
                                      <p:cBhvr>
                                        <p:cTn id="17" dur="1" fill="hold">
                                          <p:stCondLst>
                                            <p:cond delay="0"/>
                                          </p:stCondLst>
                                        </p:cTn>
                                        <p:tgtEl>
                                          <p:spTgt spid="15"/>
                                        </p:tgtEl>
                                        <p:attrNameLst>
                                          <p:attrName>style.visibility</p:attrName>
                                        </p:attrNameLst>
                                      </p:cBhvr>
                                      <p:to>
                                        <p:strVal val="visible"/>
                                      </p:to>
                                    </p:set>
                                    <p:animEffect transition="in" filter="fade">
                                      <p:cBhvr>
                                        <p:cTn id="18" dur="800" decel="100000"/>
                                        <p:tgtEl>
                                          <p:spTgt spid="15"/>
                                        </p:tgtEl>
                                      </p:cBhvr>
                                    </p:animEffect>
                                    <p:anim calcmode="lin" valueType="num">
                                      <p:cBhvr>
                                        <p:cTn id="19" dur="800" decel="100000" fill="hold"/>
                                        <p:tgtEl>
                                          <p:spTgt spid="15"/>
                                        </p:tgtEl>
                                        <p:attrNameLst>
                                          <p:attrName>style.rotation</p:attrName>
                                        </p:attrNameLst>
                                      </p:cBhvr>
                                      <p:tavLst>
                                        <p:tav tm="0">
                                          <p:val>
                                            <p:fltVal val="-90"/>
                                          </p:val>
                                        </p:tav>
                                        <p:tav tm="100000">
                                          <p:val>
                                            <p:fltVal val="0"/>
                                          </p:val>
                                        </p:tav>
                                      </p:tavLst>
                                    </p:anim>
                                    <p:anim calcmode="lin" valueType="num">
                                      <p:cBhvr>
                                        <p:cTn id="20" dur="800" decel="100000" fill="hold"/>
                                        <p:tgtEl>
                                          <p:spTgt spid="15"/>
                                        </p:tgtEl>
                                        <p:attrNameLst>
                                          <p:attrName>ppt_x</p:attrName>
                                        </p:attrNameLst>
                                      </p:cBhvr>
                                      <p:tavLst>
                                        <p:tav tm="0">
                                          <p:val>
                                            <p:strVal val="#ppt_x+0.4"/>
                                          </p:val>
                                        </p:tav>
                                        <p:tav tm="100000">
                                          <p:val>
                                            <p:strVal val="#ppt_x-0.05"/>
                                          </p:val>
                                        </p:tav>
                                      </p:tavLst>
                                    </p:anim>
                                    <p:anim calcmode="lin" valueType="num">
                                      <p:cBhvr>
                                        <p:cTn id="21" dur="800" decel="100000" fill="hold"/>
                                        <p:tgtEl>
                                          <p:spTgt spid="15"/>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22" presetClass="entr" presetSubtype="8" fill="hold" nodeType="clickEffect">
                                  <p:stCondLst>
                                    <p:cond delay="0"/>
                                  </p:stCondLst>
                                  <p:iterate type="lt">
                                    <p:tmPct val="10000"/>
                                  </p:iterate>
                                  <p:childTnLst>
                                    <p:set>
                                      <p:cBhvr>
                                        <p:cTn id="27" dur="1" fill="hold">
                                          <p:stCondLst>
                                            <p:cond delay="0"/>
                                          </p:stCondLst>
                                        </p:cTn>
                                        <p:tgtEl>
                                          <p:spTgt spid="15">
                                            <p:txEl>
                                              <p:pRg st="0" end="0"/>
                                            </p:txEl>
                                          </p:spTgt>
                                        </p:tgtEl>
                                        <p:attrNameLst>
                                          <p:attrName>style.visibility</p:attrName>
                                        </p:attrNameLst>
                                      </p:cBhvr>
                                      <p:to>
                                        <p:strVal val="visible"/>
                                      </p:to>
                                    </p:set>
                                    <p:animEffect transition="in" filter="wipe(left)">
                                      <p:cBhvr>
                                        <p:cTn id="28" dur="500"/>
                                        <p:tgtEl>
                                          <p:spTgt spid="15">
                                            <p:txEl>
                                              <p:pRg st="0" end="0"/>
                                            </p:txEl>
                                          </p:spTgt>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53" presetClass="entr" presetSubtype="16" fill="hold" grpId="0" nodeType="clickEffect">
                                  <p:stCondLst>
                                    <p:cond delay="0"/>
                                  </p:stCondLst>
                                  <p:iterate type="lt">
                                    <p:tmPct val="10000"/>
                                  </p:iterate>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2" presetClass="entr" presetSubtype="8" fill="hold" nodeType="clickEffect">
                                  <p:stCondLst>
                                    <p:cond delay="0"/>
                                  </p:stCondLst>
                                  <p:iterate type="lt">
                                    <p:tmPct val="10000"/>
                                  </p:iterate>
                                  <p:childTnLst>
                                    <p:set>
                                      <p:cBhvr>
                                        <p:cTn id="39" dur="1" fill="hold">
                                          <p:stCondLst>
                                            <p:cond delay="0"/>
                                          </p:stCondLst>
                                        </p:cTn>
                                        <p:tgtEl>
                                          <p:spTgt spid="4">
                                            <p:txEl>
                                              <p:pRg st="0" end="0"/>
                                            </p:txEl>
                                          </p:spTgt>
                                        </p:tgtEl>
                                        <p:attrNameLst>
                                          <p:attrName>style.visibility</p:attrName>
                                        </p:attrNameLst>
                                      </p:cBhvr>
                                      <p:to>
                                        <p:strVal val="visible"/>
                                      </p:to>
                                    </p:set>
                                    <p:animEffect transition="in" filter="wipe(left)">
                                      <p:cBhvr>
                                        <p:cTn id="40" dur="500"/>
                                        <p:tgtEl>
                                          <p:spTgt spid="4">
                                            <p:txEl>
                                              <p:pRg st="0" end="0"/>
                                            </p:txEl>
                                          </p:spTgt>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30" presetClass="entr" presetSubtype="0" fill="hold" grpId="0" nodeType="clickEffect">
                                  <p:stCondLst>
                                    <p:cond delay="0"/>
                                  </p:stCondLst>
                                  <p:iterate type="lt">
                                    <p:tmPct val="10000"/>
                                  </p:iterate>
                                  <p:childTnLst>
                                    <p:set>
                                      <p:cBhvr>
                                        <p:cTn id="44" dur="1" fill="hold">
                                          <p:stCondLst>
                                            <p:cond delay="0"/>
                                          </p:stCondLst>
                                        </p:cTn>
                                        <p:tgtEl>
                                          <p:spTgt spid="17"/>
                                        </p:tgtEl>
                                        <p:attrNameLst>
                                          <p:attrName>style.visibility</p:attrName>
                                        </p:attrNameLst>
                                      </p:cBhvr>
                                      <p:to>
                                        <p:strVal val="visible"/>
                                      </p:to>
                                    </p:set>
                                    <p:animEffect transition="in" filter="fade">
                                      <p:cBhvr>
                                        <p:cTn id="45" dur="800" decel="100000"/>
                                        <p:tgtEl>
                                          <p:spTgt spid="17"/>
                                        </p:tgtEl>
                                      </p:cBhvr>
                                    </p:animEffect>
                                    <p:anim calcmode="lin" valueType="num">
                                      <p:cBhvr>
                                        <p:cTn id="46" dur="800" decel="100000" fill="hold"/>
                                        <p:tgtEl>
                                          <p:spTgt spid="17"/>
                                        </p:tgtEl>
                                        <p:attrNameLst>
                                          <p:attrName>style.rotation</p:attrName>
                                        </p:attrNameLst>
                                      </p:cBhvr>
                                      <p:tavLst>
                                        <p:tav tm="0">
                                          <p:val>
                                            <p:fltVal val="-90"/>
                                          </p:val>
                                        </p:tav>
                                        <p:tav tm="100000">
                                          <p:val>
                                            <p:fltVal val="0"/>
                                          </p:val>
                                        </p:tav>
                                      </p:tavLst>
                                    </p:anim>
                                    <p:anim calcmode="lin" valueType="num">
                                      <p:cBhvr>
                                        <p:cTn id="47" dur="800" decel="100000" fill="hold"/>
                                        <p:tgtEl>
                                          <p:spTgt spid="17"/>
                                        </p:tgtEl>
                                        <p:attrNameLst>
                                          <p:attrName>ppt_x</p:attrName>
                                        </p:attrNameLst>
                                      </p:cBhvr>
                                      <p:tavLst>
                                        <p:tav tm="0">
                                          <p:val>
                                            <p:strVal val="#ppt_x+0.4"/>
                                          </p:val>
                                        </p:tav>
                                        <p:tav tm="100000">
                                          <p:val>
                                            <p:strVal val="#ppt_x-0.05"/>
                                          </p:val>
                                        </p:tav>
                                      </p:tavLst>
                                    </p:anim>
                                    <p:anim calcmode="lin" valueType="num">
                                      <p:cBhvr>
                                        <p:cTn id="48" dur="800" decel="100000" fill="hold"/>
                                        <p:tgtEl>
                                          <p:spTgt spid="17"/>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2" presetClass="entr" presetSubtype="8" fill="hold" nodeType="clickEffect">
                                  <p:stCondLst>
                                    <p:cond delay="0"/>
                                  </p:stCondLst>
                                  <p:iterate type="lt">
                                    <p:tmPct val="10000"/>
                                  </p:iterate>
                                  <p:childTnLst>
                                    <p:set>
                                      <p:cBhvr>
                                        <p:cTn id="54" dur="1" fill="hold">
                                          <p:stCondLst>
                                            <p:cond delay="0"/>
                                          </p:stCondLst>
                                        </p:cTn>
                                        <p:tgtEl>
                                          <p:spTgt spid="17">
                                            <p:txEl>
                                              <p:pRg st="0" end="0"/>
                                            </p:txEl>
                                          </p:spTgt>
                                        </p:tgtEl>
                                        <p:attrNameLst>
                                          <p:attrName>style.visibility</p:attrName>
                                        </p:attrNameLst>
                                      </p:cBhvr>
                                      <p:to>
                                        <p:strVal val="visible"/>
                                      </p:to>
                                    </p:set>
                                    <p:animEffect transition="in" filter="wipe(left)">
                                      <p:cBhvr>
                                        <p:cTn id="5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17" grpId="0" animBg="1"/>
    </p:bldLst>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2540" t="11024"/>
          <a:stretch>
            <a:fillRect/>
          </a:stretch>
        </p:blipFill>
        <p:spPr bwMode="auto">
          <a:xfrm>
            <a:off x="611633" y="1923544"/>
            <a:ext cx="5636767" cy="2858006"/>
          </a:xfrm>
          <a:prstGeom prst="rect">
            <a:avLst/>
          </a:prstGeom>
          <a:noFill/>
          <a:ln w="9525">
            <a:noFill/>
            <a:miter lim="800000"/>
          </a:ln>
          <a:effectLst/>
        </p:spPr>
      </p:pic>
      <p:sp>
        <p:nvSpPr>
          <p:cNvPr id="3" name="Rectangle 2"/>
          <p:cNvSpPr/>
          <p:nvPr/>
        </p:nvSpPr>
        <p:spPr>
          <a:xfrm rot="-1560000">
            <a:off x="2356899" y="3514989"/>
            <a:ext cx="1614545"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latin typeface="Times New Roman" pitchFamily="18" charset="0"/>
              </a:rPr>
              <a:t>15</a:t>
            </a:r>
            <a:r>
              <a:rPr lang="en-IN" sz="2000" b="1" baseline="30000">
                <a:latin typeface="Times New Roman" pitchFamily="18" charset="0"/>
              </a:rPr>
              <a:t>th</a:t>
            </a:r>
            <a:r>
              <a:rPr lang="en-IN" sz="2000" b="1">
                <a:latin typeface="Times New Roman" pitchFamily="18" charset="0"/>
              </a:rPr>
              <a:t>-28</a:t>
            </a:r>
            <a:r>
              <a:rPr lang="en-IN" sz="2000" b="1" baseline="30000">
                <a:latin typeface="Times New Roman" pitchFamily="18" charset="0"/>
              </a:rPr>
              <a:t>th</a:t>
            </a:r>
            <a:r>
              <a:rPr lang="en-IN" sz="2000" b="1">
                <a:latin typeface="Times New Roman" pitchFamily="18" charset="0"/>
              </a:rPr>
              <a:t>  day</a:t>
            </a:r>
          </a:p>
        </p:txBody>
      </p:sp>
      <p:sp>
        <p:nvSpPr>
          <p:cNvPr id="4" name="Rectangle 3"/>
          <p:cNvSpPr/>
          <p:nvPr/>
        </p:nvSpPr>
        <p:spPr>
          <a:xfrm>
            <a:off x="1467241" y="1590645"/>
            <a:ext cx="811441"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latin typeface="Times New Roman" pitchFamily="18" charset="0"/>
              </a:rPr>
              <a:t>L.H </a:t>
            </a:r>
            <a:r>
              <a:rPr lang="en-IN" sz="2000" b="1">
                <a:latin typeface="Times New Roman"/>
                <a:cs typeface="Times New Roman"/>
              </a:rPr>
              <a:t>↑</a:t>
            </a:r>
            <a:endParaRPr lang="en-IN" sz="2000" b="1">
              <a:latin typeface="Times New Roman" pitchFamily="18" charset="0"/>
            </a:endParaRPr>
          </a:p>
        </p:txBody>
      </p:sp>
      <p:sp>
        <p:nvSpPr>
          <p:cNvPr id="5" name="Rectangle 4"/>
          <p:cNvSpPr/>
          <p:nvPr/>
        </p:nvSpPr>
        <p:spPr>
          <a:xfrm>
            <a:off x="607544" y="4261318"/>
            <a:ext cx="1805687"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latin typeface="Times New Roman" pitchFamily="18" charset="0"/>
              </a:rPr>
              <a:t>Progesterone </a:t>
            </a:r>
            <a:r>
              <a:rPr lang="en-IN" sz="2000" b="1">
                <a:latin typeface="Times New Roman"/>
                <a:cs typeface="Times New Roman"/>
              </a:rPr>
              <a:t>↑</a:t>
            </a:r>
            <a:endParaRPr lang="en-IN" sz="2000" b="1">
              <a:latin typeface="Times New Roman" pitchFamily="18" charset="0"/>
            </a:endParaRPr>
          </a:p>
        </p:txBody>
      </p:sp>
      <p:sp>
        <p:nvSpPr>
          <p:cNvPr id="6" name="Down Arrow 5"/>
          <p:cNvSpPr/>
          <p:nvPr/>
        </p:nvSpPr>
        <p:spPr>
          <a:xfrm>
            <a:off x="1752600" y="2324100"/>
            <a:ext cx="296398" cy="1567200"/>
          </a:xfrm>
          <a:prstGeom prst="downArrow">
            <a:avLst/>
          </a:prstGeom>
          <a:solidFill>
            <a:srgbClr val="D2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solidFill>
                <a:schemeClr val="tx1"/>
              </a:solidFill>
              <a:latin typeface="Times New Roman" pitchFamily="18" charset="0"/>
            </a:endParaRPr>
          </a:p>
        </p:txBody>
      </p:sp>
      <p:sp>
        <p:nvSpPr>
          <p:cNvPr id="7" name="Rectangle 6"/>
          <p:cNvSpPr/>
          <p:nvPr/>
        </p:nvSpPr>
        <p:spPr>
          <a:xfrm>
            <a:off x="609600" y="738485"/>
            <a:ext cx="255457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latin typeface="Times New Roman" pitchFamily="18" charset="0"/>
              </a:rPr>
              <a:t>LUTEAL PHASE</a:t>
            </a:r>
          </a:p>
        </p:txBody>
      </p:sp>
      <p:sp>
        <p:nvSpPr>
          <p:cNvPr id="8" name="Cloud 7"/>
          <p:cNvSpPr/>
          <p:nvPr/>
        </p:nvSpPr>
        <p:spPr>
          <a:xfrm>
            <a:off x="3048000" y="769771"/>
            <a:ext cx="5257800" cy="2041857"/>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In human beings, menstrual cycles cease around 50 years of age and it is referred to as menopause (natural cessation of menstrual cycles).</a:t>
            </a:r>
          </a:p>
        </p:txBody>
      </p:sp>
    </p:spTree>
    <p:extLst>
      <p:ext uri="{BB962C8B-B14F-4D97-AF65-F5344CB8AC3E}">
        <p14:creationId xmlns:p14="http://schemas.microsoft.com/office/powerpoint/2010/main" val="1684850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2540" t="11024"/>
          <a:stretch>
            <a:fillRect/>
          </a:stretch>
        </p:blipFill>
        <p:spPr bwMode="auto">
          <a:xfrm>
            <a:off x="611633" y="1923544"/>
            <a:ext cx="5636767" cy="2858006"/>
          </a:xfrm>
          <a:prstGeom prst="rect">
            <a:avLst/>
          </a:prstGeom>
          <a:noFill/>
          <a:ln w="9525">
            <a:noFill/>
            <a:miter lim="800000"/>
          </a:ln>
          <a:effectLst/>
        </p:spPr>
      </p:pic>
      <p:sp>
        <p:nvSpPr>
          <p:cNvPr id="3" name="Rectangle 2"/>
          <p:cNvSpPr/>
          <p:nvPr/>
        </p:nvSpPr>
        <p:spPr>
          <a:xfrm rot="-1560000">
            <a:off x="2356899" y="3514989"/>
            <a:ext cx="1614545"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rPr>
              <a:t>15</a:t>
            </a:r>
            <a:r>
              <a:rPr lang="en-IN" sz="2000" b="1" baseline="30000">
                <a:latin typeface="Times New Roman" pitchFamily="18" charset="0"/>
              </a:rPr>
              <a:t>th</a:t>
            </a:r>
            <a:r>
              <a:rPr lang="en-IN" sz="2000" b="1">
                <a:latin typeface="Times New Roman" pitchFamily="18" charset="0"/>
              </a:rPr>
              <a:t>-28</a:t>
            </a:r>
            <a:r>
              <a:rPr lang="en-IN" sz="2000" b="1" baseline="30000">
                <a:latin typeface="Times New Roman" pitchFamily="18" charset="0"/>
              </a:rPr>
              <a:t>th</a:t>
            </a:r>
            <a:r>
              <a:rPr lang="en-IN" sz="2000" b="1">
                <a:latin typeface="Times New Roman" pitchFamily="18" charset="0"/>
              </a:rPr>
              <a:t>  day</a:t>
            </a:r>
          </a:p>
        </p:txBody>
      </p:sp>
      <p:sp>
        <p:nvSpPr>
          <p:cNvPr id="4" name="Rectangle 3"/>
          <p:cNvSpPr/>
          <p:nvPr/>
        </p:nvSpPr>
        <p:spPr>
          <a:xfrm>
            <a:off x="1467241" y="1590645"/>
            <a:ext cx="811441"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latin typeface="Times New Roman" pitchFamily="18" charset="0"/>
              </a:rPr>
              <a:t>L.H </a:t>
            </a:r>
            <a:r>
              <a:rPr lang="en-IN" sz="2000" b="1">
                <a:latin typeface="Times New Roman"/>
                <a:cs typeface="Times New Roman"/>
              </a:rPr>
              <a:t>↑</a:t>
            </a:r>
            <a:endParaRPr lang="en-IN" sz="2000" b="1">
              <a:latin typeface="Times New Roman" pitchFamily="18" charset="0"/>
            </a:endParaRPr>
          </a:p>
        </p:txBody>
      </p:sp>
      <p:sp>
        <p:nvSpPr>
          <p:cNvPr id="5" name="Rectangle 4"/>
          <p:cNvSpPr/>
          <p:nvPr/>
        </p:nvSpPr>
        <p:spPr>
          <a:xfrm>
            <a:off x="561666" y="4261318"/>
            <a:ext cx="1805687"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latin typeface="Times New Roman" pitchFamily="18" charset="0"/>
              </a:rPr>
              <a:t>Progesterone </a:t>
            </a:r>
            <a:r>
              <a:rPr lang="en-IN" sz="2000" b="1">
                <a:latin typeface="Times New Roman"/>
                <a:cs typeface="Times New Roman"/>
              </a:rPr>
              <a:t>↑</a:t>
            </a:r>
            <a:endParaRPr lang="en-IN" sz="2000" b="1">
              <a:latin typeface="Times New Roman" pitchFamily="18" charset="0"/>
            </a:endParaRPr>
          </a:p>
        </p:txBody>
      </p:sp>
      <p:sp>
        <p:nvSpPr>
          <p:cNvPr id="6" name="Down Arrow 5"/>
          <p:cNvSpPr/>
          <p:nvPr/>
        </p:nvSpPr>
        <p:spPr>
          <a:xfrm>
            <a:off x="1752600" y="2324100"/>
            <a:ext cx="296398" cy="1567200"/>
          </a:xfrm>
          <a:prstGeom prst="downArrow">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solidFill>
                <a:schemeClr val="tx1"/>
              </a:solidFill>
              <a:latin typeface="Times New Roman" pitchFamily="18" charset="0"/>
            </a:endParaRPr>
          </a:p>
        </p:txBody>
      </p:sp>
      <p:sp>
        <p:nvSpPr>
          <p:cNvPr id="7" name="Rectangle 6"/>
          <p:cNvSpPr/>
          <p:nvPr/>
        </p:nvSpPr>
        <p:spPr>
          <a:xfrm>
            <a:off x="609600" y="738485"/>
            <a:ext cx="255457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latin typeface="Times New Roman" pitchFamily="18" charset="0"/>
              </a:rPr>
              <a:t>LUTEAL PHASE</a:t>
            </a:r>
          </a:p>
        </p:txBody>
      </p:sp>
      <p:sp>
        <p:nvSpPr>
          <p:cNvPr id="8" name="Cloud 7"/>
          <p:cNvSpPr/>
          <p:nvPr/>
        </p:nvSpPr>
        <p:spPr>
          <a:xfrm>
            <a:off x="4038600" y="1293753"/>
            <a:ext cx="4555747" cy="2344797"/>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Cyclic  menstruation is an indicator of normal reproductive phase and extends between the menarche and the menopause.</a:t>
            </a:r>
          </a:p>
        </p:txBody>
      </p:sp>
    </p:spTree>
    <p:extLst>
      <p:ext uri="{BB962C8B-B14F-4D97-AF65-F5344CB8AC3E}">
        <p14:creationId xmlns:p14="http://schemas.microsoft.com/office/powerpoint/2010/main" val="1684850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b="2890"/>
          <a:stretch>
            <a:fillRect/>
          </a:stretch>
        </p:blipFill>
        <p:spPr bwMode="auto">
          <a:xfrm>
            <a:off x="1752600" y="742950"/>
            <a:ext cx="4800600" cy="3987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33834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1219199" y="3387864"/>
            <a:ext cx="440602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latin typeface="Times New Roman" pitchFamily="18" charset="0"/>
              </a:rPr>
              <a:t>The permanent cessation of menstrual cycle is called </a:t>
            </a:r>
            <a:r>
              <a:rPr lang="en-IN" sz="2000" b="1">
                <a:effectLst>
                  <a:outerShdw blurRad="38100" dist="38100" dir="2700000" algn="tl">
                    <a:srgbClr val="000000">
                      <a:alpha val="43137"/>
                    </a:srgbClr>
                  </a:outerShdw>
                </a:effectLst>
                <a:latin typeface="Times New Roman" pitchFamily="18" charset="0"/>
              </a:rPr>
              <a:t>MENOPAUSE.</a:t>
            </a:r>
          </a:p>
        </p:txBody>
      </p:sp>
      <p:sp>
        <p:nvSpPr>
          <p:cNvPr id="3" name="Rectangle 2"/>
          <p:cNvSpPr/>
          <p:nvPr/>
        </p:nvSpPr>
        <p:spPr>
          <a:xfrm>
            <a:off x="1366828" y="2388978"/>
            <a:ext cx="1985972" cy="70788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latin typeface="Times New Roman" pitchFamily="18" charset="0"/>
              </a:rPr>
              <a:t>Reproductive period of female</a:t>
            </a:r>
          </a:p>
        </p:txBody>
      </p:sp>
      <p:sp>
        <p:nvSpPr>
          <p:cNvPr id="4" name="Up-Down Arrow 3"/>
          <p:cNvSpPr/>
          <p:nvPr/>
        </p:nvSpPr>
        <p:spPr>
          <a:xfrm>
            <a:off x="914400" y="1572864"/>
            <a:ext cx="324000" cy="2196000"/>
          </a:xfrm>
          <a:prstGeom prst="upDownArrow">
            <a:avLst/>
          </a:prstGeom>
          <a:solidFill>
            <a:srgbClr val="FFFFCC"/>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solidFill>
                <a:schemeClr val="tx1"/>
              </a:solidFill>
              <a:latin typeface="Times New Roman" pitchFamily="18" charset="0"/>
            </a:endParaRPr>
          </a:p>
        </p:txBody>
      </p:sp>
      <p:pic>
        <p:nvPicPr>
          <p:cNvPr id="5" name="Picture 1"/>
          <p:cNvPicPr>
            <a:picLocks noChangeAspect="1" noChangeArrowheads="1"/>
          </p:cNvPicPr>
          <p:nvPr/>
        </p:nvPicPr>
        <p:blipFill>
          <a:blip r:embed="rId2"/>
          <a:srcRect l="5177"/>
          <a:stretch>
            <a:fillRect/>
          </a:stretch>
        </p:blipFill>
        <p:spPr bwMode="auto">
          <a:xfrm>
            <a:off x="5744962" y="1226870"/>
            <a:ext cx="2408438" cy="2313254"/>
          </a:xfrm>
          <a:prstGeom prst="rect">
            <a:avLst/>
          </a:prstGeom>
          <a:ln w="88900" cap="sq" cmpd="thickThin">
            <a:solidFill>
              <a:srgbClr val="FF0000"/>
            </a:solidFill>
            <a:prstDash val="solid"/>
            <a:miter lim="800000"/>
          </a:ln>
          <a:effectLst>
            <a:innerShdw blurRad="76200">
              <a:srgbClr val="000000"/>
            </a:innerShdw>
          </a:effectLst>
        </p:spPr>
      </p:pic>
      <p:sp>
        <p:nvSpPr>
          <p:cNvPr id="6" name="Rectangle 5"/>
          <p:cNvSpPr/>
          <p:nvPr/>
        </p:nvSpPr>
        <p:spPr>
          <a:xfrm>
            <a:off x="1264677" y="1250688"/>
            <a:ext cx="3688324"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latin typeface="Times New Roman" pitchFamily="18" charset="0"/>
              </a:rPr>
              <a:t>The first menstruation begins at puberty and is called Menarche. </a:t>
            </a:r>
          </a:p>
        </p:txBody>
      </p:sp>
    </p:spTree>
    <p:extLst>
      <p:ext uri="{BB962C8B-B14F-4D97-AF65-F5344CB8AC3E}">
        <p14:creationId xmlns:p14="http://schemas.microsoft.com/office/powerpoint/2010/main" val="1968562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55" presetClass="entr" presetSubtype="0" fill="hold" grpId="0" nodeType="withEffect">
                                  <p:stCondLst>
                                    <p:cond delay="0"/>
                                  </p:stCondLst>
                                  <p:iterate type="lt">
                                    <p:tmPct val="10000"/>
                                  </p:iterate>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strVal val="#ppt_w*0.70"/>
                                          </p:val>
                                        </p:tav>
                                        <p:tav tm="100000">
                                          <p:val>
                                            <p:strVal val="#ppt_w"/>
                                          </p:val>
                                        </p:tav>
                                      </p:tavLst>
                                    </p:anim>
                                    <p:anim calcmode="lin" valueType="num">
                                      <p:cBhvr>
                                        <p:cTn id="16" dur="1000" fill="hold"/>
                                        <p:tgtEl>
                                          <p:spTgt spid="3"/>
                                        </p:tgtEl>
                                        <p:attrNameLst>
                                          <p:attrName>ppt_h</p:attrName>
                                        </p:attrNameLst>
                                      </p:cBhvr>
                                      <p:tavLst>
                                        <p:tav tm="0">
                                          <p:val>
                                            <p:strVal val="#ppt_h"/>
                                          </p:val>
                                        </p:tav>
                                        <p:tav tm="100000">
                                          <p:val>
                                            <p:strVal val="#ppt_h"/>
                                          </p:val>
                                        </p:tav>
                                      </p:tavLst>
                                    </p:anim>
                                    <p:animEffect transition="in" filter="fade">
                                      <p:cBhvr>
                                        <p:cTn id="17" dur="1000"/>
                                        <p:tgtEl>
                                          <p:spTgt spid="3"/>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55" presetClass="entr" presetSubtype="0" fill="hold" grpId="0" nodeType="clickEffect">
                                  <p:stCondLst>
                                    <p:cond delay="0"/>
                                  </p:stCondLst>
                                  <p:iterate type="lt">
                                    <p:tmPct val="10000"/>
                                  </p:iterate>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strVal val="#ppt_w*0.70"/>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Effect transition="in" filter="fade">
                                      <p:cBhvr>
                                        <p:cTn id="29" dur="1000"/>
                                        <p:tgtEl>
                                          <p:spTgt spid="4"/>
                                        </p:tgtEl>
                                      </p:cBhvr>
                                    </p:animEffect>
                                  </p:childTnLst>
                                </p:cTn>
                              </p:par>
                              <p:par>
                                <p:cTn id="30" presetID="26" presetClass="emph" presetSubtype="0" repeatCount="indefinite" fill="hold" grpId="1" nodeType="withEffect">
                                  <p:stCondLst>
                                    <p:cond delay="0"/>
                                  </p:stCondLst>
                                  <p:iterate type="lt">
                                    <p:tmPct val="10000"/>
                                  </p:iterate>
                                  <p:childTnLst>
                                    <p:animEffect transition="out" filter="fade">
                                      <p:cBhvr>
                                        <p:cTn id="31" dur="2000" tmFilter="0, 0; .2, .5; .8, .5; 1, 0"/>
                                        <p:tgtEl>
                                          <p:spTgt spid="4"/>
                                        </p:tgtEl>
                                      </p:cBhvr>
                                    </p:animEffect>
                                    <p:animScale>
                                      <p:cBhvr>
                                        <p:cTn id="32" dur="1000" autoRev="1" fill="hold"/>
                                        <p:tgtEl>
                                          <p:spTgt spid="4"/>
                                        </p:tgtEl>
                                      </p:cBhvr>
                                      <p:by x="105000" y="105000"/>
                                    </p:animScale>
                                  </p:childTnLst>
                                </p:cTn>
                              </p:par>
                            </p:childTnLst>
                          </p:cTn>
                        </p:par>
                      </p:childTnLst>
                    </p:cTn>
                  </p:par>
                  <p:par>
                    <p:cTn id="33" fill="hold" nodeType="clickPar">
                      <p:stCondLst>
                        <p:cond delay="indefinite"/>
                      </p:stCondLst>
                      <p:childTnLst>
                        <p:par>
                          <p:cTn id="34" fill="hold">
                            <p:stCondLst>
                              <p:cond delay="0"/>
                            </p:stCondLst>
                            <p:childTnLst>
                              <p:par>
                                <p:cTn id="35" presetID="3" presetClass="entr" presetSubtype="10" fill="hold" nodeType="clickEffect">
                                  <p:stCondLst>
                                    <p:cond delay="0"/>
                                  </p:stCondLst>
                                  <p:iterate type="lt">
                                    <p:tmPct val="10000"/>
                                  </p:iterate>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4" grpId="1" animBg="1"/>
      <p:bldP spid="6" grpId="0"/>
    </p:bldLst>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33396" y="1809750"/>
            <a:ext cx="514404" cy="514404"/>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The first menstruation is called as ……</a:t>
            </a:r>
            <a:endParaRPr lang="en-US" sz="2000" b="1">
              <a:solidFill>
                <a:srgbClr val="0000FF"/>
              </a:solidFill>
              <a:latin typeface="Times New Roman" pitchFamily="18" charset="0"/>
            </a:endParaRPr>
          </a:p>
        </p:txBody>
      </p:sp>
      <p:sp>
        <p:nvSpPr>
          <p:cNvPr id="8" name="TextBox 7"/>
          <p:cNvSpPr txBox="1"/>
          <p:nvPr/>
        </p:nvSpPr>
        <p:spPr>
          <a:xfrm>
            <a:off x="994970" y="1428750"/>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Menopause </a:t>
            </a:r>
          </a:p>
        </p:txBody>
      </p:sp>
      <p:sp>
        <p:nvSpPr>
          <p:cNvPr id="19" name="TextBox 18"/>
          <p:cNvSpPr txBox="1"/>
          <p:nvPr/>
        </p:nvSpPr>
        <p:spPr>
          <a:xfrm>
            <a:off x="1004904" y="1924170"/>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Menarche </a:t>
            </a:r>
          </a:p>
        </p:txBody>
      </p:sp>
      <p:sp>
        <p:nvSpPr>
          <p:cNvPr id="20" name="TextBox 19"/>
          <p:cNvSpPr txBox="1"/>
          <p:nvPr/>
        </p:nvSpPr>
        <p:spPr>
          <a:xfrm>
            <a:off x="1004901" y="2914770"/>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Andropause </a:t>
            </a:r>
          </a:p>
        </p:txBody>
      </p:sp>
      <p:sp>
        <p:nvSpPr>
          <p:cNvPr id="21" name="TextBox 20"/>
          <p:cNvSpPr txBox="1"/>
          <p:nvPr/>
        </p:nvSpPr>
        <p:spPr>
          <a:xfrm>
            <a:off x="1004902" y="2438460"/>
            <a:ext cx="5167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Viropause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35239236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7195" y="1587241"/>
            <a:ext cx="714405" cy="714405"/>
          </a:xfrm>
          <a:prstGeom prst="rect">
            <a:avLst/>
          </a:prstGeom>
          <a:noFill/>
        </p:spPr>
      </p:pic>
      <p:sp>
        <p:nvSpPr>
          <p:cNvPr id="5" name="TextBox 4"/>
          <p:cNvSpPr txBox="1"/>
          <p:nvPr/>
        </p:nvSpPr>
        <p:spPr>
          <a:xfrm>
            <a:off x="685800" y="1104840"/>
            <a:ext cx="7696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2. </a:t>
            </a:r>
            <a:r>
              <a:rPr lang="en-US" sz="2000" b="1">
                <a:solidFill>
                  <a:srgbClr val="0000FF"/>
                </a:solidFill>
                <a:latin typeface="Times New Roman" pitchFamily="18" charset="0"/>
                <a:ea typeface="Times New Roman" pitchFamily="18" charset="0"/>
                <a:cs typeface="Times New Roman" pitchFamily="18" charset="0"/>
              </a:rPr>
              <a:t>During mid-cycle, the rapid secretion of LH results in …..</a:t>
            </a:r>
            <a:endParaRPr lang="en-US" sz="2000" b="1">
              <a:solidFill>
                <a:srgbClr val="0000FF"/>
              </a:solidFill>
              <a:latin typeface="Times New Roman" pitchFamily="18" charset="0"/>
            </a:endParaRPr>
          </a:p>
        </p:txBody>
      </p:sp>
      <p:sp>
        <p:nvSpPr>
          <p:cNvPr id="8" name="TextBox 7"/>
          <p:cNvSpPr txBox="1"/>
          <p:nvPr/>
        </p:nvSpPr>
        <p:spPr>
          <a:xfrm>
            <a:off x="994970" y="1828620"/>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Ovulation </a:t>
            </a:r>
          </a:p>
        </p:txBody>
      </p:sp>
      <p:sp>
        <p:nvSpPr>
          <p:cNvPr id="19" name="TextBox 18"/>
          <p:cNvSpPr txBox="1"/>
          <p:nvPr/>
        </p:nvSpPr>
        <p:spPr>
          <a:xfrm>
            <a:off x="1004904" y="2324040"/>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Development of oogonia</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1004901" y="3314640"/>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Formation of polar bodies </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1004902" y="2838330"/>
            <a:ext cx="6462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Development of secondary and tertiary follicles</a:t>
            </a:r>
          </a:p>
        </p:txBody>
      </p:sp>
    </p:spTree>
    <p:extLst>
      <p:ext uri="{BB962C8B-B14F-4D97-AF65-F5344CB8AC3E}">
        <p14:creationId xmlns:p14="http://schemas.microsoft.com/office/powerpoint/2010/main" val="35239236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0" y="12001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505200" y="16573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964097" y="10639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46147" y="1531045"/>
            <a:ext cx="3778470" cy="2062103"/>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200" b="1">
                <a:latin typeface="+mj-lt"/>
              </a:rPr>
              <a:t>UNIT – VA</a:t>
            </a:r>
          </a:p>
          <a:p>
            <a:pPr algn="ctr"/>
            <a:r>
              <a:rPr lang="en-US" sz="3200" b="1">
                <a:latin typeface="+mj-lt"/>
              </a:rPr>
              <a:t>HUMAN REPRODUCTIVE SYSTEM</a:t>
            </a:r>
            <a:endParaRPr lang="en-US" sz="2800" b="1">
              <a:latin typeface="+mj-lt"/>
            </a:endParaRPr>
          </a:p>
        </p:txBody>
      </p:sp>
      <p:sp>
        <p:nvSpPr>
          <p:cNvPr id="6" name="Round Diagonal Corner Rectangle 5"/>
          <p:cNvSpPr/>
          <p:nvPr/>
        </p:nvSpPr>
        <p:spPr>
          <a:xfrm>
            <a:off x="519114" y="285750"/>
            <a:ext cx="67960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latin typeface="Times New Roman" pitchFamily="18" charset="0"/>
            </a:endParaRPr>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066924" y="1276350"/>
            <a:ext cx="4867276"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FERTILIZATION AND DEVELOPMENT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09600" y="742950"/>
            <a:ext cx="2362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rPr>
              <a:t>COPULATION</a:t>
            </a:r>
            <a:endParaRPr lang="en-IN" sz="2400" b="1">
              <a:solidFill>
                <a:schemeClr val="bg1"/>
              </a:solidFill>
              <a:latin typeface="Times New Roman" pitchFamily="18" charset="0"/>
            </a:endParaRPr>
          </a:p>
        </p:txBody>
      </p:sp>
      <p:pic>
        <p:nvPicPr>
          <p:cNvPr id="13" name="Picture 2" descr="C:\Users\sony\Desktop\Ritu BIO\reproduction\FGTFERT.gif"/>
          <p:cNvPicPr>
            <a:picLocks noChangeAspect="1" noChangeArrowheads="1" noCrop="1"/>
          </p:cNvPicPr>
          <p:nvPr/>
        </p:nvPicPr>
        <p:blipFill>
          <a:blip r:embed="rId2"/>
          <a:stretch>
            <a:fillRect/>
          </a:stretch>
        </p:blipFill>
        <p:spPr bwMode="auto">
          <a:xfrm>
            <a:off x="609600" y="1970531"/>
            <a:ext cx="3707854" cy="2811019"/>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4" name="Cloud 13"/>
          <p:cNvSpPr/>
          <p:nvPr/>
        </p:nvSpPr>
        <p:spPr>
          <a:xfrm>
            <a:off x="3657600" y="895349"/>
            <a:ext cx="4572000" cy="1561685"/>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rPr>
              <a:t>During copulation (coitus) semen is ejaculated through the penis into the vagina (insemination).</a:t>
            </a:r>
            <a:endParaRPr lang="en-IN" b="1">
              <a:solidFill>
                <a:schemeClr val="tx1"/>
              </a:solidFill>
              <a:latin typeface="Times New Roman" pitchFamily="18" charset="0"/>
            </a:endParaRPr>
          </a:p>
        </p:txBody>
      </p:sp>
      <p:sp>
        <p:nvSpPr>
          <p:cNvPr id="15" name="Cloud 14"/>
          <p:cNvSpPr/>
          <p:nvPr/>
        </p:nvSpPr>
        <p:spPr>
          <a:xfrm>
            <a:off x="3124200" y="2190750"/>
            <a:ext cx="4038600" cy="1990362"/>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rPr>
              <a:t>Spermatozoa acquire the ability to fertile the ovum only after they undergo some changes in the female genital tract.</a:t>
            </a:r>
            <a:endParaRPr lang="en-IN" b="1">
              <a:solidFill>
                <a:schemeClr val="tx1"/>
              </a:solidFill>
              <a:latin typeface="Times New Roman" pitchFamily="18" charset="0"/>
            </a:endParaRPr>
          </a:p>
        </p:txBody>
      </p:sp>
    </p:spTree>
    <p:extLst>
      <p:ext uri="{BB962C8B-B14F-4D97-AF65-F5344CB8AC3E}">
        <p14:creationId xmlns:p14="http://schemas.microsoft.com/office/powerpoint/2010/main" val="596837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 presetClass="entr" presetSubtype="10" fill="hold" grpId="0" nodeType="clickEffect">
                                  <p:stCondLst>
                                    <p:cond delay="0"/>
                                  </p:stCondLst>
                                  <p:iterate type="lt">
                                    <p:tmPct val="10000"/>
                                  </p:iterate>
                                  <p:childTnLst>
                                    <p:set>
                                      <p:cBhvr>
                                        <p:cTn id="13" dur="1" fill="hold">
                                          <p:stCondLst>
                                            <p:cond delay="0"/>
                                          </p:stCondLst>
                                        </p:cTn>
                                        <p:tgtEl>
                                          <p:spTgt spid="14"/>
                                        </p:tgtEl>
                                        <p:attrNameLst>
                                          <p:attrName>style.visibility</p:attrName>
                                        </p:attrNameLst>
                                      </p:cBhvr>
                                      <p:to>
                                        <p:strVal val="visible"/>
                                      </p:to>
                                    </p:set>
                                    <p:animEffect transition="in" filter="checkerboard(across)">
                                      <p:cBhvr>
                                        <p:cTn id="14" dur="500"/>
                                        <p:tgtEl>
                                          <p:spTgt spid="14"/>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wipe(left)">
                                      <p:cBhvr>
                                        <p:cTn id="19" dur="500"/>
                                        <p:tgtEl>
                                          <p:spTgt spid="14">
                                            <p:txEl>
                                              <p:pRg st="0" end="0"/>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 presetClass="entr" presetSubtype="10" fill="hold" grpId="0" nodeType="clickEffect">
                                  <p:stCondLst>
                                    <p:cond delay="0"/>
                                  </p:stCondLst>
                                  <p:iterate type="lt">
                                    <p:tmPct val="10000"/>
                                  </p:iterate>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nodeType="clickEffect">
                                  <p:stCondLst>
                                    <p:cond delay="0"/>
                                  </p:stCondLst>
                                  <p:iterate type="lt">
                                    <p:tmPct val="10000"/>
                                  </p:iterate>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wipe(left)">
                                      <p:cBhvr>
                                        <p:cTn id="29"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14" name="Group 13"/>
          <p:cNvGrpSpPr/>
          <p:nvPr/>
        </p:nvGrpSpPr>
        <p:grpSpPr>
          <a:xfrm>
            <a:off x="685800" y="1733550"/>
            <a:ext cx="3400041" cy="2969377"/>
            <a:chOff x="5174271" y="725717"/>
            <a:chExt cx="3400041" cy="2227033"/>
          </a:xfrm>
        </p:grpSpPr>
        <p:grpSp>
          <p:nvGrpSpPr>
            <p:cNvPr id="15" name="Group 24"/>
            <p:cNvGrpSpPr/>
            <p:nvPr/>
          </p:nvGrpSpPr>
          <p:grpSpPr>
            <a:xfrm>
              <a:off x="5174271" y="725717"/>
              <a:ext cx="3400041" cy="2227033"/>
              <a:chOff x="5174271" y="725717"/>
              <a:chExt cx="3400041" cy="2227033"/>
            </a:xfrm>
          </p:grpSpPr>
          <p:pic>
            <p:nvPicPr>
              <p:cNvPr id="17" name="Picture 2"/>
              <p:cNvPicPr>
                <a:picLocks noChangeAspect="1" noChangeArrowheads="1"/>
              </p:cNvPicPr>
              <p:nvPr/>
            </p:nvPicPr>
            <p:blipFill>
              <a:blip r:embed="rId2"/>
              <a:srcRect b="3436"/>
              <a:stretch>
                <a:fillRect/>
              </a:stretch>
            </p:blipFill>
            <p:spPr bwMode="auto">
              <a:xfrm>
                <a:off x="5174271" y="725717"/>
                <a:ext cx="3400041" cy="2227033"/>
              </a:xfrm>
              <a:prstGeom prst="rect">
                <a:avLst/>
              </a:prstGeom>
              <a:noFill/>
              <a:ln w="9525">
                <a:noFill/>
                <a:miter lim="800000"/>
              </a:ln>
              <a:effectLst/>
            </p:spPr>
          </p:pic>
          <p:sp>
            <p:nvSpPr>
              <p:cNvPr id="18" name="Rectangle 17"/>
              <p:cNvSpPr/>
              <p:nvPr/>
            </p:nvSpPr>
            <p:spPr>
              <a:xfrm>
                <a:off x="7808407" y="2465406"/>
                <a:ext cx="692497"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b="1"/>
              </a:p>
            </p:txBody>
          </p:sp>
        </p:grpSp>
        <p:sp>
          <p:nvSpPr>
            <p:cNvPr id="16" name="Rectangle 15"/>
            <p:cNvSpPr/>
            <p:nvPr/>
          </p:nvSpPr>
          <p:spPr>
            <a:xfrm rot="20087284">
              <a:off x="5390336" y="2433221"/>
              <a:ext cx="265107"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b="1"/>
            </a:p>
          </p:txBody>
        </p:sp>
      </p:grpSp>
      <p:sp>
        <p:nvSpPr>
          <p:cNvPr id="23" name="Rectangle 22"/>
          <p:cNvSpPr/>
          <p:nvPr/>
        </p:nvSpPr>
        <p:spPr>
          <a:xfrm>
            <a:off x="562428" y="819150"/>
            <a:ext cx="1758815"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SCROTUM</a:t>
            </a:r>
          </a:p>
        </p:txBody>
      </p:sp>
      <p:sp>
        <p:nvSpPr>
          <p:cNvPr id="24" name="Freeform 23"/>
          <p:cNvSpPr/>
          <p:nvPr/>
        </p:nvSpPr>
        <p:spPr>
          <a:xfrm>
            <a:off x="2772227" y="2108199"/>
            <a:ext cx="623824" cy="512064"/>
          </a:xfrm>
          <a:custGeom>
            <a:gdLst>
              <a:gd name="connsiteX0" fmla="*/ 123952 w 565912"/>
              <a:gd name="connsiteY0" fmla="*/ 62992 h 217424"/>
              <a:gd name="connsiteX1" fmla="*/ 404368 w 565912"/>
              <a:gd name="connsiteY1" fmla="*/ 20320 h 217424"/>
              <a:gd name="connsiteX2" fmla="*/ 532384 w 565912"/>
              <a:gd name="connsiteY2" fmla="*/ 8128 h 217424"/>
              <a:gd name="connsiteX3" fmla="*/ 556768 w 565912"/>
              <a:gd name="connsiteY3" fmla="*/ 69088 h 217424"/>
              <a:gd name="connsiteX4" fmla="*/ 477520 w 565912"/>
              <a:gd name="connsiteY4" fmla="*/ 172720 h 217424"/>
              <a:gd name="connsiteX5" fmla="*/ 373888 w 565912"/>
              <a:gd name="connsiteY5" fmla="*/ 215392 h 217424"/>
              <a:gd name="connsiteX6" fmla="*/ 38608 w 565912"/>
              <a:gd name="connsiteY6" fmla="*/ 184912 h 217424"/>
              <a:gd name="connsiteX7" fmla="*/ 123952 w 565912"/>
              <a:gd name="connsiteY7" fmla="*/ 62992 h 2174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912" h="217424">
                <a:moveTo>
                  <a:pt x="123952" y="62992"/>
                </a:moveTo>
                <a:cubicBezTo>
                  <a:pt x="184912" y="35560"/>
                  <a:pt x="336296" y="29464"/>
                  <a:pt x="404368" y="20320"/>
                </a:cubicBezTo>
                <a:cubicBezTo>
                  <a:pt x="472440" y="11176"/>
                  <a:pt x="506984" y="0"/>
                  <a:pt x="532384" y="8128"/>
                </a:cubicBezTo>
                <a:cubicBezTo>
                  <a:pt x="557784" y="16256"/>
                  <a:pt x="565912" y="41656"/>
                  <a:pt x="556768" y="69088"/>
                </a:cubicBezTo>
                <a:cubicBezTo>
                  <a:pt x="547624" y="96520"/>
                  <a:pt x="508000" y="148336"/>
                  <a:pt x="477520" y="172720"/>
                </a:cubicBezTo>
                <a:cubicBezTo>
                  <a:pt x="447040" y="197104"/>
                  <a:pt x="447040" y="213360"/>
                  <a:pt x="373888" y="215392"/>
                </a:cubicBezTo>
                <a:cubicBezTo>
                  <a:pt x="300736" y="217424"/>
                  <a:pt x="77216" y="212344"/>
                  <a:pt x="38608" y="184912"/>
                </a:cubicBezTo>
                <a:cubicBezTo>
                  <a:pt x="0" y="157480"/>
                  <a:pt x="62992" y="90424"/>
                  <a:pt x="123952" y="6299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5" name="Freeform 24"/>
          <p:cNvSpPr/>
          <p:nvPr/>
        </p:nvSpPr>
        <p:spPr>
          <a:xfrm flipH="1">
            <a:off x="1019627" y="2209799"/>
            <a:ext cx="676656" cy="511048"/>
          </a:xfrm>
          <a:custGeom>
            <a:gdLst>
              <a:gd name="connsiteX0" fmla="*/ 123952 w 565912"/>
              <a:gd name="connsiteY0" fmla="*/ 62992 h 217424"/>
              <a:gd name="connsiteX1" fmla="*/ 404368 w 565912"/>
              <a:gd name="connsiteY1" fmla="*/ 20320 h 217424"/>
              <a:gd name="connsiteX2" fmla="*/ 532384 w 565912"/>
              <a:gd name="connsiteY2" fmla="*/ 8128 h 217424"/>
              <a:gd name="connsiteX3" fmla="*/ 556768 w 565912"/>
              <a:gd name="connsiteY3" fmla="*/ 69088 h 217424"/>
              <a:gd name="connsiteX4" fmla="*/ 477520 w 565912"/>
              <a:gd name="connsiteY4" fmla="*/ 172720 h 217424"/>
              <a:gd name="connsiteX5" fmla="*/ 373888 w 565912"/>
              <a:gd name="connsiteY5" fmla="*/ 215392 h 217424"/>
              <a:gd name="connsiteX6" fmla="*/ 38608 w 565912"/>
              <a:gd name="connsiteY6" fmla="*/ 184912 h 217424"/>
              <a:gd name="connsiteX7" fmla="*/ 123952 w 565912"/>
              <a:gd name="connsiteY7" fmla="*/ 62992 h 2174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912" h="217424">
                <a:moveTo>
                  <a:pt x="123952" y="62992"/>
                </a:moveTo>
                <a:cubicBezTo>
                  <a:pt x="184912" y="35560"/>
                  <a:pt x="336296" y="29464"/>
                  <a:pt x="404368" y="20320"/>
                </a:cubicBezTo>
                <a:cubicBezTo>
                  <a:pt x="472440" y="11176"/>
                  <a:pt x="506984" y="0"/>
                  <a:pt x="532384" y="8128"/>
                </a:cubicBezTo>
                <a:cubicBezTo>
                  <a:pt x="557784" y="16256"/>
                  <a:pt x="565912" y="41656"/>
                  <a:pt x="556768" y="69088"/>
                </a:cubicBezTo>
                <a:cubicBezTo>
                  <a:pt x="547624" y="96520"/>
                  <a:pt x="508000" y="148336"/>
                  <a:pt x="477520" y="172720"/>
                </a:cubicBezTo>
                <a:cubicBezTo>
                  <a:pt x="447040" y="197104"/>
                  <a:pt x="447040" y="213360"/>
                  <a:pt x="373888" y="215392"/>
                </a:cubicBezTo>
                <a:cubicBezTo>
                  <a:pt x="300736" y="217424"/>
                  <a:pt x="77216" y="212344"/>
                  <a:pt x="38608" y="184912"/>
                </a:cubicBezTo>
                <a:cubicBezTo>
                  <a:pt x="0" y="157480"/>
                  <a:pt x="62992" y="90424"/>
                  <a:pt x="123952" y="62992"/>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7" name="Rectangle 26"/>
          <p:cNvSpPr/>
          <p:nvPr/>
        </p:nvSpPr>
        <p:spPr>
          <a:xfrm>
            <a:off x="2362200" y="666750"/>
            <a:ext cx="6248400" cy="114300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fontAlgn="base">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cavity of the scrotal sac is connected to the abdominal cavity through the inguinal canal. </a:t>
            </a:r>
          </a:p>
        </p:txBody>
      </p:sp>
    </p:spTree>
    <p:extLst>
      <p:ext uri="{BB962C8B-B14F-4D97-AF65-F5344CB8AC3E}">
        <p14:creationId xmlns:p14="http://schemas.microsoft.com/office/powerpoint/2010/main" val="18530096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ppt_w*0.7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animEffect transition="in" filter="fade">
                                      <p:cBhvr>
                                        <p:cTn id="9" dur="500"/>
                                        <p:tgtEl>
                                          <p:spTgt spid="14"/>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30" presetClass="entr" presetSubtype="0" fill="hold" grpId="0" nodeType="clickEffect">
                                  <p:stCondLst>
                                    <p:cond delay="0"/>
                                  </p:stCondLst>
                                  <p:iterate type="lt">
                                    <p:tmPct val="10000"/>
                                  </p:iterate>
                                  <p:childTnLst>
                                    <p:set>
                                      <p:cBhvr>
                                        <p:cTn id="13" dur="1" fill="hold">
                                          <p:stCondLst>
                                            <p:cond delay="0"/>
                                          </p:stCondLst>
                                        </p:cTn>
                                        <p:tgtEl>
                                          <p:spTgt spid="27"/>
                                        </p:tgtEl>
                                        <p:attrNameLst>
                                          <p:attrName>style.visibility</p:attrName>
                                        </p:attrNameLst>
                                      </p:cBhvr>
                                      <p:to>
                                        <p:strVal val="visible"/>
                                      </p:to>
                                    </p:set>
                                    <p:animEffect transition="in" filter="fade">
                                      <p:cBhvr>
                                        <p:cTn id="14" dur="800" decel="100000"/>
                                        <p:tgtEl>
                                          <p:spTgt spid="27"/>
                                        </p:tgtEl>
                                      </p:cBhvr>
                                    </p:animEffect>
                                    <p:anim calcmode="lin" valueType="num">
                                      <p:cBhvr>
                                        <p:cTn id="15" dur="800" decel="100000" fill="hold"/>
                                        <p:tgtEl>
                                          <p:spTgt spid="27"/>
                                        </p:tgtEl>
                                        <p:attrNameLst>
                                          <p:attrName>style.rotation</p:attrName>
                                        </p:attrNameLst>
                                      </p:cBhvr>
                                      <p:tavLst>
                                        <p:tav tm="0">
                                          <p:val>
                                            <p:fltVal val="-90"/>
                                          </p:val>
                                        </p:tav>
                                        <p:tav tm="100000">
                                          <p:val>
                                            <p:fltVal val="0"/>
                                          </p:val>
                                        </p:tav>
                                      </p:tavLst>
                                    </p:anim>
                                    <p:anim calcmode="lin" valueType="num">
                                      <p:cBhvr>
                                        <p:cTn id="16" dur="800" decel="100000" fill="hold"/>
                                        <p:tgtEl>
                                          <p:spTgt spid="27"/>
                                        </p:tgtEl>
                                        <p:attrNameLst>
                                          <p:attrName>ppt_x</p:attrName>
                                        </p:attrNameLst>
                                      </p:cBhvr>
                                      <p:tavLst>
                                        <p:tav tm="0">
                                          <p:val>
                                            <p:strVal val="#ppt_x+0.4"/>
                                          </p:val>
                                        </p:tav>
                                        <p:tav tm="100000">
                                          <p:val>
                                            <p:strVal val="#ppt_x-0.05"/>
                                          </p:val>
                                        </p:tav>
                                      </p:tavLst>
                                    </p:anim>
                                    <p:anim calcmode="lin" valueType="num">
                                      <p:cBhvr>
                                        <p:cTn id="17" dur="800" decel="100000" fill="hold"/>
                                        <p:tgtEl>
                                          <p:spTgt spid="27"/>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27">
                                            <p:txEl>
                                              <p:pRg st="0" end="0"/>
                                            </p:txEl>
                                          </p:spTgt>
                                        </p:tgtEl>
                                        <p:attrNameLst>
                                          <p:attrName>style.visibility</p:attrName>
                                        </p:attrNameLst>
                                      </p:cBhvr>
                                      <p:to>
                                        <p:strVal val="visible"/>
                                      </p:to>
                                    </p:set>
                                    <p:animEffect transition="in" filter="wipe(left)">
                                      <p:cBhvr>
                                        <p:cTn id="24" dur="1000"/>
                                        <p:tgtEl>
                                          <p:spTgt spid="27">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2000"/>
                                        <p:tgtEl>
                                          <p:spTgt spid="2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2000"/>
                                        <p:tgtEl>
                                          <p:spTgt spid="24"/>
                                        </p:tgtEl>
                                      </p:cBhvr>
                                    </p:animEffect>
                                  </p:childTnLst>
                                </p:cTn>
                              </p:par>
                            </p:childTnLst>
                          </p:cTn>
                        </p:par>
                        <p:par>
                          <p:cTn id="33" fill="hold" nodeType="afterGroup">
                            <p:stCondLst>
                              <p:cond delay="2000"/>
                            </p:stCondLst>
                            <p:childTnLst>
                              <p:par>
                                <p:cTn id="34" presetID="35" presetClass="emph" presetSubtype="0" repeatCount="2000" fill="hold" grpId="1" nodeType="afterEffect">
                                  <p:stCondLst>
                                    <p:cond delay="0"/>
                                  </p:stCondLst>
                                  <p:childTnLst>
                                    <p:anim calcmode="discrete" valueType="str">
                                      <p:cBhvr>
                                        <p:cTn id="35" dur="1000" fill="hold"/>
                                        <p:tgtEl>
                                          <p:spTgt spid="25"/>
                                        </p:tgtEl>
                                        <p:attrNameLst>
                                          <p:attrName>style.visibility</p:attrName>
                                        </p:attrNameLst>
                                      </p:cBhvr>
                                      <p:tavLst>
                                        <p:tav tm="0">
                                          <p:val>
                                            <p:strVal val="hidden"/>
                                          </p:val>
                                        </p:tav>
                                        <p:tav tm="50000">
                                          <p:val>
                                            <p:strVal val="visible"/>
                                          </p:val>
                                        </p:tav>
                                      </p:tavLst>
                                    </p:anim>
                                  </p:childTnLst>
                                </p:cTn>
                              </p:par>
                              <p:par>
                                <p:cTn id="36" presetID="35" presetClass="emph" presetSubtype="0" repeatCount="2000" fill="hold" grpId="1" nodeType="withEffect">
                                  <p:stCondLst>
                                    <p:cond delay="0"/>
                                  </p:stCondLst>
                                  <p:childTnLst>
                                    <p:anim calcmode="discrete" valueType="str">
                                      <p:cBhvr>
                                        <p:cTn id="37"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7" grpId="0"/>
    </p:bldLst>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09600" y="723839"/>
            <a:ext cx="2362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rPr>
              <a:t>COPULATION</a:t>
            </a:r>
            <a:endParaRPr lang="en-IN" sz="2400" b="1">
              <a:solidFill>
                <a:schemeClr val="bg1"/>
              </a:solidFill>
              <a:latin typeface="Times New Roman" pitchFamily="18" charset="0"/>
            </a:endParaRPr>
          </a:p>
        </p:txBody>
      </p:sp>
      <p:pic>
        <p:nvPicPr>
          <p:cNvPr id="6" name="Picture 5"/>
          <p:cNvPicPr>
            <a:picLocks noChangeAspect="1" noChangeArrowheads="1"/>
          </p:cNvPicPr>
          <p:nvPr/>
        </p:nvPicPr>
        <p:blipFill>
          <a:blip r:embed="rId2"/>
          <a:stretch>
            <a:fillRect/>
          </a:stretch>
        </p:blipFill>
        <p:spPr bwMode="auto">
          <a:xfrm>
            <a:off x="684634" y="1733550"/>
            <a:ext cx="3871310" cy="2971800"/>
          </a:xfrm>
          <a:prstGeom prst="rect">
            <a:avLst/>
          </a:prstGeom>
          <a:ln w="88900" cap="sq" cmpd="thickThin">
            <a:noFill/>
            <a:prstDash val="solid"/>
            <a:miter lim="800000"/>
          </a:ln>
          <a:effectLst>
            <a:innerShdw blurRad="76200">
              <a:srgbClr val="000000"/>
            </a:innerShdw>
          </a:effectLst>
        </p:spPr>
      </p:pic>
      <p:sp>
        <p:nvSpPr>
          <p:cNvPr id="7" name="Cloud 6"/>
          <p:cNvSpPr/>
          <p:nvPr/>
        </p:nvSpPr>
        <p:spPr>
          <a:xfrm>
            <a:off x="4038600" y="819150"/>
            <a:ext cx="3733800" cy="1066800"/>
          </a:xfrm>
          <a:prstGeom prst="cloud">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rPr>
              <a:t>These changes are called capacitation.</a:t>
            </a:r>
            <a:endParaRPr lang="en-IN" b="1">
              <a:solidFill>
                <a:schemeClr val="tx1"/>
              </a:solidFill>
              <a:latin typeface="Times New Roman" pitchFamily="18" charset="0"/>
            </a:endParaRPr>
          </a:p>
        </p:txBody>
      </p:sp>
      <p:sp>
        <p:nvSpPr>
          <p:cNvPr id="8" name="Cloud 7"/>
          <p:cNvSpPr/>
          <p:nvPr/>
        </p:nvSpPr>
        <p:spPr>
          <a:xfrm>
            <a:off x="3886200" y="1715356"/>
            <a:ext cx="3657600" cy="1600200"/>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rPr>
              <a:t>The changes in the properties of the zona pellucida constitute the zona reaction.</a:t>
            </a:r>
            <a:endParaRPr lang="en-IN" b="1">
              <a:solidFill>
                <a:schemeClr val="tx1"/>
              </a:solidFill>
              <a:latin typeface="Times New Roman" pitchFamily="18" charset="0"/>
            </a:endParaRPr>
          </a:p>
        </p:txBody>
      </p:sp>
    </p:spTree>
    <p:extLst>
      <p:ext uri="{BB962C8B-B14F-4D97-AF65-F5344CB8AC3E}">
        <p14:creationId xmlns:p14="http://schemas.microsoft.com/office/powerpoint/2010/main" val="17172125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 presetClass="entr" presetSubtype="10" fill="hold" grpId="0" nodeType="clickEffect">
                                  <p:stCondLst>
                                    <p:cond delay="0"/>
                                  </p:stCondLst>
                                  <p:iterate type="lt">
                                    <p:tmPct val="10000"/>
                                  </p:iterate>
                                  <p:childTnLst>
                                    <p:set>
                                      <p:cBhvr>
                                        <p:cTn id="13" dur="1" fill="hold">
                                          <p:stCondLst>
                                            <p:cond delay="0"/>
                                          </p:stCondLst>
                                        </p:cTn>
                                        <p:tgtEl>
                                          <p:spTgt spid="7"/>
                                        </p:tgtEl>
                                        <p:attrNameLst>
                                          <p:attrName>style.visibility</p:attrName>
                                        </p:attrNameLst>
                                      </p:cBhvr>
                                      <p:to>
                                        <p:strVal val="visible"/>
                                      </p:to>
                                    </p:set>
                                    <p:animEffect transition="in" filter="checkerboard(across)">
                                      <p:cBhvr>
                                        <p:cTn id="14" dur="500"/>
                                        <p:tgtEl>
                                          <p:spTgt spid="7"/>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 presetClass="entr" presetSubtype="10" fill="hold" grpId="0" nodeType="click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Effect transition="in" filter="checkerboard(across)">
                                      <p:cBhvr>
                                        <p:cTn id="24" dur="500"/>
                                        <p:tgtEl>
                                          <p:spTgt spid="8"/>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nodeType="clickEffect">
                                  <p:stCondLst>
                                    <p:cond delay="0"/>
                                  </p:stCondLst>
                                  <p:iterate type="lt">
                                    <p:tmPct val="10000"/>
                                  </p:iterate>
                                  <p:childTnLst>
                                    <p:set>
                                      <p:cBhvr>
                                        <p:cTn id="28" dur="1" fill="hold">
                                          <p:stCondLst>
                                            <p:cond delay="0"/>
                                          </p:stCondLst>
                                        </p:cTn>
                                        <p:tgtEl>
                                          <p:spTgt spid="8">
                                            <p:txEl>
                                              <p:pRg st="0" end="0"/>
                                            </p:txEl>
                                          </p:spTgt>
                                        </p:tgtEl>
                                        <p:attrNameLst>
                                          <p:attrName>style.visibility</p:attrName>
                                        </p:attrNameLst>
                                      </p:cBhvr>
                                      <p:to>
                                        <p:strVal val="visible"/>
                                      </p:to>
                                    </p:set>
                                    <p:animEffect transition="in" filter="wipe(left)">
                                      <p:cBhvr>
                                        <p:cTn id="2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533400" y="1237223"/>
            <a:ext cx="777240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US" sz="2000" b="1">
                <a:latin typeface="Times New Roman" pitchFamily="18" charset="0"/>
              </a:rPr>
              <a:t>Sperm capacitation refers to the physiological changes that the spermatozoa must undergo in order to penetrate and fertilize an egg. </a:t>
            </a:r>
            <a:endParaRPr lang="en-IN" sz="2000" b="1">
              <a:latin typeface="Times New Roman" pitchFamily="18" charset="0"/>
            </a:endParaRPr>
          </a:p>
        </p:txBody>
      </p:sp>
      <p:sp>
        <p:nvSpPr>
          <p:cNvPr id="4" name="Rectangle 3"/>
          <p:cNvSpPr/>
          <p:nvPr/>
        </p:nvSpPr>
        <p:spPr>
          <a:xfrm>
            <a:off x="533400" y="742950"/>
            <a:ext cx="1143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latin typeface="Times New Roman" pitchFamily="18" charset="0"/>
              </a:rPr>
              <a:t>Note </a:t>
            </a:r>
            <a:endParaRPr lang="en-IN" sz="2400" b="1">
              <a:latin typeface="Times New Roman" pitchFamily="18" charset="0"/>
            </a:endParaRPr>
          </a:p>
        </p:txBody>
      </p:sp>
      <p:sp>
        <p:nvSpPr>
          <p:cNvPr id="5" name="Rectangle 4"/>
          <p:cNvSpPr/>
          <p:nvPr/>
        </p:nvSpPr>
        <p:spPr>
          <a:xfrm>
            <a:off x="513143" y="2190750"/>
            <a:ext cx="7792657"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US" sz="2000" b="1">
                <a:latin typeface="Times New Roman" pitchFamily="18" charset="0"/>
              </a:rPr>
              <a:t>Changes take place in the membranes over the acrosome and enable release of  lysosomal enzymes. This is called acrosome reaction.</a:t>
            </a:r>
            <a:endParaRPr lang="en-IN" sz="2000" b="1">
              <a:latin typeface="Times New Roman" pitchFamily="18" charset="0"/>
            </a:endParaRPr>
          </a:p>
        </p:txBody>
      </p:sp>
      <p:sp>
        <p:nvSpPr>
          <p:cNvPr id="6" name="Rectangle 5"/>
          <p:cNvSpPr/>
          <p:nvPr/>
        </p:nvSpPr>
        <p:spPr>
          <a:xfrm>
            <a:off x="533400" y="3257550"/>
            <a:ext cx="769620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US" sz="2000" b="1">
                <a:latin typeface="Times New Roman" pitchFamily="18" charset="0"/>
              </a:rPr>
              <a:t>The acrosomal vesicle at the tip of the head fuses with the plasma membrane of the egg, releasing enzymes from the tip of the sperms.</a:t>
            </a:r>
            <a:endParaRPr lang="en-IN" sz="2000" b="1">
              <a:latin typeface="Times New Roman" pitchFamily="18" charset="0"/>
            </a:endParaRPr>
          </a:p>
        </p:txBody>
      </p:sp>
    </p:spTree>
    <p:extLst>
      <p:ext uri="{BB962C8B-B14F-4D97-AF65-F5344CB8AC3E}">
        <p14:creationId xmlns:p14="http://schemas.microsoft.com/office/powerpoint/2010/main" val="25307986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C:\Users\sony\Desktop\Ritu BIO\reproduction\fertilization.gif"/>
          <p:cNvPicPr>
            <a:picLocks noChangeAspect="1" noChangeArrowheads="1" noCrop="1"/>
          </p:cNvPicPr>
          <p:nvPr/>
        </p:nvPicPr>
        <p:blipFill>
          <a:blip r:embed="rId2"/>
          <a:stretch>
            <a:fillRect/>
          </a:stretch>
        </p:blipFill>
        <p:spPr bwMode="auto">
          <a:xfrm>
            <a:off x="3047999" y="819150"/>
            <a:ext cx="4724401" cy="3810000"/>
          </a:xfrm>
          <a:prstGeom prst="rect">
            <a:avLst/>
          </a:prstGeom>
          <a:ln w="88900" cap="sq" cmpd="thickThin">
            <a:noFill/>
            <a:prstDash val="solid"/>
            <a:miter lim="800000"/>
          </a:ln>
          <a:effectLst>
            <a:innerShdw blurRad="76200">
              <a:srgbClr val="000000"/>
            </a:innerShdw>
          </a:effectLst>
        </p:spPr>
      </p:pic>
      <p:sp>
        <p:nvSpPr>
          <p:cNvPr id="4" name="TextBox 3"/>
          <p:cNvSpPr txBox="1"/>
          <p:nvPr/>
        </p:nvSpPr>
        <p:spPr>
          <a:xfrm rot="20212368">
            <a:off x="513837" y="1285107"/>
            <a:ext cx="2743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rPr>
              <a:t>FERTILIZATION</a:t>
            </a:r>
            <a:endParaRPr lang="en-IN" sz="2400" b="1">
              <a:solidFill>
                <a:schemeClr val="bg1"/>
              </a:solidFill>
              <a:latin typeface="Times New Roman" pitchFamily="18" charset="0"/>
            </a:endParaRPr>
          </a:p>
        </p:txBody>
      </p:sp>
    </p:spTree>
    <p:extLst>
      <p:ext uri="{BB962C8B-B14F-4D97-AF65-F5344CB8AC3E}">
        <p14:creationId xmlns:p14="http://schemas.microsoft.com/office/powerpoint/2010/main" val="4270695910"/>
      </p:ext>
    </p:extLst>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http://classconnection.s3.amazonaws.com/731/flashcards/565731/jpg/oviducts1328574753614.jpg"/>
          <p:cNvPicPr>
            <a:picLocks noChangeAspect="1" noChangeArrowheads="1"/>
          </p:cNvPicPr>
          <p:nvPr/>
        </p:nvPicPr>
        <p:blipFill>
          <a:blip r:embed="rId2"/>
          <a:srcRect l="6575" r="6098" b="5015"/>
          <a:stretch>
            <a:fillRect/>
          </a:stretch>
        </p:blipFill>
        <p:spPr bwMode="auto">
          <a:xfrm>
            <a:off x="2456541" y="1504950"/>
            <a:ext cx="3715659" cy="3113041"/>
          </a:xfrm>
          <a:prstGeom prst="rect">
            <a:avLst/>
          </a:prstGeom>
          <a:noFill/>
        </p:spPr>
      </p:pic>
      <p:pic>
        <p:nvPicPr>
          <p:cNvPr id="3" name="Picture 2" descr="C:\Users\sony\Desktop\XI\XI pictures\pointing.gif"/>
          <p:cNvPicPr>
            <a:picLocks noChangeAspect="1" noChangeArrowheads="1" noCrop="1"/>
          </p:cNvPicPr>
          <p:nvPr/>
        </p:nvPicPr>
        <p:blipFill>
          <a:blip r:embed="rId3"/>
          <a:stretch>
            <a:fillRect/>
          </a:stretch>
        </p:blipFill>
        <p:spPr bwMode="auto">
          <a:xfrm rot="3261405">
            <a:off x="4557490" y="2011588"/>
            <a:ext cx="998632" cy="1466353"/>
          </a:xfrm>
          <a:prstGeom prst="rect">
            <a:avLst/>
          </a:prstGeom>
          <a:noFill/>
        </p:spPr>
      </p:pic>
      <p:sp>
        <p:nvSpPr>
          <p:cNvPr id="4" name="TextBox 3"/>
          <p:cNvSpPr txBox="1"/>
          <p:nvPr/>
        </p:nvSpPr>
        <p:spPr>
          <a:xfrm>
            <a:off x="2873944" y="738484"/>
            <a:ext cx="2743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rPr>
              <a:t>FERTILIZATION</a:t>
            </a:r>
            <a:endParaRPr lang="en-IN" sz="2400" b="1">
              <a:solidFill>
                <a:schemeClr val="bg1"/>
              </a:solidFill>
              <a:latin typeface="Times New Roman" pitchFamily="18" charset="0"/>
            </a:endParaRPr>
          </a:p>
        </p:txBody>
      </p:sp>
    </p:spTree>
    <p:extLst>
      <p:ext uri="{BB962C8B-B14F-4D97-AF65-F5344CB8AC3E}">
        <p14:creationId xmlns:p14="http://schemas.microsoft.com/office/powerpoint/2010/main" val="21326521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par>
                                <p:cTn id="8" presetID="55" presetClass="entr" presetSubtype="0" fill="hold" nodeType="with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1000" fill="hold"/>
                                        <p:tgtEl>
                                          <p:spTgt spid="3"/>
                                        </p:tgtEl>
                                        <p:attrNameLst>
                                          <p:attrName>ppt_w</p:attrName>
                                        </p:attrNameLst>
                                      </p:cBhvr>
                                      <p:tavLst>
                                        <p:tav tm="0">
                                          <p:val>
                                            <p:strVal val="#ppt_w*0.70"/>
                                          </p:val>
                                        </p:tav>
                                        <p:tav tm="100000">
                                          <p:val>
                                            <p:strVal val="#ppt_w"/>
                                          </p:val>
                                        </p:tav>
                                      </p:tavLst>
                                    </p:anim>
                                    <p:anim calcmode="lin" valueType="num">
                                      <p:cBhvr>
                                        <p:cTn id="11" dur="1000" fill="hold"/>
                                        <p:tgtEl>
                                          <p:spTgt spid="3"/>
                                        </p:tgtEl>
                                        <p:attrNameLst>
                                          <p:attrName>ppt_h</p:attrName>
                                        </p:attrNameLst>
                                      </p:cBhvr>
                                      <p:tavLst>
                                        <p:tav tm="0">
                                          <p:val>
                                            <p:strVal val="#ppt_h"/>
                                          </p:val>
                                        </p:tav>
                                        <p:tav tm="100000">
                                          <p:val>
                                            <p:strVal val="#ppt_h"/>
                                          </p:val>
                                        </p:tav>
                                      </p:tavLst>
                                    </p:anim>
                                    <p:animEffect transition="in" filter="fade">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Box 2"/>
          <p:cNvSpPr txBox="1"/>
          <p:nvPr/>
        </p:nvSpPr>
        <p:spPr>
          <a:xfrm>
            <a:off x="609600" y="738485"/>
            <a:ext cx="4951071"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000" b="1">
                <a:latin typeface="Times New Roman" pitchFamily="18" charset="0"/>
              </a:rPr>
              <a:t>FERTILIZATION AND DEVELOPMENT</a:t>
            </a:r>
            <a:endParaRPr lang="en-IN" sz="2000" b="1">
              <a:latin typeface="Times New Roman" pitchFamily="18" charset="0"/>
            </a:endParaRPr>
          </a:p>
        </p:txBody>
      </p:sp>
      <p:sp>
        <p:nvSpPr>
          <p:cNvPr id="7" name="Rectangle 2"/>
          <p:cNvSpPr>
            <a:spLocks noChangeArrowheads="1"/>
          </p:cNvSpPr>
          <p:nvPr/>
        </p:nvSpPr>
        <p:spPr bwMode="auto">
          <a:xfrm>
            <a:off x="609600" y="1179602"/>
            <a:ext cx="7924800" cy="1015663"/>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sz="2000" b="1">
                <a:latin typeface="Times New Roman" pitchFamily="18" charset="0"/>
              </a:rPr>
              <a:t>The motile sperms swim rapidly, pass through the cervix, enter the uterus and finally reach ampullary-isthmic junction of the fallopian tube.</a:t>
            </a:r>
            <a:endParaRPr lang="en-IN" sz="2000" b="1">
              <a:latin typeface="Times New Roman" pitchFamily="18" charset="0"/>
            </a:endParaRPr>
          </a:p>
        </p:txBody>
      </p:sp>
      <p:pic>
        <p:nvPicPr>
          <p:cNvPr id="6" name="Picture 5" descr="C:\Users\sony\Desktop\XI\XI pictures\infertility-animation-small-uk_default.gif"/>
          <p:cNvPicPr>
            <a:picLocks noChangeAspect="1" noChangeArrowheads="1" noCrop="1"/>
          </p:cNvPicPr>
          <p:nvPr/>
        </p:nvPicPr>
        <p:blipFill>
          <a:blip r:embed="rId2"/>
          <a:stretch>
            <a:fillRect/>
          </a:stretch>
        </p:blipFill>
        <p:spPr bwMode="auto">
          <a:xfrm>
            <a:off x="1219200" y="2365621"/>
            <a:ext cx="2590800" cy="233172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167614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723840"/>
            <a:ext cx="276464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rPr>
              <a:t>FERTILIZATION</a:t>
            </a:r>
            <a:endParaRPr lang="en-IN" sz="2400" b="1">
              <a:solidFill>
                <a:schemeClr val="bg1"/>
              </a:solidFill>
              <a:latin typeface="Times New Roman" pitchFamily="18" charset="0"/>
            </a:endParaRPr>
          </a:p>
        </p:txBody>
      </p:sp>
      <p:sp>
        <p:nvSpPr>
          <p:cNvPr id="6" name="Rectangle 2"/>
          <p:cNvSpPr>
            <a:spLocks noChangeArrowheads="1"/>
          </p:cNvSpPr>
          <p:nvPr/>
        </p:nvSpPr>
        <p:spPr bwMode="auto">
          <a:xfrm>
            <a:off x="628890" y="1254264"/>
            <a:ext cx="7829310" cy="707886"/>
          </a:xfrm>
          <a:prstGeom prst="rect">
            <a:avLst/>
          </a:prstGeom>
          <a:ln>
            <a:noFill/>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0" fontAlgn="base" latinLnBrk="0" hangingPunct="0">
              <a:lnSpc>
                <a:spcPct val="100000"/>
              </a:lnSpc>
              <a:spcBef>
                <a:spcPct val="0"/>
              </a:spcBef>
              <a:spcAft>
                <a:spcPct val="0"/>
              </a:spcAft>
              <a:buClrTx/>
              <a:buSzTx/>
            </a:pP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The ovum released by the ovary is also transported to the fallopian tube where fertilisation takes place. </a:t>
            </a:r>
            <a:endParaRPr kumimoji="0" lang="en-US" sz="2000" b="1" i="0" u="none" strike="noStrike" cap="none" normalizeH="0" baseline="0">
              <a:ln>
                <a:noFill/>
              </a:ln>
              <a:solidFill>
                <a:schemeClr val="tx1"/>
              </a:solidFill>
              <a:effectLst/>
              <a:latin typeface="Times New Roman" pitchFamily="18" charset="0"/>
            </a:endParaRPr>
          </a:p>
        </p:txBody>
      </p:sp>
      <p:sp>
        <p:nvSpPr>
          <p:cNvPr id="2" name="Cloud Callout 1"/>
          <p:cNvSpPr/>
          <p:nvPr/>
        </p:nvSpPr>
        <p:spPr>
          <a:xfrm>
            <a:off x="4343400" y="2266950"/>
            <a:ext cx="2438400" cy="1295400"/>
          </a:xfrm>
          <a:prstGeom prst="cloudCallout">
            <a:avLst>
              <a:gd name="adj1" fmla="val -93934"/>
              <a:gd name="adj2" fmla="val -35787"/>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ea typeface="Times New Roman" pitchFamily="18" charset="0"/>
                <a:cs typeface="Times New Roman" pitchFamily="18" charset="0"/>
              </a:rPr>
              <a:t>conception in humans</a:t>
            </a:r>
            <a:endParaRPr lang="en-US" sz="2000">
              <a:solidFill>
                <a:schemeClr val="tx1"/>
              </a:solidFill>
            </a:endParaRPr>
          </a:p>
        </p:txBody>
      </p:sp>
      <p:pic>
        <p:nvPicPr>
          <p:cNvPr id="7" name="irc_mi" descr="http://img.webmd.com/dtmcms/live/webmd/consumer_assets/site_images/media/medical/hw/n5551221.jpg"/>
          <p:cNvPicPr/>
          <p:nvPr/>
        </p:nvPicPr>
        <p:blipFill>
          <a:blip r:embed="rId2">
            <a:extLst>
              <a:ext uri="{28A0092B-C50C-407E-A947-70E740481C1C}">
                <a14:useLocalDpi xmlns:a14="http://schemas.microsoft.com/office/drawing/2010/main" val="0"/>
              </a:ext>
            </a:extLst>
          </a:blip>
          <a:srcRect l="2524" t="624" r="55257" b="39451"/>
          <a:stretch>
            <a:fillRect/>
          </a:stretch>
        </p:blipFill>
        <p:spPr bwMode="auto">
          <a:xfrm>
            <a:off x="685800" y="2114550"/>
            <a:ext cx="2782747" cy="2501214"/>
          </a:xfrm>
          <a:prstGeom prst="rect">
            <a:avLst/>
          </a:prstGeom>
          <a:noFill/>
          <a:ln w="38100">
            <a:noFill/>
          </a:ln>
        </p:spPr>
      </p:pic>
    </p:spTree>
    <p:extLst>
      <p:ext uri="{BB962C8B-B14F-4D97-AF65-F5344CB8AC3E}">
        <p14:creationId xmlns:p14="http://schemas.microsoft.com/office/powerpoint/2010/main" val="1140031496"/>
      </p:ext>
    </p:extLst>
  </p:cSld>
  <p:clrMapOvr>
    <a:masterClrMapping/>
  </p:clrMapOvr>
  <p:transition advClick="0" advTm="5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8" presetClass="entr" presetSubtype="12"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800" decel="100000"/>
                                        <p:tgtEl>
                                          <p:spTgt spid="2"/>
                                        </p:tgtEl>
                                      </p:cBhvr>
                                    </p:animEffect>
                                    <p:anim calcmode="lin" valueType="num">
                                      <p:cBhvr>
                                        <p:cTn id="18" dur="800" decel="100000" fill="hold"/>
                                        <p:tgtEl>
                                          <p:spTgt spid="2"/>
                                        </p:tgtEl>
                                        <p:attrNameLst>
                                          <p:attrName>style.rotation</p:attrName>
                                        </p:attrNameLst>
                                      </p:cBhvr>
                                      <p:tavLst>
                                        <p:tav tm="0">
                                          <p:val>
                                            <p:fltVal val="-90"/>
                                          </p:val>
                                        </p:tav>
                                        <p:tav tm="100000">
                                          <p:val>
                                            <p:fltVal val="0"/>
                                          </p:val>
                                        </p:tav>
                                      </p:tavLst>
                                    </p:anim>
                                    <p:anim calcmode="lin" valueType="num">
                                      <p:cBhvr>
                                        <p:cTn id="19" dur="800" decel="100000" fill="hold"/>
                                        <p:tgtEl>
                                          <p:spTgt spid="2"/>
                                        </p:tgtEl>
                                        <p:attrNameLst>
                                          <p:attrName>ppt_x</p:attrName>
                                        </p:attrNameLst>
                                      </p:cBhvr>
                                      <p:tavLst>
                                        <p:tav tm="0">
                                          <p:val>
                                            <p:strVal val="#ppt_x+0.4"/>
                                          </p:val>
                                        </p:tav>
                                        <p:tav tm="100000">
                                          <p:val>
                                            <p:strVal val="#ppt_x-0.05"/>
                                          </p:val>
                                        </p:tav>
                                      </p:tavLst>
                                    </p:anim>
                                    <p:anim calcmode="lin" valueType="num">
                                      <p:cBhvr>
                                        <p:cTn id="20" dur="800" decel="100000" fill="hold"/>
                                        <p:tgtEl>
                                          <p:spTgt spid="2"/>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723840"/>
            <a:ext cx="276464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rPr>
              <a:t>FERTILIZATION</a:t>
            </a:r>
            <a:endParaRPr lang="en-IN" sz="2400" b="1">
              <a:solidFill>
                <a:schemeClr val="bg1"/>
              </a:solidFill>
              <a:latin typeface="Times New Roman" pitchFamily="18" charset="0"/>
            </a:endParaRPr>
          </a:p>
        </p:txBody>
      </p:sp>
      <p:pic>
        <p:nvPicPr>
          <p:cNvPr id="2" name="Picture 2" descr="http://cdn1.askiitians.com/Images/201488-162045749-8528-ovule-surrounded-by-sperms_opt.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7768" y="1261706"/>
            <a:ext cx="3308431" cy="3367444"/>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3319452" y="1261706"/>
            <a:ext cx="5101075" cy="1008412"/>
          </a:xfrm>
          <a:prstGeom prst="roundRect">
            <a:avLst>
              <a:gd name="adj" fmla="val 35854"/>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oocyte-cumulus complex of the female is surrounded by a zona pellucida, corona radiata, and cumulus layer.</a:t>
            </a:r>
            <a:endParaRPr lang="en-US" sz="2000" b="1">
              <a:solidFill>
                <a:schemeClr val="tx1"/>
              </a:solidFill>
              <a:latin typeface="Times New Roman" pitchFamily="18" charset="0"/>
            </a:endParaRPr>
          </a:p>
        </p:txBody>
      </p:sp>
    </p:spTree>
    <p:extLst>
      <p:ext uri="{BB962C8B-B14F-4D97-AF65-F5344CB8AC3E}">
        <p14:creationId xmlns:p14="http://schemas.microsoft.com/office/powerpoint/2010/main" val="3756310678"/>
      </p:ext>
    </p:extLst>
  </p:cSld>
  <p:clrMapOvr>
    <a:masterClrMapping/>
  </p:clrMapOvr>
  <p:transition advClick="0" advTm="5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irc_mi" descr="http://csls-text.c.u-tokyo.ac.jp/images/fig/fig12_15.jpg"/>
          <p:cNvPicPr/>
          <p:nvPr/>
        </p:nvPicPr>
        <p:blipFill>
          <a:blip r:embed="rId2">
            <a:extLst>
              <a:ext uri="{28A0092B-C50C-407E-A947-70E740481C1C}">
                <a14:useLocalDpi xmlns:a14="http://schemas.microsoft.com/office/drawing/2010/main" val="0"/>
              </a:ext>
            </a:extLst>
          </a:blip>
          <a:srcRect l="18181" t="5522" r="17482" b="5161"/>
          <a:stretch>
            <a:fillRect/>
          </a:stretch>
        </p:blipFill>
        <p:spPr bwMode="auto">
          <a:xfrm>
            <a:off x="609600" y="2038350"/>
            <a:ext cx="3581400" cy="2694969"/>
          </a:xfrm>
          <a:prstGeom prst="rect">
            <a:avLst/>
          </a:prstGeom>
          <a:noFill/>
          <a:ln w="28575">
            <a:noFill/>
          </a:ln>
        </p:spPr>
      </p:pic>
      <p:sp>
        <p:nvSpPr>
          <p:cNvPr id="6" name="TextBox 5"/>
          <p:cNvSpPr txBox="1"/>
          <p:nvPr/>
        </p:nvSpPr>
        <p:spPr>
          <a:xfrm>
            <a:off x="609600" y="723840"/>
            <a:ext cx="276464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rPr>
              <a:t>FERTILIZATION</a:t>
            </a:r>
            <a:endParaRPr lang="en-IN" sz="2400" b="1">
              <a:solidFill>
                <a:schemeClr val="bg1"/>
              </a:solidFill>
              <a:latin typeface="Times New Roman" pitchFamily="18" charset="0"/>
            </a:endParaRPr>
          </a:p>
        </p:txBody>
      </p:sp>
      <p:sp>
        <p:nvSpPr>
          <p:cNvPr id="7" name="Cloud 6"/>
          <p:cNvSpPr/>
          <p:nvPr/>
        </p:nvSpPr>
        <p:spPr>
          <a:xfrm>
            <a:off x="3236360" y="819150"/>
            <a:ext cx="4063700" cy="2081308"/>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When a motile sperm reaches the ovum, it makes its way through </a:t>
            </a:r>
            <a:r>
              <a:rPr lang="en-US" sz="2000" b="1">
                <a:solidFill>
                  <a:srgbClr val="0000FF"/>
                </a:solidFill>
                <a:latin typeface="Times New Roman" pitchFamily="18" charset="0"/>
                <a:ea typeface="Times New Roman" pitchFamily="18" charset="0"/>
                <a:cs typeface="Times New Roman" pitchFamily="18" charset="0"/>
              </a:rPr>
              <a:t>corona radiata </a:t>
            </a:r>
            <a:r>
              <a:rPr lang="en-US" sz="2000" b="1">
                <a:solidFill>
                  <a:schemeClr val="tx1"/>
                </a:solidFill>
                <a:latin typeface="Times New Roman" pitchFamily="18" charset="0"/>
                <a:ea typeface="Times New Roman" pitchFamily="18" charset="0"/>
                <a:cs typeface="Times New Roman" pitchFamily="18" charset="0"/>
              </a:rPr>
              <a:t>and </a:t>
            </a:r>
            <a:r>
              <a:rPr lang="en-US" sz="2000" b="1">
                <a:solidFill>
                  <a:srgbClr val="0000FF"/>
                </a:solidFill>
                <a:latin typeface="Times New Roman" pitchFamily="18" charset="0"/>
                <a:ea typeface="Times New Roman" pitchFamily="18" charset="0"/>
                <a:cs typeface="Times New Roman" pitchFamily="18" charset="0"/>
              </a:rPr>
              <a:t>zona pellucida. </a:t>
            </a:r>
          </a:p>
        </p:txBody>
      </p:sp>
      <p:sp>
        <p:nvSpPr>
          <p:cNvPr id="9" name="Oval 8"/>
          <p:cNvSpPr/>
          <p:nvPr/>
        </p:nvSpPr>
        <p:spPr>
          <a:xfrm>
            <a:off x="2667000" y="2802876"/>
            <a:ext cx="1066800" cy="121667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spTree>
    <p:extLst>
      <p:ext uri="{BB962C8B-B14F-4D97-AF65-F5344CB8AC3E}">
        <p14:creationId xmlns:p14="http://schemas.microsoft.com/office/powerpoint/2010/main" val="17500143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1000"/>
                                        <p:tgtEl>
                                          <p:spTgt spid="7">
                                            <p:txEl>
                                              <p:pRg st="0" end="0"/>
                                            </p:txEl>
                                          </p:spTgt>
                                        </p:tgtEl>
                                      </p:cBhvr>
                                    </p:animEffect>
                                  </p:childTnLst>
                                </p:cTn>
                              </p:par>
                              <p:par>
                                <p:cTn id="18" presetID="23" presetClass="entr" presetSubtype="16" fill="hold" grpId="0" nodeType="with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childTnLst>
                                </p:cTn>
                              </p:par>
                            </p:childTnLst>
                          </p:cTn>
                        </p:par>
                        <p:par>
                          <p:cTn id="22" fill="hold" nodeType="afterGroup">
                            <p:stCondLst>
                              <p:cond delay="1000"/>
                            </p:stCondLst>
                            <p:childTnLst>
                              <p:par>
                                <p:cTn id="23" presetID="26" presetClass="emph" presetSubtype="0" repeatCount="5000" fill="hold" grpId="1" nodeType="afterEffect">
                                  <p:stCondLst>
                                    <p:cond delay="0"/>
                                  </p:stCondLst>
                                  <p:iterate type="lt">
                                    <p:tmPct val="10000"/>
                                  </p:iterate>
                                  <p:childTnLst>
                                    <p:animEffect transition="out" filter="fade">
                                      <p:cBhvr>
                                        <p:cTn id="24" dur="500" tmFilter="0, 0; .2, .5; .8, .5; 1, 0"/>
                                        <p:tgtEl>
                                          <p:spTgt spid="9"/>
                                        </p:tgtEl>
                                      </p:cBhvr>
                                    </p:animEffect>
                                    <p:animScale>
                                      <p:cBhvr>
                                        <p:cTn id="25" dur="250" autoRev="1" fill="hold"/>
                                        <p:tgtEl>
                                          <p:spTgt spid="9"/>
                                        </p:tgtEl>
                                      </p:cBhvr>
                                      <p:by x="105000" y="105000"/>
                                    </p:animScale>
                                  </p:childTnLst>
                                </p:cTn>
                              </p:par>
                            </p:childTnLst>
                          </p:cTn>
                        </p:par>
                      </p:childTnLst>
                    </p:cTn>
                  </p:par>
                  <p:par>
                    <p:cTn id="26" fill="hold" nodeType="clickPar">
                      <p:stCondLst>
                        <p:cond delay="indefinite"/>
                      </p:stCondLst>
                      <p:childTnLst>
                        <p:par>
                          <p:cTn id="27" fill="hold">
                            <p:stCondLst>
                              <p:cond delay="0"/>
                            </p:stCondLst>
                            <p:childTnLst>
                              <p:par>
                                <p:cTn id="28" presetID="21" presetClass="emph" presetSubtype="0" fill="hold" grpId="2" nodeType="clickEffect">
                                  <p:stCondLst>
                                    <p:cond delay="0"/>
                                  </p:stCondLst>
                                  <p:iterate type="lt">
                                    <p:tmPct val="0"/>
                                  </p:iterate>
                                  <p:childTnLst>
                                    <p:animClr clrSpc="hsl" dir="cw">
                                      <p:cBhvr override="childStyle">
                                        <p:cTn id="29" dur="500" fill="hold"/>
                                        <p:tgtEl>
                                          <p:spTgt spid="9"/>
                                        </p:tgtEl>
                                        <p:attrNameLst>
                                          <p:attrName>style.color</p:attrName>
                                        </p:attrNameLst>
                                      </p:cBhvr>
                                      <p:by>
                                        <p:hsl h="7200000" s="0" l="0"/>
                                      </p:by>
                                    </p:animClr>
                                    <p:animClr clrSpc="hsl" dir="cw">
                                      <p:cBhvr>
                                        <p:cTn id="30" dur="500" fill="hold"/>
                                        <p:tgtEl>
                                          <p:spTgt spid="9"/>
                                        </p:tgtEl>
                                        <p:attrNameLst>
                                          <p:attrName>fillcolor</p:attrName>
                                        </p:attrNameLst>
                                      </p:cBhvr>
                                      <p:by>
                                        <p:hsl h="7200000" s="0" l="0"/>
                                      </p:by>
                                    </p:animClr>
                                    <p:animClr clrSpc="hsl" dir="cw">
                                      <p:cBhvr>
                                        <p:cTn id="31" dur="500" fill="hold"/>
                                        <p:tgtEl>
                                          <p:spTgt spid="9"/>
                                        </p:tgtEl>
                                        <p:attrNameLst>
                                          <p:attrName>stroke.color</p:attrName>
                                        </p:attrNameLst>
                                      </p:cBhvr>
                                      <p:by>
                                        <p:hsl h="7200000" s="0" l="0"/>
                                      </p:by>
                                    </p:animClr>
                                    <p:set>
                                      <p:cBhvr>
                                        <p:cTn id="32"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P spid="9" grpId="2" animBg="1"/>
    </p:bldLst>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irc_mi" descr="http://csls-text.c.u-tokyo.ac.jp/images/fig/fig12_15.jpg"/>
          <p:cNvPicPr/>
          <p:nvPr/>
        </p:nvPicPr>
        <p:blipFill>
          <a:blip r:embed="rId2">
            <a:extLst>
              <a:ext uri="{28A0092B-C50C-407E-A947-70E740481C1C}">
                <a14:useLocalDpi xmlns:a14="http://schemas.microsoft.com/office/drawing/2010/main" val="0"/>
              </a:ext>
            </a:extLst>
          </a:blip>
          <a:srcRect l="18181" t="5522" r="17482" b="5161"/>
          <a:stretch>
            <a:fillRect/>
          </a:stretch>
        </p:blipFill>
        <p:spPr bwMode="auto">
          <a:xfrm>
            <a:off x="533400" y="2266950"/>
            <a:ext cx="3352800" cy="2438400"/>
          </a:xfrm>
          <a:prstGeom prst="rect">
            <a:avLst/>
          </a:prstGeom>
          <a:noFill/>
          <a:ln w="28575">
            <a:noFill/>
          </a:ln>
        </p:spPr>
      </p:pic>
      <p:sp>
        <p:nvSpPr>
          <p:cNvPr id="5" name="TextBox 4"/>
          <p:cNvSpPr txBox="1"/>
          <p:nvPr/>
        </p:nvSpPr>
        <p:spPr>
          <a:xfrm>
            <a:off x="533400" y="666750"/>
            <a:ext cx="22097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rPr>
              <a:t>FERTILIZATION</a:t>
            </a:r>
            <a:endParaRPr lang="en-IN" sz="2000" b="1">
              <a:solidFill>
                <a:schemeClr val="bg1"/>
              </a:solidFill>
              <a:latin typeface="Times New Roman" pitchFamily="18" charset="0"/>
            </a:endParaRPr>
          </a:p>
        </p:txBody>
      </p:sp>
      <p:sp>
        <p:nvSpPr>
          <p:cNvPr id="7" name="Rectangle 6"/>
          <p:cNvSpPr/>
          <p:nvPr/>
        </p:nvSpPr>
        <p:spPr>
          <a:xfrm>
            <a:off x="4343400" y="1047751"/>
            <a:ext cx="4191000" cy="1631216"/>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solidFill>
                  <a:srgbClr val="000000"/>
                </a:solidFill>
                <a:latin typeface="Times New Roman" pitchFamily="18" charset="0"/>
                <a:ea typeface="Times New Roman" pitchFamily="18" charset="0"/>
                <a:cs typeface="Times New Roman" pitchFamily="18" charset="0"/>
              </a:rPr>
              <a:t>In this process, the enzyme </a:t>
            </a:r>
            <a:r>
              <a:rPr lang="en-US" sz="2000" b="1">
                <a:solidFill>
                  <a:srgbClr val="FF0066"/>
                </a:solidFill>
                <a:latin typeface="Times New Roman" pitchFamily="18" charset="0"/>
                <a:ea typeface="Times New Roman" pitchFamily="18" charset="0"/>
                <a:cs typeface="Times New Roman" pitchFamily="18" charset="0"/>
              </a:rPr>
              <a:t>hyaluronidase</a:t>
            </a:r>
            <a:r>
              <a:rPr lang="en-US" sz="2000" b="1">
                <a:solidFill>
                  <a:srgbClr val="000000"/>
                </a:solidFill>
                <a:latin typeface="Times New Roman" pitchFamily="18" charset="0"/>
                <a:ea typeface="Times New Roman" pitchFamily="18" charset="0"/>
                <a:cs typeface="Times New Roman" pitchFamily="18" charset="0"/>
              </a:rPr>
              <a:t> released by the acrosome of a sperm helps in dissolving the </a:t>
            </a:r>
            <a:r>
              <a:rPr lang="en-US" sz="2000" b="1">
                <a:solidFill>
                  <a:srgbClr val="FF0066"/>
                </a:solidFill>
                <a:latin typeface="Times New Roman" pitchFamily="18" charset="0"/>
                <a:ea typeface="Times New Roman" pitchFamily="18" charset="0"/>
                <a:cs typeface="Times New Roman" pitchFamily="18" charset="0"/>
              </a:rPr>
              <a:t>hyaluronic acid </a:t>
            </a:r>
            <a:r>
              <a:rPr lang="en-US" sz="2000" b="1">
                <a:solidFill>
                  <a:srgbClr val="000000"/>
                </a:solidFill>
                <a:latin typeface="Times New Roman" pitchFamily="18" charset="0"/>
                <a:ea typeface="Times New Roman" pitchFamily="18" charset="0"/>
                <a:cs typeface="Times New Roman" pitchFamily="18" charset="0"/>
              </a:rPr>
              <a:t>in the ground substance of the follicle cells.</a:t>
            </a:r>
          </a:p>
        </p:txBody>
      </p:sp>
      <p:sp>
        <p:nvSpPr>
          <p:cNvPr id="9" name="Oval 8"/>
          <p:cNvSpPr/>
          <p:nvPr/>
        </p:nvSpPr>
        <p:spPr>
          <a:xfrm>
            <a:off x="1981200" y="3878179"/>
            <a:ext cx="577516" cy="446171"/>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sp>
        <p:nvSpPr>
          <p:cNvPr id="8" name="Cloud Callout 7"/>
          <p:cNvSpPr/>
          <p:nvPr/>
        </p:nvSpPr>
        <p:spPr>
          <a:xfrm>
            <a:off x="587825" y="1082301"/>
            <a:ext cx="3702978" cy="1243172"/>
          </a:xfrm>
          <a:prstGeom prst="cloudCallout">
            <a:avLst>
              <a:gd name="adj1" fmla="val 62390"/>
              <a:gd name="adj2" fmla="val -15665"/>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rgbClr val="000000"/>
                </a:solidFill>
                <a:latin typeface="Times New Roman" pitchFamily="18" charset="0"/>
                <a:ea typeface="Times New Roman" pitchFamily="18" charset="0"/>
                <a:cs typeface="Times New Roman" pitchFamily="18" charset="0"/>
              </a:rPr>
              <a:t>It also helps in penetrating through corona radiata.</a:t>
            </a:r>
          </a:p>
        </p:txBody>
      </p:sp>
    </p:spTree>
    <p:extLst>
      <p:ext uri="{BB962C8B-B14F-4D97-AF65-F5344CB8AC3E}">
        <p14:creationId xmlns:p14="http://schemas.microsoft.com/office/powerpoint/2010/main" val="3280962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3" presetClass="entr" presetSubtype="16"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par>
                                <p:cTn id="14" presetID="23" presetClass="entr" presetSubtype="16" fill="hold" grpId="0" nodeType="with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childTnLst>
                                </p:cTn>
                              </p:par>
                            </p:childTnLst>
                          </p:cTn>
                        </p:par>
                        <p:par>
                          <p:cTn id="18" fill="hold" nodeType="afterGroup">
                            <p:stCondLst>
                              <p:cond delay="500"/>
                            </p:stCondLst>
                            <p:childTnLst>
                              <p:par>
                                <p:cTn id="19" presetID="26" presetClass="emph" presetSubtype="0" repeatCount="5000" fill="hold" grpId="1" nodeType="afterEffect">
                                  <p:stCondLst>
                                    <p:cond delay="0"/>
                                  </p:stCondLst>
                                  <p:iterate type="lt">
                                    <p:tmPct val="10000"/>
                                  </p:iterate>
                                  <p:childTnLst>
                                    <p:animEffect transition="out" filter="fade">
                                      <p:cBhvr>
                                        <p:cTn id="20" dur="500" tmFilter="0, 0; .2, .5; .8, .5; 1, 0"/>
                                        <p:tgtEl>
                                          <p:spTgt spid="9"/>
                                        </p:tgtEl>
                                      </p:cBhvr>
                                    </p:animEffect>
                                    <p:animScale>
                                      <p:cBhvr>
                                        <p:cTn id="21" dur="250" autoRev="1" fill="hold"/>
                                        <p:tgtEl>
                                          <p:spTgt spid="9"/>
                                        </p:tgtEl>
                                      </p:cBhvr>
                                      <p:by x="105000" y="105000"/>
                                    </p:animScale>
                                  </p:childTnLst>
                                </p:cTn>
                              </p:par>
                            </p:childTnLst>
                          </p:cTn>
                        </p:par>
                      </p:childTnLst>
                    </p:cTn>
                  </p:par>
                  <p:par>
                    <p:cTn id="22" fill="hold" nodeType="clickPar">
                      <p:stCondLst>
                        <p:cond delay="indefinite"/>
                      </p:stCondLst>
                      <p:childTnLst>
                        <p:par>
                          <p:cTn id="23" fill="hold">
                            <p:stCondLst>
                              <p:cond delay="0"/>
                            </p:stCondLst>
                            <p:childTnLst>
                              <p:par>
                                <p:cTn id="24" presetID="21" presetClass="emph" presetSubtype="0" fill="hold" grpId="2" nodeType="clickEffect">
                                  <p:stCondLst>
                                    <p:cond delay="0"/>
                                  </p:stCondLst>
                                  <p:iterate type="lt">
                                    <p:tmPct val="0"/>
                                  </p:iterate>
                                  <p:childTnLst>
                                    <p:animClr clrSpc="hsl" dir="cw">
                                      <p:cBhvr override="childStyle">
                                        <p:cTn id="25" dur="500" fill="hold"/>
                                        <p:tgtEl>
                                          <p:spTgt spid="9"/>
                                        </p:tgtEl>
                                        <p:attrNameLst>
                                          <p:attrName>style.color</p:attrName>
                                        </p:attrNameLst>
                                      </p:cBhvr>
                                      <p:by>
                                        <p:hsl h="7200000" s="0" l="0"/>
                                      </p:by>
                                    </p:animClr>
                                    <p:animClr clrSpc="hsl" dir="cw">
                                      <p:cBhvr>
                                        <p:cTn id="26" dur="500" fill="hold"/>
                                        <p:tgtEl>
                                          <p:spTgt spid="9"/>
                                        </p:tgtEl>
                                        <p:attrNameLst>
                                          <p:attrName>fillcolor</p:attrName>
                                        </p:attrNameLst>
                                      </p:cBhvr>
                                      <p:by>
                                        <p:hsl h="7200000" s="0" l="0"/>
                                      </p:by>
                                    </p:animClr>
                                    <p:animClr clrSpc="hsl" dir="cw">
                                      <p:cBhvr>
                                        <p:cTn id="27" dur="500" fill="hold"/>
                                        <p:tgtEl>
                                          <p:spTgt spid="9"/>
                                        </p:tgtEl>
                                        <p:attrNameLst>
                                          <p:attrName>stroke.color</p:attrName>
                                        </p:attrNameLst>
                                      </p:cBhvr>
                                      <p:by>
                                        <p:hsl h="7200000" s="0" l="0"/>
                                      </p:by>
                                    </p:animClr>
                                    <p:set>
                                      <p:cBhvr>
                                        <p:cTn id="28" dur="500" fill="hold"/>
                                        <p:tgtEl>
                                          <p:spTgt spid="9"/>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p:stCondLst>
                              <p:cond delay="0"/>
                            </p:stCondLst>
                            <p:childTnLst>
                              <p:par>
                                <p:cTn id="31" presetID="30" presetClass="entr" presetSubtype="0" fill="hold" grpId="0" nodeType="clickEffect">
                                  <p:stCondLst>
                                    <p:cond delay="0"/>
                                  </p:stCondLst>
                                  <p:iterate type="lt">
                                    <p:tmPct val="10000"/>
                                  </p:iterate>
                                  <p:childTnLst>
                                    <p:set>
                                      <p:cBhvr>
                                        <p:cTn id="32" dur="1" fill="hold">
                                          <p:stCondLst>
                                            <p:cond delay="0"/>
                                          </p:stCondLst>
                                        </p:cTn>
                                        <p:tgtEl>
                                          <p:spTgt spid="8"/>
                                        </p:tgtEl>
                                        <p:attrNameLst>
                                          <p:attrName>style.visibility</p:attrName>
                                        </p:attrNameLst>
                                      </p:cBhvr>
                                      <p:to>
                                        <p:strVal val="visible"/>
                                      </p:to>
                                    </p:set>
                                    <p:animEffect transition="in" filter="fade">
                                      <p:cBhvr>
                                        <p:cTn id="33" dur="800" decel="100000"/>
                                        <p:tgtEl>
                                          <p:spTgt spid="8"/>
                                        </p:tgtEl>
                                      </p:cBhvr>
                                    </p:animEffect>
                                    <p:anim calcmode="lin" valueType="num">
                                      <p:cBhvr>
                                        <p:cTn id="34" dur="800" decel="100000" fill="hold"/>
                                        <p:tgtEl>
                                          <p:spTgt spid="8"/>
                                        </p:tgtEl>
                                        <p:attrNameLst>
                                          <p:attrName>style.rotation</p:attrName>
                                        </p:attrNameLst>
                                      </p:cBhvr>
                                      <p:tavLst>
                                        <p:tav tm="0">
                                          <p:val>
                                            <p:fltVal val="-90"/>
                                          </p:val>
                                        </p:tav>
                                        <p:tav tm="100000">
                                          <p:val>
                                            <p:fltVal val="0"/>
                                          </p:val>
                                        </p:tav>
                                      </p:tavLst>
                                    </p:anim>
                                    <p:anim calcmode="lin" valueType="num">
                                      <p:cBhvr>
                                        <p:cTn id="35" dur="800" decel="100000" fill="hold"/>
                                        <p:tgtEl>
                                          <p:spTgt spid="8"/>
                                        </p:tgtEl>
                                        <p:attrNameLst>
                                          <p:attrName>ppt_x</p:attrName>
                                        </p:attrNameLst>
                                      </p:cBhvr>
                                      <p:tavLst>
                                        <p:tav tm="0">
                                          <p:val>
                                            <p:strVal val="#ppt_x+0.4"/>
                                          </p:val>
                                        </p:tav>
                                        <p:tav tm="100000">
                                          <p:val>
                                            <p:strVal val="#ppt_x-0.05"/>
                                          </p:val>
                                        </p:tav>
                                      </p:tavLst>
                                    </p:anim>
                                    <p:anim calcmode="lin" valueType="num">
                                      <p:cBhvr>
                                        <p:cTn id="36" dur="800" decel="100000" fill="hold"/>
                                        <p:tgtEl>
                                          <p:spTgt spid="8"/>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8" fill="hold" nodeType="clickEffect">
                                  <p:stCondLst>
                                    <p:cond delay="0"/>
                                  </p:stCondLst>
                                  <p:iterate type="lt">
                                    <p:tmPct val="10000"/>
                                  </p:iterate>
                                  <p:childTnLst>
                                    <p:set>
                                      <p:cBhvr>
                                        <p:cTn id="42" dur="1" fill="hold">
                                          <p:stCondLst>
                                            <p:cond delay="0"/>
                                          </p:stCondLst>
                                        </p:cTn>
                                        <p:tgtEl>
                                          <p:spTgt spid="8">
                                            <p:txEl>
                                              <p:pRg st="0" end="0"/>
                                            </p:txEl>
                                          </p:spTgt>
                                        </p:tgtEl>
                                        <p:attrNameLst>
                                          <p:attrName>style.visibility</p:attrName>
                                        </p:attrNameLst>
                                      </p:cBhvr>
                                      <p:to>
                                        <p:strVal val="visible"/>
                                      </p:to>
                                    </p:set>
                                    <p:animEffect transition="in" filter="wipe(left)">
                                      <p:cBhvr>
                                        <p:cTn id="43"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P spid="9" grpId="2" animBg="1"/>
      <p:bldP spid="8" grpId="0" animBg="1"/>
    </p:bldLst>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irc_mi" descr="http://csls-text.c.u-tokyo.ac.jp/images/fig/fig12_15.jpg"/>
          <p:cNvPicPr/>
          <p:nvPr/>
        </p:nvPicPr>
        <p:blipFill>
          <a:blip r:embed="rId2">
            <a:extLst>
              <a:ext uri="{28A0092B-C50C-407E-A947-70E740481C1C}">
                <a14:useLocalDpi xmlns:a14="http://schemas.microsoft.com/office/drawing/2010/main" val="0"/>
              </a:ext>
            </a:extLst>
          </a:blip>
          <a:srcRect l="18181" t="5522" r="17482" b="5161"/>
          <a:stretch>
            <a:fillRect/>
          </a:stretch>
        </p:blipFill>
        <p:spPr bwMode="auto">
          <a:xfrm>
            <a:off x="685800" y="1352550"/>
            <a:ext cx="3505200" cy="3254515"/>
          </a:xfrm>
          <a:prstGeom prst="rect">
            <a:avLst/>
          </a:prstGeom>
          <a:noFill/>
          <a:ln w="28575">
            <a:noFill/>
          </a:ln>
        </p:spPr>
      </p:pic>
      <p:sp>
        <p:nvSpPr>
          <p:cNvPr id="5" name="TextBox 4"/>
          <p:cNvSpPr txBox="1"/>
          <p:nvPr/>
        </p:nvSpPr>
        <p:spPr>
          <a:xfrm>
            <a:off x="609601" y="742950"/>
            <a:ext cx="22097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rPr>
              <a:t>FERTILIZATION</a:t>
            </a:r>
            <a:endParaRPr lang="en-IN" sz="2000" b="1">
              <a:solidFill>
                <a:schemeClr val="bg1"/>
              </a:solidFill>
              <a:latin typeface="Times New Roman" pitchFamily="18" charset="0"/>
            </a:endParaRPr>
          </a:p>
        </p:txBody>
      </p:sp>
      <p:sp>
        <p:nvSpPr>
          <p:cNvPr id="7" name="Rectangle 6"/>
          <p:cNvSpPr/>
          <p:nvPr/>
        </p:nvSpPr>
        <p:spPr>
          <a:xfrm>
            <a:off x="4190999" y="844718"/>
            <a:ext cx="4151453" cy="1015663"/>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enzyme acrosin is released from the acrosome as an effect of </a:t>
            </a:r>
            <a:r>
              <a:rPr lang="en-US" sz="2000" b="1">
                <a:solidFill>
                  <a:srgbClr val="FF0066"/>
                </a:solidFill>
                <a:latin typeface="Times New Roman" pitchFamily="18" charset="0"/>
                <a:ea typeface="Times New Roman" pitchFamily="18" charset="0"/>
                <a:cs typeface="Times New Roman" pitchFamily="18" charset="0"/>
              </a:rPr>
              <a:t>acrosome reaction</a:t>
            </a:r>
            <a:r>
              <a:rPr lang="en-US" sz="2000" b="1">
                <a:solidFill>
                  <a:srgbClr val="000000"/>
                </a:solidFill>
                <a:latin typeface="Times New Roman" pitchFamily="18" charset="0"/>
                <a:ea typeface="Times New Roman" pitchFamily="18" charset="0"/>
                <a:cs typeface="Times New Roman" pitchFamily="18" charset="0"/>
              </a:rPr>
              <a:t>. </a:t>
            </a:r>
            <a:endParaRPr lang="en-US" sz="2000" b="1">
              <a:latin typeface="Times New Roman" pitchFamily="18" charset="0"/>
            </a:endParaRPr>
          </a:p>
        </p:txBody>
      </p:sp>
      <p:sp>
        <p:nvSpPr>
          <p:cNvPr id="6" name="Rectangle 5"/>
          <p:cNvSpPr/>
          <p:nvPr/>
        </p:nvSpPr>
        <p:spPr>
          <a:xfrm>
            <a:off x="4267200" y="1988224"/>
            <a:ext cx="4075253" cy="1015663"/>
          </a:xfrm>
          <a:prstGeom prst="rect">
            <a:avLst/>
          </a:prstGeom>
          <a:ln>
            <a:noFill/>
          </a:ln>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It</a:t>
            </a:r>
            <a:r>
              <a:rPr lang="en-US" sz="2000" b="1">
                <a:solidFill>
                  <a:srgbClr val="0000FF"/>
                </a:solidFill>
                <a:latin typeface="Times New Roman" pitchFamily="18" charset="0"/>
                <a:ea typeface="Times New Roman" pitchFamily="18" charset="0"/>
                <a:cs typeface="Times New Roman" pitchFamily="18" charset="0"/>
              </a:rPr>
              <a:t> </a:t>
            </a:r>
            <a:r>
              <a:rPr lang="en-US" sz="2000" b="1">
                <a:solidFill>
                  <a:srgbClr val="000000"/>
                </a:solidFill>
                <a:latin typeface="Times New Roman" pitchFamily="18" charset="0"/>
                <a:ea typeface="Times New Roman" pitchFamily="18" charset="0"/>
                <a:cs typeface="Times New Roman" pitchFamily="18" charset="0"/>
              </a:rPr>
              <a:t>dissolves/digests the </a:t>
            </a:r>
            <a:r>
              <a:rPr lang="en-US" sz="2000" b="1">
                <a:solidFill>
                  <a:srgbClr val="FF0000"/>
                </a:solidFill>
                <a:latin typeface="Times New Roman" pitchFamily="18" charset="0"/>
                <a:ea typeface="Times New Roman" pitchFamily="18" charset="0"/>
                <a:cs typeface="Times New Roman" pitchFamily="18" charset="0"/>
              </a:rPr>
              <a:t>zona pellucida </a:t>
            </a:r>
            <a:r>
              <a:rPr lang="en-US" sz="2000" b="1">
                <a:solidFill>
                  <a:schemeClr val="tx1"/>
                </a:solidFill>
                <a:latin typeface="Times New Roman" pitchFamily="18" charset="0"/>
                <a:ea typeface="Times New Roman" pitchFamily="18" charset="0"/>
                <a:cs typeface="Times New Roman" pitchFamily="18" charset="0"/>
              </a:rPr>
              <a:t>to facilitate penetration of the sperm.</a:t>
            </a:r>
          </a:p>
        </p:txBody>
      </p:sp>
    </p:spTree>
    <p:extLst>
      <p:ext uri="{BB962C8B-B14F-4D97-AF65-F5344CB8AC3E}">
        <p14:creationId xmlns:p14="http://schemas.microsoft.com/office/powerpoint/2010/main" val="31077241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3" presetClass="entr" presetSubtype="16"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3" presetClass="entr" presetSubtype="16" fill="hold" grpId="0" nodeType="click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Effect transition="in" filter="wipe(left)">
                                      <p:cBhvr>
                                        <p:cTn id="2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95751" y="756498"/>
            <a:ext cx="306184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atin typeface="Times New Roman" pitchFamily="18" charset="0"/>
                <a:cs typeface="Times New Roman" pitchFamily="18" charset="0"/>
              </a:rPr>
              <a:t>SPERMATIC CORD</a:t>
            </a:r>
          </a:p>
        </p:txBody>
      </p:sp>
      <p:sp>
        <p:nvSpPr>
          <p:cNvPr id="11" name="Rectangle 10"/>
          <p:cNvSpPr/>
          <p:nvPr/>
        </p:nvSpPr>
        <p:spPr>
          <a:xfrm>
            <a:off x="533400" y="1751750"/>
            <a:ext cx="403860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latin typeface="Times New Roman" pitchFamily="18" charset="0"/>
                <a:cs typeface="Times New Roman" pitchFamily="18" charset="0"/>
              </a:rPr>
              <a:t>Arteries</a:t>
            </a:r>
          </a:p>
          <a:p>
            <a:r>
              <a:rPr lang="en-US" sz="2000" b="1">
                <a:latin typeface="Times New Roman" pitchFamily="18" charset="0"/>
                <a:cs typeface="Times New Roman" pitchFamily="18" charset="0"/>
              </a:rPr>
              <a:t>Veins</a:t>
            </a:r>
            <a:endParaRPr lang="en-IN" sz="2000" b="1">
              <a:latin typeface="Times New Roman" pitchFamily="18" charset="0"/>
              <a:cs typeface="Times New Roman" pitchFamily="18" charset="0"/>
            </a:endParaRPr>
          </a:p>
          <a:p>
            <a:r>
              <a:rPr lang="en-IN" sz="2000" b="1">
                <a:latin typeface="Times New Roman" pitchFamily="18" charset="0"/>
                <a:cs typeface="Times New Roman" pitchFamily="18" charset="0"/>
              </a:rPr>
              <a:t>Nerves</a:t>
            </a:r>
          </a:p>
          <a:p>
            <a:r>
              <a:rPr lang="en-IN" sz="2000" b="1">
                <a:latin typeface="Times New Roman" pitchFamily="18" charset="0"/>
                <a:cs typeface="Times New Roman" pitchFamily="18" charset="0"/>
              </a:rPr>
              <a:t>Vas deferens and other tissues</a:t>
            </a:r>
          </a:p>
        </p:txBody>
      </p:sp>
      <p:sp>
        <p:nvSpPr>
          <p:cNvPr id="12" name="Rectangle 11"/>
          <p:cNvSpPr/>
          <p:nvPr/>
        </p:nvSpPr>
        <p:spPr>
          <a:xfrm>
            <a:off x="532515" y="1276350"/>
            <a:ext cx="3887085"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Contents of Spermatic Cord</a:t>
            </a:r>
          </a:p>
        </p:txBody>
      </p:sp>
      <p:pic>
        <p:nvPicPr>
          <p:cNvPr id="7" name="Picture 1"/>
          <p:cNvPicPr>
            <a:picLocks noChangeAspect="1" noChangeArrowheads="1"/>
          </p:cNvPicPr>
          <p:nvPr/>
        </p:nvPicPr>
        <p:blipFill>
          <a:blip r:embed="rId2"/>
          <a:srcRect b="6146"/>
          <a:stretch>
            <a:fillRect/>
          </a:stretch>
        </p:blipFill>
        <p:spPr bwMode="auto">
          <a:xfrm>
            <a:off x="4953000" y="974512"/>
            <a:ext cx="3429000" cy="2968838"/>
          </a:xfrm>
          <a:prstGeom prst="rect">
            <a:avLst/>
          </a:prstGeom>
          <a:ln w="88900" cap="sq" cmpd="thickThin">
            <a:noFill/>
            <a:prstDash val="solid"/>
            <a:miter lim="800000"/>
          </a:ln>
          <a:effectLst>
            <a:innerShdw blurRad="76200">
              <a:srgbClr val="000000"/>
            </a:innerShdw>
          </a:effectLst>
        </p:spPr>
      </p:pic>
      <p:sp>
        <p:nvSpPr>
          <p:cNvPr id="8" name="Right Arrow 7"/>
          <p:cNvSpPr/>
          <p:nvPr/>
        </p:nvSpPr>
        <p:spPr>
          <a:xfrm>
            <a:off x="5366726" y="1542253"/>
            <a:ext cx="1186474" cy="139789"/>
          </a:xfrm>
          <a:prstGeom prst="rightArrow">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latin typeface="Times New Roman" pitchFamily="18" charset="0"/>
              <a:cs typeface="Times New Roman" pitchFamily="18" charset="0"/>
            </a:endParaRPr>
          </a:p>
        </p:txBody>
      </p:sp>
      <p:sp>
        <p:nvSpPr>
          <p:cNvPr id="9" name="Rectangle 8"/>
          <p:cNvSpPr/>
          <p:nvPr/>
        </p:nvSpPr>
        <p:spPr>
          <a:xfrm>
            <a:off x="509392" y="3075189"/>
            <a:ext cx="4291208"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It runs from the abdomen down to each testicles through inguinal canal.</a:t>
            </a:r>
            <a:endParaRPr lang="en-IN" sz="2000" b="1">
              <a:latin typeface="Times New Roman" pitchFamily="18" charset="0"/>
              <a:cs typeface="Times New Roman" pitchFamily="18" charset="0"/>
            </a:endParaRPr>
          </a:p>
        </p:txBody>
      </p:sp>
    </p:spTree>
    <p:extLst>
      <p:ext uri="{BB962C8B-B14F-4D97-AF65-F5344CB8AC3E}">
        <p14:creationId xmlns:p14="http://schemas.microsoft.com/office/powerpoint/2010/main" val="2678468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nodeType="clickPar">
                      <p:stCondLst>
                        <p:cond delay="indefinite"/>
                        <p:cond evt="onBegin" delay="0">
                          <p:tn val="9"/>
                        </p:cond>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8"/>
                                        </p:tgtEl>
                                        <p:attrNameLst>
                                          <p:attrName>style.visibility</p:attrName>
                                        </p:attrNameLst>
                                      </p:cBhvr>
                                      <p:to>
                                        <p:strVal val="visible"/>
                                      </p:to>
                                    </p:set>
                                    <p:animEffect transition="in" filter="wipe(left)">
                                      <p:cBhvr>
                                        <p:cTn id="14" dur="1000"/>
                                        <p:tgtEl>
                                          <p:spTgt spid="8"/>
                                        </p:tgtEl>
                                      </p:cBhvr>
                                    </p:animEffect>
                                  </p:childTnLst>
                                  <p:subTnLst>
                                    <p:audio>
                                      <p:cMediaNode>
                                        <p:cTn display="0" masterRel="sameClick">
                                          <p:stCondLst>
                                            <p:cond evt="begin" delay="0">
                                              <p:tn val="12"/>
                                            </p:cond>
                                          </p:stCondLst>
                                          <p:endCondLst>
                                            <p:cond evt="onStopAudio" delay="0">
                                              <p:tgtEl>
                                                <p:sldTgt/>
                                              </p:tgtEl>
                                            </p:cond>
                                          </p:endCondLst>
                                        </p:cTn>
                                        <p:tgtEl>
                                          <p:sndTgt r:embed="rId3" name="audio111.wav"/>
                                        </p:tgtEl>
                                      </p:cMediaNode>
                                    </p:audio>
                                  </p:subTnLst>
                                </p:cTn>
                              </p:par>
                              <p:par>
                                <p:cTn id="15" presetID="55" presetClass="entr" presetSubtype="0" fill="hold" grpId="0" nodeType="with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strVal val="#ppt_w*0.70"/>
                                          </p:val>
                                        </p:tav>
                                        <p:tav tm="100000">
                                          <p:val>
                                            <p:strVal val="#ppt_w"/>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animEffect transition="in" filter="fade">
                                      <p:cBhvr>
                                        <p:cTn id="19" dur="1000"/>
                                        <p:tgtEl>
                                          <p:spTgt spid="12"/>
                                        </p:tgtEl>
                                      </p:cBhvr>
                                    </p:animEffect>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wipe(left)">
                                      <p:cBhvr>
                                        <p:cTn id="24" dur="500"/>
                                        <p:tgtEl>
                                          <p:spTgt spid="12">
                                            <p:txEl>
                                              <p:pRg st="0" end="0"/>
                                            </p:txEl>
                                          </p:spTgt>
                                        </p:tgtEl>
                                      </p:cBhvr>
                                    </p:animEffec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55" presetClass="entr" presetSubtype="0"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1000" fill="hold"/>
                                        <p:tgtEl>
                                          <p:spTgt spid="11"/>
                                        </p:tgtEl>
                                        <p:attrNameLst>
                                          <p:attrName>ppt_w</p:attrName>
                                        </p:attrNameLst>
                                      </p:cBhvr>
                                      <p:tavLst>
                                        <p:tav tm="0">
                                          <p:val>
                                            <p:strVal val="#ppt_w*0.70"/>
                                          </p:val>
                                        </p:tav>
                                        <p:tav tm="100000">
                                          <p:val>
                                            <p:strVal val="#ppt_w"/>
                                          </p:val>
                                        </p:tav>
                                      </p:tavLst>
                                    </p:anim>
                                    <p:anim calcmode="lin" valueType="num">
                                      <p:cBhvr>
                                        <p:cTn id="30" dur="1000" fill="hold"/>
                                        <p:tgtEl>
                                          <p:spTgt spid="11"/>
                                        </p:tgtEl>
                                        <p:attrNameLst>
                                          <p:attrName>ppt_h</p:attrName>
                                        </p:attrNameLst>
                                      </p:cBhvr>
                                      <p:tavLst>
                                        <p:tav tm="0">
                                          <p:val>
                                            <p:strVal val="#ppt_h"/>
                                          </p:val>
                                        </p:tav>
                                        <p:tav tm="100000">
                                          <p:val>
                                            <p:strVal val="#ppt_h"/>
                                          </p:val>
                                        </p:tav>
                                      </p:tavLst>
                                    </p:anim>
                                    <p:animEffect transition="in" filter="fade">
                                      <p:cBhvr>
                                        <p:cTn id="31" dur="1000"/>
                                        <p:tgtEl>
                                          <p:spTgt spid="11"/>
                                        </p:tgtEl>
                                      </p:cBhvr>
                                    </p:animEffect>
                                  </p:childTnLst>
                                </p:cTn>
                              </p:par>
                            </p:childTnLst>
                          </p:cTn>
                        </p:par>
                      </p:childTnLst>
                    </p:cTn>
                  </p:par>
                  <p:par>
                    <p:cTn id="32" fill="hold" nodeType="clickPar">
                      <p:stCondLst>
                        <p:cond delay="indefinite"/>
                        <p:cond evt="onBegin" delay="0">
                          <p:tn val="31"/>
                        </p:cond>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wipe(left)">
                                      <p:cBhvr>
                                        <p:cTn id="36" dur="500"/>
                                        <p:tgtEl>
                                          <p:spTgt spid="11">
                                            <p:txEl>
                                              <p:pRg st="0" end="0"/>
                                            </p:txEl>
                                          </p:spTgt>
                                        </p:tgtEl>
                                      </p:cBhvr>
                                    </p:animEffect>
                                  </p:childTnLst>
                                </p:cTn>
                              </p:par>
                            </p:childTnLst>
                          </p:cTn>
                        </p:par>
                      </p:childTnLst>
                    </p:cTn>
                  </p:par>
                  <p:par>
                    <p:cTn id="37" fill="hold" nodeType="clickPar">
                      <p:stCondLst>
                        <p:cond delay="indefinite"/>
                        <p:cond evt="onBegin" delay="0">
                          <p:tn val="36"/>
                        </p:cond>
                      </p:stCondLst>
                      <p:childTnLst>
                        <p:par>
                          <p:cTn id="38" fill="hold">
                            <p:stCondLst>
                              <p:cond delay="0"/>
                            </p:stCondLst>
                            <p:childTnLst>
                              <p:par>
                                <p:cTn id="39" presetID="22" presetClass="entr" presetSubtype="8" fill="hold" nodeType="clickEffect">
                                  <p:stCondLst>
                                    <p:cond delay="0"/>
                                  </p:stCondLst>
                                  <p:iterate type="lt">
                                    <p:tmPct val="10000"/>
                                  </p:iterate>
                                  <p:childTnLst>
                                    <p:set>
                                      <p:cBhvr>
                                        <p:cTn id="40" dur="1" fill="hold">
                                          <p:stCondLst>
                                            <p:cond delay="0"/>
                                          </p:stCondLst>
                                        </p:cTn>
                                        <p:tgtEl>
                                          <p:spTgt spid="11">
                                            <p:txEl>
                                              <p:pRg st="1" end="1"/>
                                            </p:txEl>
                                          </p:spTgt>
                                        </p:tgtEl>
                                        <p:attrNameLst>
                                          <p:attrName>style.visibility</p:attrName>
                                        </p:attrNameLst>
                                      </p:cBhvr>
                                      <p:to>
                                        <p:strVal val="visible"/>
                                      </p:to>
                                    </p:set>
                                    <p:animEffect transition="in" filter="wipe(left)">
                                      <p:cBhvr>
                                        <p:cTn id="41" dur="500"/>
                                        <p:tgtEl>
                                          <p:spTgt spid="11">
                                            <p:txEl>
                                              <p:pRg st="1" end="1"/>
                                            </p:txEl>
                                          </p:spTgt>
                                        </p:tgtEl>
                                      </p:cBhvr>
                                    </p:animEffect>
                                  </p:childTnLst>
                                </p:cTn>
                              </p:par>
                            </p:childTnLst>
                          </p:cTn>
                        </p:par>
                      </p:childTnLst>
                    </p:cTn>
                  </p:par>
                  <p:par>
                    <p:cTn id="42" fill="hold" nodeType="clickPar">
                      <p:stCondLst>
                        <p:cond delay="indefinite"/>
                        <p:cond evt="onBegin" delay="0">
                          <p:tn val="41"/>
                        </p:cond>
                      </p:stCondLst>
                      <p:childTnLst>
                        <p:par>
                          <p:cTn id="43" fill="hold">
                            <p:stCondLst>
                              <p:cond delay="0"/>
                            </p:stCondLst>
                            <p:childTnLst>
                              <p:par>
                                <p:cTn id="44" presetID="22" presetClass="entr" presetSubtype="8" fill="hold" nodeType="clickEffect">
                                  <p:stCondLst>
                                    <p:cond delay="0"/>
                                  </p:stCondLst>
                                  <p:iterate type="lt">
                                    <p:tmPct val="10000"/>
                                  </p:iterate>
                                  <p:childTnLst>
                                    <p:set>
                                      <p:cBhvr>
                                        <p:cTn id="45" dur="1" fill="hold">
                                          <p:stCondLst>
                                            <p:cond delay="0"/>
                                          </p:stCondLst>
                                        </p:cTn>
                                        <p:tgtEl>
                                          <p:spTgt spid="11">
                                            <p:txEl>
                                              <p:pRg st="2" end="2"/>
                                            </p:txEl>
                                          </p:spTgt>
                                        </p:tgtEl>
                                        <p:attrNameLst>
                                          <p:attrName>style.visibility</p:attrName>
                                        </p:attrNameLst>
                                      </p:cBhvr>
                                      <p:to>
                                        <p:strVal val="visible"/>
                                      </p:to>
                                    </p:set>
                                    <p:animEffect transition="in" filter="wipe(left)">
                                      <p:cBhvr>
                                        <p:cTn id="46" dur="500"/>
                                        <p:tgtEl>
                                          <p:spTgt spid="11">
                                            <p:txEl>
                                              <p:pRg st="2" end="2"/>
                                            </p:txEl>
                                          </p:spTgt>
                                        </p:tgtEl>
                                      </p:cBhvr>
                                    </p:animEffect>
                                  </p:childTnLst>
                                </p:cTn>
                              </p:par>
                            </p:childTnLst>
                          </p:cTn>
                        </p:par>
                      </p:childTnLst>
                    </p:cTn>
                  </p:par>
                  <p:par>
                    <p:cTn id="47" fill="hold" nodeType="clickPar">
                      <p:stCondLst>
                        <p:cond delay="indefinite"/>
                        <p:cond evt="onBegin" delay="0">
                          <p:tn val="46"/>
                        </p:cond>
                      </p:stCondLst>
                      <p:childTnLst>
                        <p:par>
                          <p:cTn id="48" fill="hold">
                            <p:stCondLst>
                              <p:cond delay="0"/>
                            </p:stCondLst>
                            <p:childTnLst>
                              <p:par>
                                <p:cTn id="49" presetID="22" presetClass="entr" presetSubtype="8" fill="hold" nodeType="clickEffect">
                                  <p:stCondLst>
                                    <p:cond delay="0"/>
                                  </p:stCondLst>
                                  <p:iterate type="lt">
                                    <p:tmPct val="10000"/>
                                  </p:iterate>
                                  <p:childTnLst>
                                    <p:set>
                                      <p:cBhvr>
                                        <p:cTn id="50" dur="1" fill="hold">
                                          <p:stCondLst>
                                            <p:cond delay="0"/>
                                          </p:stCondLst>
                                        </p:cTn>
                                        <p:tgtEl>
                                          <p:spTgt spid="11">
                                            <p:txEl>
                                              <p:pRg st="3" end="3"/>
                                            </p:txEl>
                                          </p:spTgt>
                                        </p:tgtEl>
                                        <p:attrNameLst>
                                          <p:attrName>style.visibility</p:attrName>
                                        </p:attrNameLst>
                                      </p:cBhvr>
                                      <p:to>
                                        <p:strVal val="visible"/>
                                      </p:to>
                                    </p:set>
                                    <p:animEffect transition="in" filter="wipe(left)">
                                      <p:cBhvr>
                                        <p:cTn id="51" dur="500"/>
                                        <p:tgtEl>
                                          <p:spTgt spid="11">
                                            <p:txEl>
                                              <p:pRg st="3" end="3"/>
                                            </p:txEl>
                                          </p:spTgt>
                                        </p:tgtEl>
                                      </p:cBhvr>
                                    </p:animEffect>
                                  </p:childTnLst>
                                </p:cTn>
                              </p:par>
                            </p:childTnLst>
                          </p:cTn>
                        </p:par>
                      </p:childTnLst>
                    </p:cTn>
                  </p:par>
                  <p:par>
                    <p:cTn id="52" fill="hold" nodeType="clickPar">
                      <p:stCondLst>
                        <p:cond delay="indefinite"/>
                        <p:cond evt="onBegin" delay="0">
                          <p:tn val="51"/>
                        </p:cond>
                      </p:stCondLst>
                      <p:childTnLst>
                        <p:par>
                          <p:cTn id="53" fill="hold">
                            <p:stCondLst>
                              <p:cond delay="0"/>
                            </p:stCondLst>
                            <p:childTnLst>
                              <p:par>
                                <p:cTn id="54" presetID="55" presetClass="entr" presetSubtype="0" fill="hold" grpId="0" nodeType="clickEffect">
                                  <p:stCondLst>
                                    <p:cond delay="0"/>
                                  </p:stCondLst>
                                  <p:iterate type="lt">
                                    <p:tmPct val="10000"/>
                                  </p:iterate>
                                  <p:childTnLst>
                                    <p:set>
                                      <p:cBhvr>
                                        <p:cTn id="55" dur="1" fill="hold">
                                          <p:stCondLst>
                                            <p:cond delay="0"/>
                                          </p:stCondLst>
                                        </p:cTn>
                                        <p:tgtEl>
                                          <p:spTgt spid="9"/>
                                        </p:tgtEl>
                                        <p:attrNameLst>
                                          <p:attrName>style.visibility</p:attrName>
                                        </p:attrNameLst>
                                      </p:cBhvr>
                                      <p:to>
                                        <p:strVal val="visible"/>
                                      </p:to>
                                    </p:set>
                                    <p:anim calcmode="lin" valueType="num">
                                      <p:cBhvr>
                                        <p:cTn id="56" dur="1000" fill="hold"/>
                                        <p:tgtEl>
                                          <p:spTgt spid="9"/>
                                        </p:tgtEl>
                                        <p:attrNameLst>
                                          <p:attrName>ppt_w</p:attrName>
                                        </p:attrNameLst>
                                      </p:cBhvr>
                                      <p:tavLst>
                                        <p:tav tm="0">
                                          <p:val>
                                            <p:strVal val="#ppt_w*0.70"/>
                                          </p:val>
                                        </p:tav>
                                        <p:tav tm="100000">
                                          <p:val>
                                            <p:strVal val="#ppt_w"/>
                                          </p:val>
                                        </p:tav>
                                      </p:tavLst>
                                    </p:anim>
                                    <p:anim calcmode="lin" valueType="num">
                                      <p:cBhvr>
                                        <p:cTn id="57" dur="1000" fill="hold"/>
                                        <p:tgtEl>
                                          <p:spTgt spid="9"/>
                                        </p:tgtEl>
                                        <p:attrNameLst>
                                          <p:attrName>ppt_h</p:attrName>
                                        </p:attrNameLst>
                                      </p:cBhvr>
                                      <p:tavLst>
                                        <p:tav tm="0">
                                          <p:val>
                                            <p:strVal val="#ppt_h"/>
                                          </p:val>
                                        </p:tav>
                                        <p:tav tm="100000">
                                          <p:val>
                                            <p:strVal val="#ppt_h"/>
                                          </p:val>
                                        </p:tav>
                                      </p:tavLst>
                                    </p:anim>
                                    <p:animEffect transition="in" filter="fade">
                                      <p:cBhvr>
                                        <p:cTn id="58" dur="1000"/>
                                        <p:tgtEl>
                                          <p:spTgt spid="9"/>
                                        </p:tgtEl>
                                      </p:cBhvr>
                                    </p:animEffect>
                                  </p:childTnLst>
                                </p:cTn>
                              </p:par>
                            </p:childTnLst>
                          </p:cTn>
                        </p:par>
                      </p:childTnLst>
                    </p:cTn>
                  </p:par>
                  <p:par>
                    <p:cTn id="59" fill="hold" nodeType="clickPar">
                      <p:stCondLst>
                        <p:cond delay="indefinite"/>
                        <p:cond evt="onBegin" delay="0">
                          <p:tn val="58"/>
                        </p:cond>
                      </p:stCondLst>
                      <p:childTnLst>
                        <p:par>
                          <p:cTn id="60" fill="hold">
                            <p:stCondLst>
                              <p:cond delay="0"/>
                            </p:stCondLst>
                            <p:childTnLst>
                              <p:par>
                                <p:cTn id="61" presetID="22" presetClass="entr" presetSubtype="8" fill="hold" nodeType="clickEffect">
                                  <p:stCondLst>
                                    <p:cond delay="0"/>
                                  </p:stCondLst>
                                  <p:iterate type="lt">
                                    <p:tmPct val="10000"/>
                                  </p:iterate>
                                  <p:childTnLst>
                                    <p:set>
                                      <p:cBhvr>
                                        <p:cTn id="62" dur="1" fill="hold">
                                          <p:stCondLst>
                                            <p:cond delay="0"/>
                                          </p:stCondLst>
                                        </p:cTn>
                                        <p:tgtEl>
                                          <p:spTgt spid="9">
                                            <p:txEl>
                                              <p:pRg st="0" end="0"/>
                                            </p:txEl>
                                          </p:spTgt>
                                        </p:tgtEl>
                                        <p:attrNameLst>
                                          <p:attrName>style.visibility</p:attrName>
                                        </p:attrNameLst>
                                      </p:cBhvr>
                                      <p:to>
                                        <p:strVal val="visible"/>
                                      </p:to>
                                    </p:set>
                                    <p:animEffect transition="in" filter="wipe(left)">
                                      <p:cBhvr>
                                        <p:cTn id="6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8" grpId="0" animBg="1"/>
      <p:bldP spid="9" grpId="0"/>
    </p:bldLst>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TextBox 5"/>
          <p:cNvSpPr txBox="1"/>
          <p:nvPr/>
        </p:nvSpPr>
        <p:spPr>
          <a:xfrm>
            <a:off x="609601" y="723840"/>
            <a:ext cx="22097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rPr>
              <a:t>FERTILIZATION</a:t>
            </a:r>
            <a:endParaRPr lang="en-IN" sz="2000" b="1">
              <a:solidFill>
                <a:schemeClr val="bg1"/>
              </a:solidFill>
              <a:latin typeface="Times New Roman" pitchFamily="18" charset="0"/>
            </a:endParaRPr>
          </a:p>
        </p:txBody>
      </p:sp>
      <p:sp>
        <p:nvSpPr>
          <p:cNvPr id="7" name="Horizontal Scroll 6"/>
          <p:cNvSpPr/>
          <p:nvPr/>
        </p:nvSpPr>
        <p:spPr>
          <a:xfrm>
            <a:off x="3581400" y="705041"/>
            <a:ext cx="4953000" cy="1714309"/>
          </a:xfrm>
          <a:prstGeom prst="horizontalScroll">
            <a:avLst>
              <a:gd name="adj" fmla="val 13260"/>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fontAlgn="base">
              <a:spcBef>
                <a:spcPct val="0"/>
              </a:spcBef>
              <a:spcAft>
                <a:spcPct val="0"/>
              </a:spcAft>
            </a:pPr>
            <a:r>
              <a:rPr lang="en-US" b="1">
                <a:solidFill>
                  <a:schemeClr val="tx1"/>
                </a:solidFill>
                <a:latin typeface="Times New Roman" pitchFamily="18" charset="0"/>
                <a:ea typeface="Times New Roman" pitchFamily="18" charset="0"/>
                <a:cs typeface="Times New Roman" pitchFamily="18" charset="0"/>
              </a:rPr>
              <a:t>Though several sperms penetrate through the zona pellucida into the perivitalline space, only one sperm enters the ovum.</a:t>
            </a:r>
            <a:endParaRPr lang="en-US" b="1">
              <a:solidFill>
                <a:schemeClr val="tx1"/>
              </a:solidFill>
              <a:latin typeface="Times New Roman" pitchFamily="18" charset="0"/>
            </a:endParaRPr>
          </a:p>
        </p:txBody>
      </p:sp>
      <p:sp>
        <p:nvSpPr>
          <p:cNvPr id="10" name="Explosion 1 9"/>
          <p:cNvSpPr/>
          <p:nvPr/>
        </p:nvSpPr>
        <p:spPr>
          <a:xfrm>
            <a:off x="4953000" y="2419350"/>
            <a:ext cx="3048000" cy="1143000"/>
          </a:xfrm>
          <a:prstGeom prst="irregularSeal1">
            <a:avLst/>
          </a:prstGeom>
          <a:solidFill>
            <a:schemeClr val="tx1"/>
          </a:solidFill>
          <a:ln w="5715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ea typeface="Times New Roman" pitchFamily="18" charset="0"/>
                <a:cs typeface="Times New Roman" pitchFamily="18" charset="0"/>
              </a:rPr>
              <a:t>Monospermy </a:t>
            </a:r>
            <a:endParaRPr lang="en-US" sz="2000">
              <a:solidFill>
                <a:schemeClr val="bg1"/>
              </a:solidFill>
            </a:endParaRPr>
          </a:p>
        </p:txBody>
      </p:sp>
      <p:sp>
        <p:nvSpPr>
          <p:cNvPr id="11" name="Down Arrow 10"/>
          <p:cNvSpPr/>
          <p:nvPr/>
        </p:nvSpPr>
        <p:spPr>
          <a:xfrm rot="20134232">
            <a:off x="5685303" y="2003777"/>
            <a:ext cx="190500" cy="553350"/>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9" name="Picture 2" descr="http://www.bionalogy.com/images/embseq02.jpg"/>
          <p:cNvPicPr>
            <a:picLocks noChangeAspect="1" noChangeArrowheads="1"/>
          </p:cNvPicPr>
          <p:nvPr/>
        </p:nvPicPr>
        <p:blipFill>
          <a:blip r:embed="rId2">
            <a:extLst>
              <a:ext uri="{28A0092B-C50C-407E-A947-70E740481C1C}">
                <a14:useLocalDpi xmlns:a14="http://schemas.microsoft.com/office/drawing/2010/main" val="0"/>
              </a:ext>
            </a:extLst>
          </a:blip>
          <a:srcRect r="4434"/>
          <a:stretch>
            <a:fillRect/>
          </a:stretch>
        </p:blipFill>
        <p:spPr bwMode="auto">
          <a:xfrm>
            <a:off x="665253" y="1276350"/>
            <a:ext cx="2743839" cy="2856655"/>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215432"/>
      </p:ext>
    </p:extLst>
  </p:cSld>
  <p:clrMapOvr>
    <a:masterClrMapping/>
  </p:clrMapOvr>
  <p:transition advClick="0" advTm="5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left)">
                                      <p:cBhvr>
                                        <p:cTn id="13" dur="500"/>
                                        <p:tgtEl>
                                          <p:spTgt spid="7">
                                            <p:txEl>
                                              <p:pRg st="0" end="0"/>
                                            </p:txEl>
                                          </p:spTgt>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1" repeatCount="indefinite"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26" presetClass="emph" presetSubtype="0" fill="hold" grpId="1" nodeType="clickEffect">
                                  <p:stCondLst>
                                    <p:cond delay="0"/>
                                  </p:stCondLst>
                                  <p:childTnLst>
                                    <p:animEffect transition="out" filter="fade">
                                      <p:cBhvr>
                                        <p:cTn id="29" dur="500" tmFilter="0, 0; .2, .5; .8, .5; 1, 0"/>
                                        <p:tgtEl>
                                          <p:spTgt spid="10"/>
                                        </p:tgtEl>
                                      </p:cBhvr>
                                    </p:animEffect>
                                    <p:animScale>
                                      <p:cBhvr>
                                        <p:cTn id="3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0" grpId="1" animBg="1"/>
      <p:bldP spid="11" grpId="0" animBg="1"/>
    </p:bldLst>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23840"/>
            <a:ext cx="22859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rPr>
              <a:t>FERTILIZATION</a:t>
            </a:r>
            <a:endParaRPr lang="en-IN" sz="2000" b="1">
              <a:solidFill>
                <a:schemeClr val="bg1"/>
              </a:solidFill>
              <a:latin typeface="Times New Roman" pitchFamily="18" charset="0"/>
            </a:endParaRPr>
          </a:p>
        </p:txBody>
      </p:sp>
      <p:pic>
        <p:nvPicPr>
          <p:cNvPr id="9" name="Picture 2" descr="http://media-3.web.britannica.com/eb-media/60/72160-035-37DE38D3.jp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bwMode="auto">
          <a:xfrm>
            <a:off x="533401" y="1276350"/>
            <a:ext cx="3823548" cy="3505200"/>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p:cNvSpPr/>
          <p:nvPr/>
        </p:nvSpPr>
        <p:spPr>
          <a:xfrm>
            <a:off x="3581400" y="740750"/>
            <a:ext cx="4292300" cy="2122749"/>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entry of sperm induces the completion of the </a:t>
            </a:r>
            <a:r>
              <a:rPr lang="en-US" sz="2000" b="1">
                <a:solidFill>
                  <a:srgbClr val="FF0000"/>
                </a:solidFill>
                <a:latin typeface="Times New Roman" pitchFamily="18" charset="0"/>
                <a:ea typeface="Times New Roman" pitchFamily="18" charset="0"/>
                <a:cs typeface="Times New Roman" pitchFamily="18" charset="0"/>
              </a:rPr>
              <a:t>meiosis-II</a:t>
            </a:r>
            <a:r>
              <a:rPr lang="en-US" sz="2000" b="1">
                <a:solidFill>
                  <a:schemeClr val="tx1"/>
                </a:solidFill>
                <a:latin typeface="Times New Roman" pitchFamily="18" charset="0"/>
                <a:ea typeface="Times New Roman" pitchFamily="18" charset="0"/>
                <a:cs typeface="Times New Roman" pitchFamily="18" charset="0"/>
              </a:rPr>
              <a:t> of the secondary oocyte (ovum). </a:t>
            </a:r>
            <a:endParaRPr lang="en-US" sz="2000" b="1">
              <a:solidFill>
                <a:schemeClr val="tx1"/>
              </a:solidFill>
              <a:latin typeface="Times New Roman" pitchFamily="18" charset="0"/>
            </a:endParaRPr>
          </a:p>
        </p:txBody>
      </p:sp>
    </p:spTree>
    <p:extLst>
      <p:ext uri="{BB962C8B-B14F-4D97-AF65-F5344CB8AC3E}">
        <p14:creationId xmlns:p14="http://schemas.microsoft.com/office/powerpoint/2010/main" val="87996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left)">
                                      <p:cBhvr>
                                        <p:cTn id="17"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23840"/>
            <a:ext cx="22859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rPr>
              <a:t>FERTILIZATION</a:t>
            </a:r>
            <a:endParaRPr lang="en-IN" sz="2000" b="1">
              <a:solidFill>
                <a:schemeClr val="bg1"/>
              </a:solidFill>
              <a:latin typeface="Times New Roman" pitchFamily="18" charset="0"/>
            </a:endParaRPr>
          </a:p>
        </p:txBody>
      </p:sp>
      <p:sp>
        <p:nvSpPr>
          <p:cNvPr id="6" name="Rectangle 5"/>
          <p:cNvSpPr/>
          <p:nvPr/>
        </p:nvSpPr>
        <p:spPr>
          <a:xfrm>
            <a:off x="533400" y="1123950"/>
            <a:ext cx="76200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Arial" pitchFamily="34" charset="0"/>
              <a:buChar char="•"/>
            </a:pPr>
            <a:r>
              <a:rPr lang="en-US" sz="2000" b="1">
                <a:solidFill>
                  <a:srgbClr val="000000"/>
                </a:solidFill>
                <a:latin typeface="Times New Roman" pitchFamily="18" charset="0"/>
                <a:ea typeface="Times New Roman" pitchFamily="18" charset="0"/>
                <a:cs typeface="Times New Roman" pitchFamily="18" charset="0"/>
              </a:rPr>
              <a:t>The second meiotic division is also unequal and results in the formation of a </a:t>
            </a:r>
            <a:r>
              <a:rPr lang="en-US" sz="2000" b="1">
                <a:solidFill>
                  <a:srgbClr val="FF0066"/>
                </a:solidFill>
                <a:latin typeface="Times New Roman" pitchFamily="18" charset="0"/>
                <a:ea typeface="Times New Roman" pitchFamily="18" charset="0"/>
                <a:cs typeface="Times New Roman" pitchFamily="18" charset="0"/>
              </a:rPr>
              <a:t>second polar body</a:t>
            </a:r>
            <a:r>
              <a:rPr lang="en-US" sz="2000" b="1">
                <a:solidFill>
                  <a:srgbClr val="000000"/>
                </a:solidFill>
                <a:latin typeface="Times New Roman" pitchFamily="18" charset="0"/>
                <a:ea typeface="Times New Roman" pitchFamily="18" charset="0"/>
                <a:cs typeface="Times New Roman" pitchFamily="18" charset="0"/>
              </a:rPr>
              <a:t> and an </a:t>
            </a:r>
            <a:r>
              <a:rPr lang="en-US" sz="2000" b="1">
                <a:solidFill>
                  <a:srgbClr val="FF0066"/>
                </a:solidFill>
                <a:latin typeface="Times New Roman" pitchFamily="18" charset="0"/>
                <a:ea typeface="Times New Roman" pitchFamily="18" charset="0"/>
                <a:cs typeface="Times New Roman" pitchFamily="18" charset="0"/>
              </a:rPr>
              <a:t>ovum </a:t>
            </a:r>
            <a:r>
              <a:rPr lang="en-US" sz="2000" b="1">
                <a:solidFill>
                  <a:srgbClr val="000000"/>
                </a:solidFill>
                <a:latin typeface="Times New Roman" pitchFamily="18" charset="0"/>
                <a:ea typeface="Times New Roman" pitchFamily="18" charset="0"/>
                <a:cs typeface="Times New Roman" pitchFamily="18" charset="0"/>
              </a:rPr>
              <a:t>(</a:t>
            </a:r>
            <a:r>
              <a:rPr lang="en-US" sz="2000" b="1">
                <a:solidFill>
                  <a:srgbClr val="FF0066"/>
                </a:solidFill>
                <a:latin typeface="Times New Roman" pitchFamily="18" charset="0"/>
                <a:ea typeface="Times New Roman" pitchFamily="18" charset="0"/>
                <a:cs typeface="Times New Roman" pitchFamily="18" charset="0"/>
              </a:rPr>
              <a:t>ootid</a:t>
            </a:r>
            <a:r>
              <a:rPr lang="en-US" sz="2000" b="1">
                <a:solidFill>
                  <a:srgbClr val="000000"/>
                </a:solidFill>
                <a:latin typeface="Times New Roman" pitchFamily="18" charset="0"/>
                <a:ea typeface="Times New Roman" pitchFamily="18" charset="0"/>
                <a:cs typeface="Times New Roman" pitchFamily="18" charset="0"/>
              </a:rPr>
              <a:t>). </a:t>
            </a:r>
            <a:endParaRPr lang="en-US" sz="2000" b="1">
              <a:latin typeface="Times New Roman" pitchFamily="18" charset="0"/>
            </a:endParaRPr>
          </a:p>
        </p:txBody>
      </p:sp>
      <p:pic>
        <p:nvPicPr>
          <p:cNvPr id="2050" name="Picture 2" descr="http://www.melakafertility.com/images/drawings/fertilization/fer-006.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5000" y="1962150"/>
            <a:ext cx="3628847" cy="2667000"/>
          </a:xfrm>
          <a:prstGeom prst="rect">
            <a:avLst/>
          </a:prstGeom>
          <a:noFill/>
          <a:ln w="381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7813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loud 3"/>
          <p:cNvSpPr/>
          <p:nvPr/>
        </p:nvSpPr>
        <p:spPr>
          <a:xfrm>
            <a:off x="3886200" y="788320"/>
            <a:ext cx="3810000" cy="1752600"/>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fusion of gametes is called</a:t>
            </a:r>
          </a:p>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 </a:t>
            </a:r>
            <a:r>
              <a:rPr lang="en-US" sz="2000" b="1" err="1">
                <a:solidFill>
                  <a:srgbClr val="0000FF"/>
                </a:solidFill>
                <a:latin typeface="Times New Roman" pitchFamily="18" charset="0"/>
                <a:ea typeface="Times New Roman" pitchFamily="18" charset="0"/>
                <a:cs typeface="Times New Roman" pitchFamily="18" charset="0"/>
              </a:rPr>
              <a:t>syngamy or amphimixis.</a:t>
            </a:r>
          </a:p>
        </p:txBody>
      </p:sp>
      <p:pic>
        <p:nvPicPr>
          <p:cNvPr id="5" name="Picture 6" descr="C:\Users\sony\Desktop\XI pictures\image021.gif"/>
          <p:cNvPicPr>
            <a:picLocks noChangeAspect="1" noChangeArrowheads="1" noCrop="1"/>
          </p:cNvPicPr>
          <p:nvPr/>
        </p:nvPicPr>
        <p:blipFill>
          <a:blip r:embed="rId2"/>
          <a:stretch>
            <a:fillRect/>
          </a:stretch>
        </p:blipFill>
        <p:spPr bwMode="auto">
          <a:xfrm>
            <a:off x="838200" y="1428750"/>
            <a:ext cx="3124200" cy="2224341"/>
          </a:xfrm>
          <a:prstGeom prst="rect">
            <a:avLst/>
          </a:prstGeom>
          <a:ln w="28575">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6693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30" presetClass="entr" presetSubtype="0" fill="hold" grpId="0" nodeType="click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800" decel="100000"/>
                                        <p:tgtEl>
                                          <p:spTgt spid="4"/>
                                        </p:tgtEl>
                                      </p:cBhvr>
                                    </p:animEffect>
                                    <p:anim calcmode="lin" valueType="num">
                                      <p:cBhvr>
                                        <p:cTn id="15" dur="800" decel="100000" fill="hold"/>
                                        <p:tgtEl>
                                          <p:spTgt spid="4"/>
                                        </p:tgtEl>
                                        <p:attrNameLst>
                                          <p:attrName>style.rotation</p:attrName>
                                        </p:attrNameLst>
                                      </p:cBhvr>
                                      <p:tavLst>
                                        <p:tav tm="0">
                                          <p:val>
                                            <p:fltVal val="-90"/>
                                          </p:val>
                                        </p:tav>
                                        <p:tav tm="100000">
                                          <p:val>
                                            <p:fltVal val="0"/>
                                          </p:val>
                                        </p:tav>
                                      </p:tavLst>
                                    </p:anim>
                                    <p:anim calcmode="lin" valueType="num">
                                      <p:cBhvr>
                                        <p:cTn id="16" dur="800" decel="100000" fill="hold"/>
                                        <p:tgtEl>
                                          <p:spTgt spid="4"/>
                                        </p:tgtEl>
                                        <p:attrNameLst>
                                          <p:attrName>ppt_x</p:attrName>
                                        </p:attrNameLst>
                                      </p:cBhvr>
                                      <p:tavLst>
                                        <p:tav tm="0">
                                          <p:val>
                                            <p:strVal val="#ppt_x+0.4"/>
                                          </p:val>
                                        </p:tav>
                                        <p:tav tm="100000">
                                          <p:val>
                                            <p:strVal val="#ppt_x-0.05"/>
                                          </p:val>
                                        </p:tav>
                                      </p:tavLst>
                                    </p:anim>
                                    <p:anim calcmode="lin" valueType="num">
                                      <p:cBhvr>
                                        <p:cTn id="17" dur="800" decel="100000" fill="hold"/>
                                        <p:tgtEl>
                                          <p:spTgt spid="4"/>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left)">
                                      <p:cBhvr>
                                        <p:cTn id="24" dur="1000"/>
                                        <p:tgtEl>
                                          <p:spTgt spid="4">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nodeType="clickEffect">
                                  <p:stCondLst>
                                    <p:cond delay="0"/>
                                  </p:stCondLst>
                                  <p:iterate type="lt">
                                    <p:tmPct val="10000"/>
                                  </p:iterate>
                                  <p:childTnLst>
                                    <p:set>
                                      <p:cBhvr>
                                        <p:cTn id="28" dur="1" fill="hold">
                                          <p:stCondLst>
                                            <p:cond delay="0"/>
                                          </p:stCondLst>
                                        </p:cTn>
                                        <p:tgtEl>
                                          <p:spTgt spid="4">
                                            <p:txEl>
                                              <p:pRg st="1" end="1"/>
                                            </p:txEl>
                                          </p:spTgt>
                                        </p:tgtEl>
                                        <p:attrNameLst>
                                          <p:attrName>style.visibility</p:attrName>
                                        </p:attrNameLst>
                                      </p:cBhvr>
                                      <p:to>
                                        <p:strVal val="visible"/>
                                      </p:to>
                                    </p:set>
                                    <p:animEffect transition="in" filter="wipe(left)">
                                      <p:cBhvr>
                                        <p:cTn id="29"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050" name="Picture 2" descr="http://media-3.web.britannica.com/eb-media/60/72160-035-37DE38D3.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000" y="1581150"/>
            <a:ext cx="3657600" cy="2697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5801" y="800040"/>
            <a:ext cx="22859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rPr>
              <a:t>FERTILIZATION</a:t>
            </a:r>
            <a:endParaRPr lang="en-IN" sz="2000" b="1">
              <a:solidFill>
                <a:schemeClr val="bg1"/>
              </a:solidFill>
              <a:latin typeface="Times New Roman" pitchFamily="18" charset="0"/>
            </a:endParaRPr>
          </a:p>
        </p:txBody>
      </p:sp>
      <p:sp>
        <p:nvSpPr>
          <p:cNvPr id="6" name="Cloud 5"/>
          <p:cNvSpPr/>
          <p:nvPr/>
        </p:nvSpPr>
        <p:spPr>
          <a:xfrm>
            <a:off x="4191000" y="1915238"/>
            <a:ext cx="3505200" cy="2028855"/>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nuclear union results in the formation of </a:t>
            </a:r>
            <a:r>
              <a:rPr lang="en-US" sz="2000" b="1">
                <a:solidFill>
                  <a:srgbClr val="FF0000"/>
                </a:solidFill>
                <a:latin typeface="Times New Roman" pitchFamily="18" charset="0"/>
                <a:ea typeface="Times New Roman" pitchFamily="18" charset="0"/>
                <a:cs typeface="Times New Roman" pitchFamily="18" charset="0"/>
              </a:rPr>
              <a:t>synkaryon (zygotic nucleus). </a:t>
            </a:r>
          </a:p>
        </p:txBody>
      </p:sp>
      <p:sp>
        <p:nvSpPr>
          <p:cNvPr id="7" name="Cloud 6"/>
          <p:cNvSpPr/>
          <p:nvPr/>
        </p:nvSpPr>
        <p:spPr>
          <a:xfrm>
            <a:off x="3962400" y="738142"/>
            <a:ext cx="3014193" cy="1399743"/>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Corona radiata disappears after fertilisation.</a:t>
            </a:r>
            <a:endParaRPr lang="en-US" sz="2000" b="1">
              <a:solidFill>
                <a:schemeClr val="tx1"/>
              </a:solidFill>
              <a:latin typeface="Times New Roman" pitchFamily="18" charset="0"/>
            </a:endParaRPr>
          </a:p>
        </p:txBody>
      </p:sp>
      <p:sp>
        <p:nvSpPr>
          <p:cNvPr id="8" name="Oval 7"/>
          <p:cNvSpPr/>
          <p:nvPr/>
        </p:nvSpPr>
        <p:spPr>
          <a:xfrm>
            <a:off x="762000" y="2077310"/>
            <a:ext cx="1382324" cy="357430"/>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spTree>
    <p:extLst>
      <p:ext uri="{BB962C8B-B14F-4D97-AF65-F5344CB8AC3E}">
        <p14:creationId xmlns:p14="http://schemas.microsoft.com/office/powerpoint/2010/main" val="2707030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1000"/>
                                        <p:tgtEl>
                                          <p:spTgt spid="6">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30" presetClass="entr" presetSubtype="0" fill="hold" grpId="0" nodeType="click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Effect transition="in" filter="fade">
                                      <p:cBhvr>
                                        <p:cTn id="22" dur="800" decel="100000"/>
                                        <p:tgtEl>
                                          <p:spTgt spid="7"/>
                                        </p:tgtEl>
                                      </p:cBhvr>
                                    </p:animEffect>
                                    <p:anim calcmode="lin" valueType="num">
                                      <p:cBhvr>
                                        <p:cTn id="23" dur="800" decel="100000" fill="hold"/>
                                        <p:tgtEl>
                                          <p:spTgt spid="7"/>
                                        </p:tgtEl>
                                        <p:attrNameLst>
                                          <p:attrName>style.rotation</p:attrName>
                                        </p:attrNameLst>
                                      </p:cBhvr>
                                      <p:tavLst>
                                        <p:tav tm="0">
                                          <p:val>
                                            <p:fltVal val="-90"/>
                                          </p:val>
                                        </p:tav>
                                        <p:tav tm="100000">
                                          <p:val>
                                            <p:fltVal val="0"/>
                                          </p:val>
                                        </p:tav>
                                      </p:tavLst>
                                    </p:anim>
                                    <p:anim calcmode="lin" valueType="num">
                                      <p:cBhvr>
                                        <p:cTn id="24" dur="800" decel="100000" fill="hold"/>
                                        <p:tgtEl>
                                          <p:spTgt spid="7"/>
                                        </p:tgtEl>
                                        <p:attrNameLst>
                                          <p:attrName>ppt_x</p:attrName>
                                        </p:attrNameLst>
                                      </p:cBhvr>
                                      <p:tavLst>
                                        <p:tav tm="0">
                                          <p:val>
                                            <p:strVal val="#ppt_x+0.4"/>
                                          </p:val>
                                        </p:tav>
                                        <p:tav tm="100000">
                                          <p:val>
                                            <p:strVal val="#ppt_x-0.05"/>
                                          </p:val>
                                        </p:tav>
                                      </p:tavLst>
                                    </p:anim>
                                    <p:anim calcmode="lin" valueType="num">
                                      <p:cBhvr>
                                        <p:cTn id="25" dur="800" decel="100000" fill="hold"/>
                                        <p:tgtEl>
                                          <p:spTgt spid="7"/>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1000"/>
                                        <p:tgtEl>
                                          <p:spTgt spid="7">
                                            <p:txEl>
                                              <p:pRg st="0" end="0"/>
                                            </p:txEl>
                                          </p:spTgt>
                                        </p:tgtEl>
                                      </p:cBhvr>
                                    </p:animEffect>
                                  </p:childTnLst>
                                </p:cTn>
                              </p:par>
                              <p:par>
                                <p:cTn id="33" presetID="23" presetClass="entr" presetSubtype="16" fill="hold" grpId="0" nodeType="withEffect">
                                  <p:stCondLst>
                                    <p:cond delay="0"/>
                                  </p:stCondLst>
                                  <p:iterate type="lt">
                                    <p:tmPct val="10000"/>
                                  </p:iterate>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childTnLst>
                                </p:cTn>
                              </p:par>
                            </p:childTnLst>
                          </p:cTn>
                        </p:par>
                        <p:par>
                          <p:cTn id="37" fill="hold" nodeType="afterGroup">
                            <p:stCondLst>
                              <p:cond delay="1000"/>
                            </p:stCondLst>
                            <p:childTnLst>
                              <p:par>
                                <p:cTn id="38" presetID="26" presetClass="emph" presetSubtype="0" repeatCount="5000" fill="hold" grpId="1" nodeType="afterEffect">
                                  <p:stCondLst>
                                    <p:cond delay="0"/>
                                  </p:stCondLst>
                                  <p:iterate type="lt">
                                    <p:tmPct val="10000"/>
                                  </p:iterate>
                                  <p:childTnLst>
                                    <p:animEffect transition="out" filter="fade">
                                      <p:cBhvr>
                                        <p:cTn id="39" dur="500" tmFilter="0, 0; .2, .5; .8, .5; 1, 0"/>
                                        <p:tgtEl>
                                          <p:spTgt spid="8"/>
                                        </p:tgtEl>
                                      </p:cBhvr>
                                    </p:animEffect>
                                    <p:animScale>
                                      <p:cBhvr>
                                        <p:cTn id="40" dur="250" autoRev="1" fill="hold"/>
                                        <p:tgtEl>
                                          <p:spTgt spid="8"/>
                                        </p:tgtEl>
                                      </p:cBhvr>
                                      <p:by x="105000" y="105000"/>
                                    </p:animScale>
                                  </p:childTnLst>
                                </p:cTn>
                              </p:par>
                            </p:childTnLst>
                          </p:cTn>
                        </p:par>
                      </p:childTnLst>
                    </p:cTn>
                  </p:par>
                  <p:par>
                    <p:cTn id="41" fill="hold" nodeType="clickPar">
                      <p:stCondLst>
                        <p:cond delay="indefinite"/>
                      </p:stCondLst>
                      <p:childTnLst>
                        <p:par>
                          <p:cTn id="42" fill="hold">
                            <p:stCondLst>
                              <p:cond delay="0"/>
                            </p:stCondLst>
                            <p:childTnLst>
                              <p:par>
                                <p:cTn id="43" presetID="21" presetClass="emph" presetSubtype="0" fill="hold" grpId="2" nodeType="clickEffect">
                                  <p:stCondLst>
                                    <p:cond delay="0"/>
                                  </p:stCondLst>
                                  <p:iterate type="lt">
                                    <p:tmPct val="0"/>
                                  </p:iterate>
                                  <p:childTnLst>
                                    <p:animClr clrSpc="hsl" dir="cw">
                                      <p:cBhvr override="childStyle">
                                        <p:cTn id="44" dur="500" fill="hold"/>
                                        <p:tgtEl>
                                          <p:spTgt spid="8"/>
                                        </p:tgtEl>
                                        <p:attrNameLst>
                                          <p:attrName>style.color</p:attrName>
                                        </p:attrNameLst>
                                      </p:cBhvr>
                                      <p:by>
                                        <p:hsl h="7200000" s="0" l="0"/>
                                      </p:by>
                                    </p:animClr>
                                    <p:animClr clrSpc="hsl" dir="cw">
                                      <p:cBhvr>
                                        <p:cTn id="45" dur="500" fill="hold"/>
                                        <p:tgtEl>
                                          <p:spTgt spid="8"/>
                                        </p:tgtEl>
                                        <p:attrNameLst>
                                          <p:attrName>fillcolor</p:attrName>
                                        </p:attrNameLst>
                                      </p:cBhvr>
                                      <p:by>
                                        <p:hsl h="7200000" s="0" l="0"/>
                                      </p:by>
                                    </p:animClr>
                                    <p:animClr clrSpc="hsl" dir="cw">
                                      <p:cBhvr>
                                        <p:cTn id="46" dur="500" fill="hold"/>
                                        <p:tgtEl>
                                          <p:spTgt spid="8"/>
                                        </p:tgtEl>
                                        <p:attrNameLst>
                                          <p:attrName>stroke.color</p:attrName>
                                        </p:attrNameLst>
                                      </p:cBhvr>
                                      <p:by>
                                        <p:hsl h="7200000" s="0" l="0"/>
                                      </p:by>
                                    </p:animClr>
                                    <p:set>
                                      <p:cBhvr>
                                        <p:cTn id="47"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8" grpId="2" animBg="1"/>
    </p:bldLst>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609601" y="800040"/>
            <a:ext cx="22859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rPr>
              <a:t>FERTILIZATION</a:t>
            </a:r>
            <a:endParaRPr lang="en-IN" sz="2000" b="1">
              <a:solidFill>
                <a:schemeClr val="bg1"/>
              </a:solidFill>
              <a:latin typeface="Times New Roman" pitchFamily="18" charset="0"/>
            </a:endParaRPr>
          </a:p>
        </p:txBody>
      </p:sp>
      <p:sp>
        <p:nvSpPr>
          <p:cNvPr id="6" name="Rectangle 5"/>
          <p:cNvSpPr/>
          <p:nvPr/>
        </p:nvSpPr>
        <p:spPr>
          <a:xfrm>
            <a:off x="3124200" y="846207"/>
            <a:ext cx="5410200" cy="707886"/>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solidFill>
                  <a:srgbClr val="000000"/>
                </a:solidFill>
                <a:latin typeface="Times New Roman" pitchFamily="18" charset="0"/>
                <a:ea typeface="Times New Roman" pitchFamily="18" charset="0"/>
                <a:cs typeface="Times New Roman" pitchFamily="18" charset="0"/>
              </a:rPr>
              <a:t>The entry of sperm causes release of calcium which blocks the entry of other sperms.</a:t>
            </a:r>
            <a:endParaRPr lang="en-US" sz="2000" b="1">
              <a:latin typeface="Times New Roman" pitchFamily="18" charset="0"/>
            </a:endParaRPr>
          </a:p>
        </p:txBody>
      </p:sp>
      <p:pic>
        <p:nvPicPr>
          <p:cNvPr id="8" name="Picture 7" descr="http://img.tfd.com/vet/thumbs/gr149.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3107" y="1733549"/>
            <a:ext cx="2871100" cy="2944743"/>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 name="Left Arrow 1"/>
          <p:cNvSpPr/>
          <p:nvPr/>
        </p:nvSpPr>
        <p:spPr>
          <a:xfrm>
            <a:off x="3656708" y="1885950"/>
            <a:ext cx="4858856" cy="786570"/>
          </a:xfrm>
          <a:prstGeom prst="leftArrow">
            <a:avLst>
              <a:gd name="adj1" fmla="val 44114"/>
              <a:gd name="adj2" fmla="val 41171"/>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solidFill>
                  <a:srgbClr val="000000"/>
                </a:solidFill>
                <a:latin typeface="Times New Roman" pitchFamily="18" charset="0"/>
                <a:ea typeface="Times New Roman" pitchFamily="18" charset="0"/>
                <a:cs typeface="Times New Roman" pitchFamily="18" charset="0"/>
              </a:rPr>
              <a:t>A parallel reaction is the ‘zonal reaction’.</a:t>
            </a:r>
            <a:endParaRPr lang="en-US" sz="2000" b="1">
              <a:latin typeface="Times New Roman" pitchFamily="18" charset="0"/>
            </a:endParaRPr>
          </a:p>
        </p:txBody>
      </p:sp>
    </p:spTree>
    <p:extLst>
      <p:ext uri="{BB962C8B-B14F-4D97-AF65-F5344CB8AC3E}">
        <p14:creationId xmlns:p14="http://schemas.microsoft.com/office/powerpoint/2010/main" val="1937150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2" fill="hold" grpId="0" nodeType="clickEffect">
                                  <p:stCondLst>
                                    <p:cond delay="0"/>
                                  </p:stCondLst>
                                  <p:iterate type="lt">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2" presetClass="entr" presetSubtype="8" fill="hold" nodeType="clickEffect">
                                  <p:stCondLst>
                                    <p:cond delay="0"/>
                                  </p:stCondLst>
                                  <p:iterate type="lt">
                                    <p:tmPct val="10000"/>
                                  </p:iterate>
                                  <p:childTnLst>
                                    <p:set>
                                      <p:cBhvr>
                                        <p:cTn id="24" dur="1" fill="hold">
                                          <p:stCondLst>
                                            <p:cond delay="0"/>
                                          </p:stCondLst>
                                        </p:cTn>
                                        <p:tgtEl>
                                          <p:spTgt spid="2">
                                            <p:txEl>
                                              <p:pRg st="0" end="0"/>
                                            </p:txEl>
                                          </p:spTgt>
                                        </p:tgtEl>
                                        <p:attrNameLst>
                                          <p:attrName>style.visibility</p:attrName>
                                        </p:attrNameLst>
                                      </p:cBhvr>
                                      <p:to>
                                        <p:strVal val="visible"/>
                                      </p:to>
                                    </p:set>
                                    <p:animEffect transition="in" filter="wipe(left)">
                                      <p:cBhvr>
                                        <p:cTn id="25"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762000" y="814685"/>
            <a:ext cx="1066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rPr>
              <a:t>NOTE</a:t>
            </a:r>
            <a:endParaRPr lang="en-IN" sz="2400" b="1">
              <a:solidFill>
                <a:schemeClr val="bg1"/>
              </a:solidFill>
              <a:latin typeface="Times New Roman" pitchFamily="18" charset="0"/>
            </a:endParaRPr>
          </a:p>
        </p:txBody>
      </p:sp>
      <p:sp>
        <p:nvSpPr>
          <p:cNvPr id="3" name="Rectangle 2"/>
          <p:cNvSpPr/>
          <p:nvPr/>
        </p:nvSpPr>
        <p:spPr>
          <a:xfrm>
            <a:off x="685800" y="1406664"/>
            <a:ext cx="7467600" cy="70788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v"/>
            </a:pPr>
            <a:r>
              <a:rPr lang="en-US" sz="2000" b="1">
                <a:latin typeface="Times New Roman" pitchFamily="18" charset="0"/>
              </a:rPr>
              <a:t>One has to remember that the sex of the baby has been decided at the time of fertilization itself.</a:t>
            </a:r>
          </a:p>
        </p:txBody>
      </p:sp>
      <p:sp>
        <p:nvSpPr>
          <p:cNvPr id="5" name="Cloud 4"/>
          <p:cNvSpPr/>
          <p:nvPr/>
        </p:nvSpPr>
        <p:spPr>
          <a:xfrm rot="20969768">
            <a:off x="1819553" y="2222100"/>
            <a:ext cx="1981200" cy="916656"/>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rPr>
              <a:t>Let us see how ??</a:t>
            </a:r>
          </a:p>
        </p:txBody>
      </p:sp>
      <p:sp>
        <p:nvSpPr>
          <p:cNvPr id="6" name="Rectangle 5"/>
          <p:cNvSpPr/>
          <p:nvPr/>
        </p:nvSpPr>
        <p:spPr>
          <a:xfrm>
            <a:off x="762001" y="3311664"/>
            <a:ext cx="7315199"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v"/>
            </a:pPr>
            <a:r>
              <a:rPr lang="en-US" sz="2000" b="1">
                <a:latin typeface="Times New Roman" pitchFamily="18" charset="0"/>
              </a:rPr>
              <a:t>As you know the chromosome pattern in the human female is XX and that in the male is XY.</a:t>
            </a:r>
          </a:p>
        </p:txBody>
      </p:sp>
    </p:spTree>
    <p:extLst>
      <p:ext uri="{BB962C8B-B14F-4D97-AF65-F5344CB8AC3E}">
        <p14:creationId xmlns:p14="http://schemas.microsoft.com/office/powerpoint/2010/main" val="35298571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Lst>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762001" y="819150"/>
            <a:ext cx="9905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rPr>
              <a:t>NOTE</a:t>
            </a:r>
            <a:endParaRPr lang="en-IN" sz="2000" b="1">
              <a:solidFill>
                <a:schemeClr val="bg1"/>
              </a:solidFill>
              <a:latin typeface="Times New Roman" pitchFamily="18" charset="0"/>
            </a:endParaRPr>
          </a:p>
        </p:txBody>
      </p:sp>
      <p:sp>
        <p:nvSpPr>
          <p:cNvPr id="3" name="Rectangle 2"/>
          <p:cNvSpPr/>
          <p:nvPr/>
        </p:nvSpPr>
        <p:spPr>
          <a:xfrm>
            <a:off x="609600" y="1400711"/>
            <a:ext cx="7772400"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v"/>
            </a:pPr>
            <a:r>
              <a:rPr lang="en-US" sz="2000" b="1">
                <a:latin typeface="Times New Roman" pitchFamily="18" charset="0"/>
              </a:rPr>
              <a:t>Therefore, all the haploid gametes produced by the female (ova) have the sex X, whereas the male gametes (sperms)have either X chromosome or Y chromosome(50 percent of sperms carry the X chromosome while the other 50 percent carry the Y chromosome).  </a:t>
            </a:r>
          </a:p>
        </p:txBody>
      </p:sp>
      <p:sp>
        <p:nvSpPr>
          <p:cNvPr id="4" name="Rectangle 3"/>
          <p:cNvSpPr/>
          <p:nvPr/>
        </p:nvSpPr>
        <p:spPr>
          <a:xfrm>
            <a:off x="609600" y="3080087"/>
            <a:ext cx="777240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v"/>
            </a:pPr>
            <a:r>
              <a:rPr lang="en-US" sz="2000" b="1">
                <a:latin typeface="Times New Roman" pitchFamily="18" charset="0"/>
              </a:rPr>
              <a:t>After fusion of the male and female gametes the zygote would carry either XX or XY depending on what type of sperm fertilised the ovum.</a:t>
            </a:r>
          </a:p>
        </p:txBody>
      </p:sp>
    </p:spTree>
    <p:extLst>
      <p:ext uri="{BB962C8B-B14F-4D97-AF65-F5344CB8AC3E}">
        <p14:creationId xmlns:p14="http://schemas.microsoft.com/office/powerpoint/2010/main" val="29797479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762002" y="819150"/>
            <a:ext cx="9905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rPr>
              <a:t>NOTE</a:t>
            </a:r>
            <a:endParaRPr lang="en-IN" sz="2000" b="1">
              <a:solidFill>
                <a:schemeClr val="bg1"/>
              </a:solidFill>
              <a:latin typeface="Times New Roman" pitchFamily="18" charset="0"/>
            </a:endParaRPr>
          </a:p>
        </p:txBody>
      </p:sp>
      <p:sp>
        <p:nvSpPr>
          <p:cNvPr id="3" name="Rectangle 2"/>
          <p:cNvSpPr/>
          <p:nvPr/>
        </p:nvSpPr>
        <p:spPr>
          <a:xfrm>
            <a:off x="533400" y="1298436"/>
            <a:ext cx="7772399"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v"/>
            </a:pPr>
            <a:r>
              <a:rPr lang="en-US" sz="2000" b="1">
                <a:latin typeface="Times New Roman" pitchFamily="18" charset="0"/>
              </a:rPr>
              <a:t>The zygote carrying ‘XX’ would develop into a female child and that with ‘XY’ would form a male child.</a:t>
            </a:r>
          </a:p>
        </p:txBody>
      </p:sp>
      <p:sp>
        <p:nvSpPr>
          <p:cNvPr id="4" name="Rectangle 3"/>
          <p:cNvSpPr/>
          <p:nvPr/>
        </p:nvSpPr>
        <p:spPr>
          <a:xfrm>
            <a:off x="533401" y="2102459"/>
            <a:ext cx="80010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v"/>
            </a:pPr>
            <a:r>
              <a:rPr lang="en-US" sz="2000" b="1">
                <a:latin typeface="Times New Roman" pitchFamily="18" charset="0"/>
              </a:rPr>
              <a:t>So, the sex of a child depends on the male parent (heterogametic parent).</a:t>
            </a:r>
          </a:p>
        </p:txBody>
      </p:sp>
    </p:spTree>
    <p:extLst>
      <p:ext uri="{BB962C8B-B14F-4D97-AF65-F5344CB8AC3E}">
        <p14:creationId xmlns:p14="http://schemas.microsoft.com/office/powerpoint/2010/main" val="36923487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7196" y="2200365"/>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Releasing of semen into vagina during coitus is ……</a:t>
            </a:r>
            <a:endParaRPr lang="en-US" sz="2000" b="1">
              <a:solidFill>
                <a:srgbClr val="0000FF"/>
              </a:solidFill>
              <a:latin typeface="Times New Roman" pitchFamily="18" charset="0"/>
            </a:endParaRPr>
          </a:p>
        </p:txBody>
      </p:sp>
      <p:sp>
        <p:nvSpPr>
          <p:cNvPr id="8" name="TextBox 7"/>
          <p:cNvSpPr txBox="1"/>
          <p:nvPr/>
        </p:nvSpPr>
        <p:spPr>
          <a:xfrm>
            <a:off x="994970" y="1428750"/>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Spermiation </a:t>
            </a:r>
          </a:p>
        </p:txBody>
      </p:sp>
      <p:sp>
        <p:nvSpPr>
          <p:cNvPr id="19" name="TextBox 18"/>
          <p:cNvSpPr txBox="1"/>
          <p:nvPr/>
        </p:nvSpPr>
        <p:spPr>
          <a:xfrm>
            <a:off x="1004904" y="1924170"/>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Spermiogenesis  </a:t>
            </a:r>
          </a:p>
        </p:txBody>
      </p:sp>
      <p:sp>
        <p:nvSpPr>
          <p:cNvPr id="20" name="TextBox 19"/>
          <p:cNvSpPr txBox="1"/>
          <p:nvPr/>
        </p:nvSpPr>
        <p:spPr>
          <a:xfrm>
            <a:off x="1004901" y="2914770"/>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1004902" y="2438460"/>
            <a:ext cx="5167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Insemination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4813611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Rectangle 5"/>
          <p:cNvSpPr/>
          <p:nvPr/>
        </p:nvSpPr>
        <p:spPr>
          <a:xfrm>
            <a:off x="609600" y="742950"/>
            <a:ext cx="1600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latin typeface="Times New Roman" pitchFamily="18" charset="0"/>
                <a:cs typeface="Times New Roman" pitchFamily="18" charset="0"/>
              </a:rPr>
              <a:t>TESTES</a:t>
            </a:r>
          </a:p>
        </p:txBody>
      </p:sp>
      <p:pic>
        <p:nvPicPr>
          <p:cNvPr id="8" name="Picture 2" descr="C:\Users\sony\Desktop\Ritu BIO\reproduction\epididymis 2.jpg"/>
          <p:cNvPicPr>
            <a:picLocks noChangeAspect="1" noChangeArrowheads="1"/>
          </p:cNvPicPr>
          <p:nvPr/>
        </p:nvPicPr>
        <p:blipFill>
          <a:blip r:embed="rId2"/>
          <a:srcRect l="5669" r="1890" b="6146"/>
          <a:stretch>
            <a:fillRect/>
          </a:stretch>
        </p:blipFill>
        <p:spPr bwMode="auto">
          <a:xfrm>
            <a:off x="843280" y="1581150"/>
            <a:ext cx="2726608" cy="2787388"/>
          </a:xfrm>
          <a:prstGeom prst="rect">
            <a:avLst/>
          </a:prstGeom>
          <a:noFill/>
          <a:ln w="38100">
            <a:noFill/>
          </a:ln>
        </p:spPr>
      </p:pic>
      <p:sp>
        <p:nvSpPr>
          <p:cNvPr id="9" name="7-Point Star 8"/>
          <p:cNvSpPr/>
          <p:nvPr/>
        </p:nvSpPr>
        <p:spPr>
          <a:xfrm>
            <a:off x="1846580" y="3649851"/>
            <a:ext cx="203644" cy="210687"/>
          </a:xfrm>
          <a:prstGeom prst="star7">
            <a:avLst/>
          </a:prstGeom>
          <a:solidFill>
            <a:srgbClr val="FFFF00"/>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b="1"/>
          </a:p>
        </p:txBody>
      </p:sp>
      <p:sp>
        <p:nvSpPr>
          <p:cNvPr id="10" name="Left Arrow 9"/>
          <p:cNvSpPr/>
          <p:nvPr/>
        </p:nvSpPr>
        <p:spPr>
          <a:xfrm>
            <a:off x="2133600" y="1997870"/>
            <a:ext cx="1828800" cy="121920"/>
          </a:xfrm>
          <a:prstGeom prst="leftArrow">
            <a:avLst/>
          </a:prstGeom>
          <a:solidFill>
            <a:srgbClr val="FFFF00"/>
          </a:solidFill>
          <a:ln w="28575">
            <a:solidFill>
              <a:srgbClr val="00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b="1"/>
          </a:p>
        </p:txBody>
      </p:sp>
      <p:sp>
        <p:nvSpPr>
          <p:cNvPr id="2" name="TextBox 1"/>
          <p:cNvSpPr txBox="1"/>
          <p:nvPr/>
        </p:nvSpPr>
        <p:spPr>
          <a:xfrm>
            <a:off x="4191000" y="1885950"/>
            <a:ext cx="3904709"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a:r>
              <a:rPr lang="en-IN" sz="2000" b="1">
                <a:latin typeface="Times New Roman" pitchFamily="18" charset="0"/>
                <a:cs typeface="Times New Roman" pitchFamily="18" charset="0"/>
              </a:rPr>
              <a:t>Testis is held in position in the Scrotum sac </a:t>
            </a:r>
            <a:r>
              <a:rPr lang="en-US" sz="2000" b="1">
                <a:latin typeface="Times New Roman" pitchFamily="18" charset="0"/>
                <a:ea typeface="Times New Roman" pitchFamily="18" charset="0"/>
                <a:cs typeface="Times New Roman" pitchFamily="18" charset="0"/>
              </a:rPr>
              <a:t>by gubernaculum and spermatic cord.</a:t>
            </a:r>
            <a:endParaRPr lang="en-US" sz="2000" b="1">
              <a:latin typeface="Times New Roman" pitchFamily="18" charset="0"/>
            </a:endParaRPr>
          </a:p>
        </p:txBody>
      </p:sp>
    </p:spTree>
    <p:extLst>
      <p:ext uri="{BB962C8B-B14F-4D97-AF65-F5344CB8AC3E}">
        <p14:creationId xmlns:p14="http://schemas.microsoft.com/office/powerpoint/2010/main" val="1730361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19" presetClass="entr" presetSubtype="10" fill="hold" grpId="0" nodeType="with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5000" fill="hold"/>
                                        <p:tgtEl>
                                          <p:spTgt spid="9"/>
                                        </p:tgtEl>
                                        <p:attrNameLst>
                                          <p:attrName>ppt_w</p:attrName>
                                        </p:attrNameLst>
                                      </p:cBhvr>
                                      <p:tavLst>
                                        <p:tav tm="0" fmla="#ppt_w*sin(2.5*pi*$)">
                                          <p:val>
                                            <p:fltVal val="0"/>
                                          </p:val>
                                        </p:tav>
                                        <p:tav tm="100000">
                                          <p:val>
                                            <p:fltVal val="1"/>
                                          </p:val>
                                        </p:tav>
                                      </p:tavLst>
                                    </p:anim>
                                    <p:anim calcmode="lin" valueType="num">
                                      <p:cBhvr>
                                        <p:cTn id="13" dur="5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p:stCondLst>
                              <p:cond delay="0"/>
                            </p:stCondLst>
                            <p:childTnLst>
                              <p:par>
                                <p:cTn id="16" presetID="22" presetClass="entr" presetSubtype="2" fill="hold" grpId="1" nodeType="clickEffect">
                                  <p:stCondLst>
                                    <p:cond delay="0"/>
                                  </p:stCondLst>
                                  <p:iterate type="lt">
                                    <p:tmPct val="10000"/>
                                  </p:iterate>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par>
                          <p:cTn id="19" fill="hold" nodeType="afterGroup">
                            <p:stCondLst>
                              <p:cond delay="500"/>
                            </p:stCondLst>
                            <p:childTnLst>
                              <p:par>
                                <p:cTn id="20" presetID="35" presetClass="emph" presetSubtype="0" repeatCount="3000" fill="hold" grpId="0" nodeType="afterEffect">
                                  <p:stCondLst>
                                    <p:cond delay="0"/>
                                  </p:stCondLst>
                                  <p:iterate type="lt">
                                    <p:tmPct val="10000"/>
                                  </p:iterate>
                                  <p:childTnLst>
                                    <p:anim calcmode="discrete" valueType="str">
                                      <p:cBhvr>
                                        <p:cTn id="21"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grpId="0" nodeType="clickEffect">
                                  <p:stCondLst>
                                    <p:cond delay="0"/>
                                  </p:stCondLst>
                                  <p:iterate type="lt">
                                    <p:tmPct val="10000"/>
                                  </p:iterate>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2" grpId="0" animBg="1"/>
    </p:bldLst>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7194" y="2444190"/>
            <a:ext cx="714405" cy="714405"/>
          </a:xfrm>
          <a:prstGeom prst="rect">
            <a:avLst/>
          </a:prstGeom>
          <a:noFill/>
        </p:spPr>
      </p:pic>
      <p:sp>
        <p:nvSpPr>
          <p:cNvPr id="5" name="TextBox 4"/>
          <p:cNvSpPr txBox="1"/>
          <p:nvPr/>
        </p:nvSpPr>
        <p:spPr>
          <a:xfrm>
            <a:off x="685800" y="110484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2. </a:t>
            </a:r>
            <a:r>
              <a:rPr lang="en-US" sz="2000" b="1">
                <a:solidFill>
                  <a:srgbClr val="0000FF"/>
                </a:solidFill>
                <a:latin typeface="Times New Roman" pitchFamily="18" charset="0"/>
                <a:ea typeface="Times New Roman" pitchFamily="18" charset="0"/>
                <a:cs typeface="Times New Roman" pitchFamily="18" charset="0"/>
              </a:rPr>
              <a:t>In humans, female fertilization takes place in …..</a:t>
            </a:r>
            <a:endParaRPr lang="en-US" sz="2000" b="1">
              <a:solidFill>
                <a:srgbClr val="0000FF"/>
              </a:solidFill>
              <a:latin typeface="Times New Roman" pitchFamily="18" charset="0"/>
            </a:endParaRPr>
          </a:p>
        </p:txBody>
      </p:sp>
      <p:sp>
        <p:nvSpPr>
          <p:cNvPr id="8" name="TextBox 7"/>
          <p:cNvSpPr txBox="1"/>
          <p:nvPr/>
        </p:nvSpPr>
        <p:spPr>
          <a:xfrm>
            <a:off x="994970" y="1676220"/>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Ampulla </a:t>
            </a:r>
          </a:p>
        </p:txBody>
      </p:sp>
      <p:sp>
        <p:nvSpPr>
          <p:cNvPr id="19" name="TextBox 18"/>
          <p:cNvSpPr txBox="1"/>
          <p:nvPr/>
        </p:nvSpPr>
        <p:spPr>
          <a:xfrm>
            <a:off x="1004904" y="2171640"/>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Isthmus </a:t>
            </a:r>
          </a:p>
        </p:txBody>
      </p:sp>
      <p:sp>
        <p:nvSpPr>
          <p:cNvPr id="20" name="TextBox 19"/>
          <p:cNvSpPr txBox="1"/>
          <p:nvPr/>
        </p:nvSpPr>
        <p:spPr>
          <a:xfrm>
            <a:off x="1004901" y="3162240"/>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Uterus </a:t>
            </a:r>
          </a:p>
        </p:txBody>
      </p:sp>
      <p:sp>
        <p:nvSpPr>
          <p:cNvPr id="21" name="TextBox 20"/>
          <p:cNvSpPr txBox="1"/>
          <p:nvPr/>
        </p:nvSpPr>
        <p:spPr>
          <a:xfrm>
            <a:off x="1004902" y="2685930"/>
            <a:ext cx="6462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Ampullary- Isthmus junction </a:t>
            </a:r>
          </a:p>
        </p:txBody>
      </p:sp>
    </p:spTree>
    <p:extLst>
      <p:ext uri="{BB962C8B-B14F-4D97-AF65-F5344CB8AC3E}">
        <p14:creationId xmlns:p14="http://schemas.microsoft.com/office/powerpoint/2010/main" val="28875168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376486" y="1428750"/>
            <a:ext cx="3766584"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CLEAVAGE</a:t>
            </a:r>
          </a:p>
        </p:txBody>
      </p:sp>
    </p:spTree>
    <p:extLst>
      <p:ext uri="{BB962C8B-B14F-4D97-AF65-F5344CB8AC3E}">
        <p14:creationId xmlns:p14="http://schemas.microsoft.com/office/powerpoint/2010/main" val="3289670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4"/>
          <p:cNvPicPr>
            <a:picLocks noChangeAspect="1" noChangeArrowheads="1"/>
          </p:cNvPicPr>
          <p:nvPr/>
        </p:nvPicPr>
        <p:blipFill>
          <a:blip r:embed="rId2"/>
          <a:stretch>
            <a:fillRect/>
          </a:stretch>
        </p:blipFill>
        <p:spPr bwMode="auto">
          <a:xfrm>
            <a:off x="1676400" y="1352551"/>
            <a:ext cx="5715000" cy="3352800"/>
          </a:xfrm>
          <a:prstGeom prst="rect">
            <a:avLst/>
          </a:prstGeom>
          <a:ln w="88900" cap="sq" cmpd="thickThin">
            <a:noFill/>
            <a:prstDash val="solid"/>
            <a:miter lim="800000"/>
          </a:ln>
          <a:effectLst>
            <a:innerShdw blurRad="76200">
              <a:srgbClr val="000000"/>
            </a:innerShdw>
          </a:effectLst>
        </p:spPr>
      </p:pic>
      <p:sp>
        <p:nvSpPr>
          <p:cNvPr id="3" name="Rectangle 2"/>
          <p:cNvSpPr/>
          <p:nvPr/>
        </p:nvSpPr>
        <p:spPr>
          <a:xfrm>
            <a:off x="648193" y="738485"/>
            <a:ext cx="1942607"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rPr>
              <a:t>CLEAVAGE</a:t>
            </a:r>
          </a:p>
        </p:txBody>
      </p:sp>
    </p:spTree>
    <p:extLst>
      <p:ext uri="{BB962C8B-B14F-4D97-AF65-F5344CB8AC3E}">
        <p14:creationId xmlns:p14="http://schemas.microsoft.com/office/powerpoint/2010/main" val="31194011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586327" y="753130"/>
            <a:ext cx="1928273" cy="43088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200" b="1">
                <a:solidFill>
                  <a:schemeClr val="bg1"/>
                </a:solidFill>
                <a:latin typeface="Times New Roman" pitchFamily="18" charset="0"/>
              </a:rPr>
              <a:t>CLEAVAGES</a:t>
            </a:r>
            <a:endParaRPr lang="en-IN" sz="2200" b="1">
              <a:solidFill>
                <a:schemeClr val="bg1"/>
              </a:solidFill>
              <a:latin typeface="Times New Roman" pitchFamily="18" charset="0"/>
            </a:endParaRPr>
          </a:p>
        </p:txBody>
      </p:sp>
      <p:sp>
        <p:nvSpPr>
          <p:cNvPr id="5" name="Cloud 4"/>
          <p:cNvSpPr/>
          <p:nvPr/>
        </p:nvSpPr>
        <p:spPr>
          <a:xfrm rot="20987436">
            <a:off x="609600" y="1368840"/>
            <a:ext cx="3809999" cy="2092304"/>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b="1">
                <a:solidFill>
                  <a:schemeClr val="tx1"/>
                </a:solidFill>
                <a:latin typeface="Times New Roman" pitchFamily="18" charset="0"/>
              </a:rPr>
              <a:t>Human embryology is the study of human development during  the first eight weeks after fertilization.</a:t>
            </a:r>
            <a:endParaRPr lang="en-US" b="1">
              <a:solidFill>
                <a:schemeClr val="tx1"/>
              </a:solidFill>
              <a:latin typeface="Times New Roman" pitchFamily="18" charset="0"/>
            </a:endParaRPr>
          </a:p>
        </p:txBody>
      </p:sp>
      <p:sp>
        <p:nvSpPr>
          <p:cNvPr id="8" name="Cloud 7"/>
          <p:cNvSpPr/>
          <p:nvPr/>
        </p:nvSpPr>
        <p:spPr>
          <a:xfrm rot="20987328">
            <a:off x="4488838" y="1075152"/>
            <a:ext cx="3809999" cy="1981200"/>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b="1">
                <a:solidFill>
                  <a:schemeClr val="tx1"/>
                </a:solidFill>
                <a:latin typeface="Times New Roman" pitchFamily="18" charset="0"/>
              </a:rPr>
              <a:t>From the beginning of the 9</a:t>
            </a:r>
            <a:r>
              <a:rPr lang="en-IN" b="1" baseline="30000">
                <a:solidFill>
                  <a:schemeClr val="tx1"/>
                </a:solidFill>
                <a:latin typeface="Times New Roman" pitchFamily="18" charset="0"/>
              </a:rPr>
              <a:t>th</a:t>
            </a:r>
            <a:r>
              <a:rPr lang="en-IN" b="1">
                <a:solidFill>
                  <a:schemeClr val="tx1"/>
                </a:solidFill>
                <a:latin typeface="Times New Roman" pitchFamily="18" charset="0"/>
              </a:rPr>
              <a:t> week, the developing young one is called foetus.</a:t>
            </a:r>
            <a:endParaRPr lang="en-US" b="1">
              <a:solidFill>
                <a:schemeClr val="tx1"/>
              </a:solidFill>
              <a:latin typeface="Times New Roman" pitchFamily="18" charset="0"/>
            </a:endParaRPr>
          </a:p>
        </p:txBody>
      </p:sp>
    </p:spTree>
    <p:extLst>
      <p:ext uri="{BB962C8B-B14F-4D97-AF65-F5344CB8AC3E}">
        <p14:creationId xmlns:p14="http://schemas.microsoft.com/office/powerpoint/2010/main" val="9723734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grpId="0" nodeType="click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left)">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3857784" y="796909"/>
            <a:ext cx="4752816" cy="101566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Arial" pitchFamily="34" charset="0"/>
              <a:buChar char="•"/>
            </a:pPr>
            <a:r>
              <a:rPr lang="en-IN" sz="2000" b="1">
                <a:solidFill>
                  <a:schemeClr val="tx1"/>
                </a:solidFill>
                <a:latin typeface="Times New Roman" pitchFamily="18" charset="0"/>
              </a:rPr>
              <a:t>The type of cleavage is holoblastic, because of the microlecithal condition of egg, and indeterminate.  </a:t>
            </a:r>
          </a:p>
        </p:txBody>
      </p:sp>
      <p:sp>
        <p:nvSpPr>
          <p:cNvPr id="5" name="TextBox 4"/>
          <p:cNvSpPr txBox="1"/>
          <p:nvPr/>
        </p:nvSpPr>
        <p:spPr>
          <a:xfrm>
            <a:off x="640422" y="819150"/>
            <a:ext cx="1748589" cy="43088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200" b="1">
                <a:solidFill>
                  <a:schemeClr val="bg1"/>
                </a:solidFill>
                <a:latin typeface="Times New Roman" pitchFamily="18" charset="0"/>
              </a:rPr>
              <a:t>CLEAVAGE</a:t>
            </a:r>
            <a:endParaRPr lang="en-IN" sz="2200" b="1">
              <a:solidFill>
                <a:schemeClr val="bg1"/>
              </a:solidFill>
              <a:latin typeface="Times New Roman" pitchFamily="18" charset="0"/>
            </a:endParaRPr>
          </a:p>
        </p:txBody>
      </p:sp>
      <p:sp>
        <p:nvSpPr>
          <p:cNvPr id="4" name="Rectangle 3"/>
          <p:cNvSpPr/>
          <p:nvPr/>
        </p:nvSpPr>
        <p:spPr>
          <a:xfrm>
            <a:off x="3810000" y="1787664"/>
            <a:ext cx="4496862" cy="707886"/>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Arial" pitchFamily="34" charset="0"/>
              <a:buChar char="•"/>
            </a:pPr>
            <a:r>
              <a:rPr lang="en-IN" sz="2000" b="1">
                <a:solidFill>
                  <a:schemeClr val="tx1"/>
                </a:solidFill>
                <a:latin typeface="Times New Roman" pitchFamily="18" charset="0"/>
              </a:rPr>
              <a:t>The first division (cleavage) occurs at about 36 hours after fertilization.</a:t>
            </a:r>
          </a:p>
        </p:txBody>
      </p:sp>
      <p:sp>
        <p:nvSpPr>
          <p:cNvPr id="6" name="Rectangle 5"/>
          <p:cNvSpPr/>
          <p:nvPr/>
        </p:nvSpPr>
        <p:spPr>
          <a:xfrm>
            <a:off x="3810000" y="2495550"/>
            <a:ext cx="4496862" cy="400110"/>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Arial" pitchFamily="34" charset="0"/>
              <a:buChar char="•"/>
            </a:pPr>
            <a:r>
              <a:rPr lang="en-IN" sz="2000" b="1">
                <a:solidFill>
                  <a:schemeClr val="tx1"/>
                </a:solidFill>
                <a:latin typeface="Times New Roman" pitchFamily="18" charset="0"/>
              </a:rPr>
              <a:t>The blastomeres are equal in size.</a:t>
            </a:r>
          </a:p>
        </p:txBody>
      </p:sp>
      <p:pic>
        <p:nvPicPr>
          <p:cNvPr id="7" name="Picture 2"/>
          <p:cNvPicPr>
            <a:picLocks noChangeAspect="1" noChangeArrowheads="1"/>
          </p:cNvPicPr>
          <p:nvPr/>
        </p:nvPicPr>
        <p:blipFill>
          <a:blip r:embed="rId2"/>
          <a:srcRect l="1538" r="1250"/>
          <a:stretch>
            <a:fillRect/>
          </a:stretch>
        </p:blipFill>
        <p:spPr bwMode="auto">
          <a:xfrm>
            <a:off x="609600" y="1371660"/>
            <a:ext cx="3030713" cy="2827719"/>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90026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55" presetClass="entr" presetSubtype="0" fill="hold" nodeType="with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5" presetClass="entr" presetSubtype="0" fill="hold" grpId="0" nodeType="clickEffect">
                                  <p:stCondLst>
                                    <p:cond delay="0"/>
                                  </p:stCondLst>
                                  <p:iterate type="lt">
                                    <p:tmPct val="10000"/>
                                  </p:iterate>
                                  <p:childTnLst>
                                    <p:set>
                                      <p:cBhvr>
                                        <p:cTn id="23" dur="1"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strVal val="#ppt_w*0.70"/>
                                          </p:val>
                                        </p:tav>
                                        <p:tav tm="100000">
                                          <p:val>
                                            <p:strVal val="#ppt_w"/>
                                          </p:val>
                                        </p:tav>
                                      </p:tavLst>
                                    </p:anim>
                                    <p:anim calcmode="lin" valueType="num">
                                      <p:cBhvr>
                                        <p:cTn id="25" dur="1000" fill="hold"/>
                                        <p:tgtEl>
                                          <p:spTgt spid="4"/>
                                        </p:tgtEl>
                                        <p:attrNameLst>
                                          <p:attrName>ppt_h</p:attrName>
                                        </p:attrNameLst>
                                      </p:cBhvr>
                                      <p:tavLst>
                                        <p:tav tm="0">
                                          <p:val>
                                            <p:strVal val="#ppt_h"/>
                                          </p:val>
                                        </p:tav>
                                        <p:tav tm="100000">
                                          <p:val>
                                            <p:strVal val="#ppt_h"/>
                                          </p:val>
                                        </p:tav>
                                      </p:tavLst>
                                    </p:anim>
                                    <p:animEffect transition="in" filter="fade">
                                      <p:cBhvr>
                                        <p:cTn id="26" dur="1000"/>
                                        <p:tgtEl>
                                          <p:spTgt spid="4"/>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22" presetClass="entr" presetSubtype="8" fill="hold" nodeType="clickEffect">
                                  <p:stCondLst>
                                    <p:cond delay="0"/>
                                  </p:stCondLst>
                                  <p:iterate type="lt">
                                    <p:tmPct val="10000"/>
                                  </p:iterate>
                                  <p:childTnLst>
                                    <p:set>
                                      <p:cBhvr>
                                        <p:cTn id="30" dur="1" fill="hold">
                                          <p:stCondLst>
                                            <p:cond delay="0"/>
                                          </p:stCondLst>
                                        </p:cTn>
                                        <p:tgtEl>
                                          <p:spTgt spid="4">
                                            <p:txEl>
                                              <p:pRg st="0" end="0"/>
                                            </p:txEl>
                                          </p:spTgt>
                                        </p:tgtEl>
                                        <p:attrNameLst>
                                          <p:attrName>style.visibility</p:attrName>
                                        </p:attrNameLst>
                                      </p:cBhvr>
                                      <p:to>
                                        <p:strVal val="visible"/>
                                      </p:to>
                                    </p:set>
                                    <p:animEffect transition="in" filter="wipe(left)">
                                      <p:cBhvr>
                                        <p:cTn id="31" dur="500"/>
                                        <p:tgtEl>
                                          <p:spTgt spid="4">
                                            <p:txEl>
                                              <p:pRg st="0" end="0"/>
                                            </p:txEl>
                                          </p:spTgt>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55" presetClass="entr" presetSubtype="0" fill="hold" grpId="0" nodeType="clickEffect">
                                  <p:stCondLst>
                                    <p:cond delay="0"/>
                                  </p:stCondLst>
                                  <p:iterate type="lt">
                                    <p:tmPct val="10000"/>
                                  </p:iterate>
                                  <p:childTnLst>
                                    <p:set>
                                      <p:cBhvr>
                                        <p:cTn id="35" dur="1" fill="hold">
                                          <p:stCondLst>
                                            <p:cond delay="0"/>
                                          </p:stCondLst>
                                        </p:cTn>
                                        <p:tgtEl>
                                          <p:spTgt spid="6"/>
                                        </p:tgtEl>
                                        <p:attrNameLst>
                                          <p:attrName>style.visibility</p:attrName>
                                        </p:attrNameLst>
                                      </p:cBhvr>
                                      <p:to>
                                        <p:strVal val="visible"/>
                                      </p:to>
                                    </p:set>
                                    <p:anim calcmode="lin" valueType="num">
                                      <p:cBhvr>
                                        <p:cTn id="36" dur="1000" fill="hold"/>
                                        <p:tgtEl>
                                          <p:spTgt spid="6"/>
                                        </p:tgtEl>
                                        <p:attrNameLst>
                                          <p:attrName>ppt_w</p:attrName>
                                        </p:attrNameLst>
                                      </p:cBhvr>
                                      <p:tavLst>
                                        <p:tav tm="0">
                                          <p:val>
                                            <p:strVal val="#ppt_w*0.70"/>
                                          </p:val>
                                        </p:tav>
                                        <p:tav tm="100000">
                                          <p:val>
                                            <p:strVal val="#ppt_w"/>
                                          </p:val>
                                        </p:tav>
                                      </p:tavLst>
                                    </p:anim>
                                    <p:anim calcmode="lin" valueType="num">
                                      <p:cBhvr>
                                        <p:cTn id="37" dur="1000" fill="hold"/>
                                        <p:tgtEl>
                                          <p:spTgt spid="6"/>
                                        </p:tgtEl>
                                        <p:attrNameLst>
                                          <p:attrName>ppt_h</p:attrName>
                                        </p:attrNameLst>
                                      </p:cBhvr>
                                      <p:tavLst>
                                        <p:tav tm="0">
                                          <p:val>
                                            <p:strVal val="#ppt_h"/>
                                          </p:val>
                                        </p:tav>
                                        <p:tav tm="100000">
                                          <p:val>
                                            <p:strVal val="#ppt_h"/>
                                          </p:val>
                                        </p:tav>
                                      </p:tavLst>
                                    </p:anim>
                                    <p:animEffect transition="in" filter="fade">
                                      <p:cBhvr>
                                        <p:cTn id="38" dur="1000"/>
                                        <p:tgtEl>
                                          <p:spTgt spid="6"/>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8" fill="hold" nodeType="clickEffect">
                                  <p:stCondLst>
                                    <p:cond delay="0"/>
                                  </p:stCondLst>
                                  <p:iterate type="lt">
                                    <p:tmPct val="10000"/>
                                  </p:iterate>
                                  <p:childTnLst>
                                    <p:set>
                                      <p:cBhvr>
                                        <p:cTn id="42" dur="1" fill="hold">
                                          <p:stCondLst>
                                            <p:cond delay="0"/>
                                          </p:stCondLst>
                                        </p:cTn>
                                        <p:tgtEl>
                                          <p:spTgt spid="6">
                                            <p:txEl>
                                              <p:pRg st="0" end="0"/>
                                            </p:txEl>
                                          </p:spTgt>
                                        </p:tgtEl>
                                        <p:attrNameLst>
                                          <p:attrName>style.visibility</p:attrName>
                                        </p:attrNameLst>
                                      </p:cBhvr>
                                      <p:to>
                                        <p:strVal val="visible"/>
                                      </p:to>
                                    </p:set>
                                    <p:animEffect transition="in" filter="wipe(left)">
                                      <p:cBhvr>
                                        <p:cTn id="4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7196" y="1428750"/>
            <a:ext cx="714405" cy="714405"/>
          </a:xfrm>
          <a:prstGeom prst="rect">
            <a:avLst/>
          </a:prstGeom>
          <a:noFill/>
        </p:spPr>
      </p:pic>
      <p:sp>
        <p:nvSpPr>
          <p:cNvPr id="5" name="TextBox 4"/>
          <p:cNvSpPr txBox="1"/>
          <p:nvPr/>
        </p:nvSpPr>
        <p:spPr>
          <a:xfrm>
            <a:off x="685800" y="971550"/>
            <a:ext cx="4876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Cleavage in human zygote is ……</a:t>
            </a:r>
            <a:endParaRPr lang="en-US" sz="2000" b="1">
              <a:solidFill>
                <a:srgbClr val="0000FF"/>
              </a:solidFill>
              <a:latin typeface="Times New Roman" pitchFamily="18" charset="0"/>
            </a:endParaRPr>
          </a:p>
        </p:txBody>
      </p:sp>
      <p:sp>
        <p:nvSpPr>
          <p:cNvPr id="8" name="TextBox 7"/>
          <p:cNvSpPr txBox="1"/>
          <p:nvPr/>
        </p:nvSpPr>
        <p:spPr>
          <a:xfrm>
            <a:off x="994970" y="1695570"/>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Holoblastic, radial and indeterminate</a:t>
            </a:r>
          </a:p>
        </p:txBody>
      </p:sp>
      <p:sp>
        <p:nvSpPr>
          <p:cNvPr id="19" name="TextBox 18"/>
          <p:cNvSpPr txBox="1"/>
          <p:nvPr/>
        </p:nvSpPr>
        <p:spPr>
          <a:xfrm>
            <a:off x="1004904" y="2152770"/>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Holoblastic, spiral and indeterminate</a:t>
            </a:r>
          </a:p>
        </p:txBody>
      </p:sp>
      <p:sp>
        <p:nvSpPr>
          <p:cNvPr id="20" name="TextBox 19"/>
          <p:cNvSpPr txBox="1"/>
          <p:nvPr/>
        </p:nvSpPr>
        <p:spPr>
          <a:xfrm>
            <a:off x="1004901" y="3143370"/>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Holoblastic, spiral and determinate</a:t>
            </a:r>
          </a:p>
        </p:txBody>
      </p:sp>
      <p:sp>
        <p:nvSpPr>
          <p:cNvPr id="21" name="TextBox 20"/>
          <p:cNvSpPr txBox="1"/>
          <p:nvPr/>
        </p:nvSpPr>
        <p:spPr>
          <a:xfrm>
            <a:off x="1004902" y="2667060"/>
            <a:ext cx="5167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Holoblastic, radial and determinate</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613262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743200" y="1428750"/>
            <a:ext cx="326684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MORULA</a:t>
            </a:r>
          </a:p>
        </p:txBody>
      </p:sp>
    </p:spTree>
    <p:extLst>
      <p:ext uri="{BB962C8B-B14F-4D97-AF65-F5344CB8AC3E}">
        <p14:creationId xmlns:p14="http://schemas.microsoft.com/office/powerpoint/2010/main" val="1293104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09600" y="738485"/>
            <a:ext cx="16764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MORULA  </a:t>
            </a:r>
            <a:endPar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ndParaRPr>
          </a:p>
        </p:txBody>
      </p:sp>
      <p:sp>
        <p:nvSpPr>
          <p:cNvPr id="3" name="TextBox 2"/>
          <p:cNvSpPr txBox="1"/>
          <p:nvPr/>
        </p:nvSpPr>
        <p:spPr>
          <a:xfrm>
            <a:off x="505691" y="1254264"/>
            <a:ext cx="7952509"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0"/>
              </a:spcBef>
              <a:spcAft>
                <a:spcPct val="0"/>
              </a:spcAft>
            </a:pPr>
            <a:r>
              <a:rPr lang="en-US" sz="2000" b="1">
                <a:latin typeface="Times New Roman" pitchFamily="18" charset="0"/>
                <a:ea typeface="Cambria Math" pitchFamily="18" charset="0"/>
                <a:cs typeface="Times New Roman" pitchFamily="18" charset="0"/>
              </a:rPr>
              <a:t>When the number of blastomeres is 16-32, the solid ball of cells is called morula. </a:t>
            </a:r>
            <a:endParaRPr lang="en-US" sz="2000" b="1">
              <a:latin typeface="Times New Roman"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99517" y="1809750"/>
            <a:ext cx="2362200" cy="2650101"/>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loud Callout 3"/>
          <p:cNvSpPr/>
          <p:nvPr/>
        </p:nvSpPr>
        <p:spPr>
          <a:xfrm>
            <a:off x="4309847" y="1688016"/>
            <a:ext cx="2667000" cy="1264734"/>
          </a:xfrm>
          <a:prstGeom prst="cloudCallout">
            <a:avLst>
              <a:gd name="adj1" fmla="val -68619"/>
              <a:gd name="adj2" fmla="val 3228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Cambria Math" pitchFamily="18" charset="0"/>
                <a:cs typeface="Times New Roman" pitchFamily="18" charset="0"/>
              </a:rPr>
              <a:t>It looks like a ‘mulberry’.</a:t>
            </a:r>
            <a:endParaRPr lang="en-US" sz="2000" b="1">
              <a:solidFill>
                <a:schemeClr val="tx1"/>
              </a:solidFill>
              <a:latin typeface="Times New Roman" pitchFamily="18" charset="0"/>
            </a:endParaRPr>
          </a:p>
        </p:txBody>
      </p:sp>
    </p:spTree>
    <p:extLst>
      <p:ext uri="{BB962C8B-B14F-4D97-AF65-F5344CB8AC3E}">
        <p14:creationId xmlns:p14="http://schemas.microsoft.com/office/powerpoint/2010/main" val="1279131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3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800" decel="100000"/>
                                        <p:tgtEl>
                                          <p:spTgt spid="4"/>
                                        </p:tgtEl>
                                      </p:cBhvr>
                                    </p:animEffect>
                                    <p:anim calcmode="lin" valueType="num">
                                      <p:cBhvr>
                                        <p:cTn id="20" dur="800" decel="100000" fill="hold"/>
                                        <p:tgtEl>
                                          <p:spTgt spid="4"/>
                                        </p:tgtEl>
                                        <p:attrNameLst>
                                          <p:attrName>style.rotation</p:attrName>
                                        </p:attrNameLst>
                                      </p:cBhvr>
                                      <p:tavLst>
                                        <p:tav tm="0">
                                          <p:val>
                                            <p:fltVal val="-90"/>
                                          </p:val>
                                        </p:tav>
                                        <p:tav tm="100000">
                                          <p:val>
                                            <p:fltVal val="0"/>
                                          </p:val>
                                        </p:tav>
                                      </p:tavLst>
                                    </p:anim>
                                    <p:anim calcmode="lin" valueType="num">
                                      <p:cBhvr>
                                        <p:cTn id="21" dur="800" decel="100000" fill="hold"/>
                                        <p:tgtEl>
                                          <p:spTgt spid="4"/>
                                        </p:tgtEl>
                                        <p:attrNameLst>
                                          <p:attrName>ppt_x</p:attrName>
                                        </p:attrNameLst>
                                      </p:cBhvr>
                                      <p:tavLst>
                                        <p:tav tm="0">
                                          <p:val>
                                            <p:strVal val="#ppt_x+0.4"/>
                                          </p:val>
                                        </p:tav>
                                        <p:tav tm="100000">
                                          <p:val>
                                            <p:strVal val="#ppt_x-0.05"/>
                                          </p:val>
                                        </p:tav>
                                      </p:tavLst>
                                    </p:anim>
                                    <p:anim calcmode="lin" valueType="num">
                                      <p:cBhvr>
                                        <p:cTn id="22" dur="800" decel="100000" fill="hold"/>
                                        <p:tgtEl>
                                          <p:spTgt spid="4"/>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 name="TextBox 8"/>
          <p:cNvSpPr txBox="1"/>
          <p:nvPr/>
        </p:nvSpPr>
        <p:spPr>
          <a:xfrm>
            <a:off x="786246" y="3766377"/>
            <a:ext cx="1407226" cy="36933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cs typeface="Times New Roman" pitchFamily="18" charset="0"/>
              </a:rPr>
              <a:t>Compaction </a:t>
            </a:r>
          </a:p>
        </p:txBody>
      </p:sp>
      <p:grpSp>
        <p:nvGrpSpPr>
          <p:cNvPr id="2" name="Group 1"/>
          <p:cNvGrpSpPr/>
          <p:nvPr/>
        </p:nvGrpSpPr>
        <p:grpSpPr>
          <a:xfrm>
            <a:off x="679368" y="1200150"/>
            <a:ext cx="1897578" cy="2508498"/>
            <a:chOff x="679368" y="1200150"/>
            <a:chExt cx="1897578" cy="2508498"/>
          </a:xfrm>
        </p:grpSpPr>
        <p:pic>
          <p:nvPicPr>
            <p:cNvPr id="6" name="Picture 2" descr="http://upload.wikimedia.org/wikipedia/commons/thumb/0/06/HumanEmbryogenesis.svg/2000px-HumanEmbryogenesis.svg.png"/>
            <p:cNvPicPr>
              <a:picLocks noChangeAspect="1" noChangeArrowheads="1"/>
            </p:cNvPicPr>
            <p:nvPr/>
          </p:nvPicPr>
          <p:blipFill>
            <a:blip r:embed="rId2">
              <a:extLst>
                <a:ext uri="{28A0092B-C50C-407E-A947-70E740481C1C}">
                  <a14:useLocalDpi xmlns:a14="http://schemas.microsoft.com/office/drawing/2010/main" val="0"/>
                </a:ext>
              </a:extLst>
            </a:blip>
            <a:srcRect l="41930" t="2297" r="42065" b="75933"/>
            <a:stretch>
              <a:fillRect/>
            </a:stretch>
          </p:blipFill>
          <p:spPr bwMode="auto">
            <a:xfrm>
              <a:off x="683327" y="1200150"/>
              <a:ext cx="1831273" cy="25084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193472" y="1747298"/>
              <a:ext cx="383474" cy="644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p:cNvSpPr/>
            <p:nvPr/>
          </p:nvSpPr>
          <p:spPr>
            <a:xfrm>
              <a:off x="679368" y="2724150"/>
              <a:ext cx="163286" cy="644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3" name="Rectangle 12"/>
            <p:cNvSpPr/>
            <p:nvPr/>
          </p:nvSpPr>
          <p:spPr>
            <a:xfrm>
              <a:off x="780803" y="2945532"/>
              <a:ext cx="163286" cy="644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p:cNvSpPr/>
            <p:nvPr/>
          </p:nvSpPr>
          <p:spPr>
            <a:xfrm>
              <a:off x="2299360" y="2613270"/>
              <a:ext cx="163286" cy="644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
        <p:nvSpPr>
          <p:cNvPr id="15" name="Cloud 14"/>
          <p:cNvSpPr/>
          <p:nvPr/>
        </p:nvSpPr>
        <p:spPr>
          <a:xfrm>
            <a:off x="2479497" y="738485"/>
            <a:ext cx="4549862" cy="1712905"/>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Cambria Math" pitchFamily="18" charset="0"/>
                <a:cs typeface="Times New Roman" pitchFamily="18" charset="0"/>
              </a:rPr>
              <a:t>At this stage the cells start to bind firmly together and this process is called compaction.</a:t>
            </a:r>
            <a:endParaRPr lang="en-US" sz="2000" b="1">
              <a:solidFill>
                <a:schemeClr val="tx1"/>
              </a:solidFill>
              <a:latin typeface="Times New Roman" pitchFamily="18" charset="0"/>
            </a:endParaRPr>
          </a:p>
        </p:txBody>
      </p:sp>
      <p:sp>
        <p:nvSpPr>
          <p:cNvPr id="16" name="Cloud 15"/>
          <p:cNvSpPr/>
          <p:nvPr/>
        </p:nvSpPr>
        <p:spPr>
          <a:xfrm>
            <a:off x="2826978" y="2391578"/>
            <a:ext cx="4202381" cy="2320681"/>
          </a:xfrm>
          <a:prstGeom prst="cloud">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Cambria Math" pitchFamily="18" charset="0"/>
                <a:cs typeface="Times New Roman" pitchFamily="18" charset="0"/>
              </a:rPr>
              <a:t>The cells of the morula become bound tightly together and the outer surface of blastomeres ‘flatten’ against each other.</a:t>
            </a:r>
            <a:endParaRPr lang="en-US" sz="2000" b="1">
              <a:solidFill>
                <a:schemeClr val="tx1"/>
              </a:solidFill>
              <a:latin typeface="Times New Roman" pitchFamily="18" charset="0"/>
            </a:endParaRPr>
          </a:p>
        </p:txBody>
      </p:sp>
      <p:sp>
        <p:nvSpPr>
          <p:cNvPr id="17" name="TextBox 16"/>
          <p:cNvSpPr txBox="1"/>
          <p:nvPr/>
        </p:nvSpPr>
        <p:spPr>
          <a:xfrm>
            <a:off x="685800" y="738485"/>
            <a:ext cx="16764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MORULA  </a:t>
            </a:r>
            <a:endPar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ndParaRPr>
          </a:p>
        </p:txBody>
      </p:sp>
    </p:spTree>
    <p:extLst>
      <p:ext uri="{BB962C8B-B14F-4D97-AF65-F5344CB8AC3E}">
        <p14:creationId xmlns:p14="http://schemas.microsoft.com/office/powerpoint/2010/main" val="15437615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Lst>
  </p:timing>
</p:sld>
</file>

<file path=ppt/slides/slide2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85800" y="1581150"/>
            <a:ext cx="7696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Wingdings" pitchFamily="2" charset="2"/>
              <a:buChar char="Ø"/>
            </a:pPr>
            <a:r>
              <a:rPr lang="en-US" sz="2000" b="1">
                <a:latin typeface="Times New Roman" pitchFamily="18" charset="0"/>
                <a:ea typeface="Cambria Math" pitchFamily="18" charset="0"/>
                <a:cs typeface="Times New Roman" pitchFamily="18" charset="0"/>
              </a:rPr>
              <a:t>This tightly packed arrangement is stabilized by ‘tight junctions’ that forms between the outer cells of the morula.</a:t>
            </a:r>
            <a:endParaRPr lang="en-US" sz="2000" b="1">
              <a:latin typeface="Times New Roman" pitchFamily="18" charset="0"/>
            </a:endParaRPr>
          </a:p>
        </p:txBody>
      </p:sp>
      <p:sp>
        <p:nvSpPr>
          <p:cNvPr id="3" name="TextBox 2"/>
          <p:cNvSpPr txBox="1"/>
          <p:nvPr/>
        </p:nvSpPr>
        <p:spPr>
          <a:xfrm>
            <a:off x="762000" y="890885"/>
            <a:ext cx="16764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MORULA  </a:t>
            </a:r>
            <a:endPar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ndParaRPr>
          </a:p>
        </p:txBody>
      </p:sp>
      <p:sp>
        <p:nvSpPr>
          <p:cNvPr id="4" name="TextBox 3"/>
          <p:cNvSpPr txBox="1"/>
          <p:nvPr/>
        </p:nvSpPr>
        <p:spPr>
          <a:xfrm>
            <a:off x="685800" y="2571750"/>
            <a:ext cx="7696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Wingdings" pitchFamily="2" charset="2"/>
              <a:buChar char="Ø"/>
            </a:pPr>
            <a:r>
              <a:rPr lang="en-US" sz="2000" b="1">
                <a:latin typeface="Times New Roman" pitchFamily="18" charset="0"/>
                <a:ea typeface="Cambria Math" pitchFamily="18" charset="0"/>
                <a:cs typeface="Times New Roman" pitchFamily="18" charset="0"/>
              </a:rPr>
              <a:t>The cells within the sphere form ‘gap junctions’, which help in better passage of substances between them.</a:t>
            </a:r>
            <a:endParaRPr lang="en-US" sz="2000" b="1">
              <a:latin typeface="Times New Roman" pitchFamily="18" charset="0"/>
            </a:endParaRPr>
          </a:p>
        </p:txBody>
      </p:sp>
      <p:sp>
        <p:nvSpPr>
          <p:cNvPr id="5" name="TextBox 4"/>
          <p:cNvSpPr txBox="1"/>
          <p:nvPr/>
        </p:nvSpPr>
        <p:spPr>
          <a:xfrm>
            <a:off x="685800" y="3486150"/>
            <a:ext cx="7696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Wingdings" pitchFamily="2" charset="2"/>
              <a:buChar char="Ø"/>
            </a:pPr>
            <a:r>
              <a:rPr lang="en-US" sz="2000" b="1">
                <a:latin typeface="Times New Roman" pitchFamily="18" charset="0"/>
                <a:ea typeface="Cambria Math" pitchFamily="18" charset="0"/>
                <a:cs typeface="Times New Roman" pitchFamily="18" charset="0"/>
              </a:rPr>
              <a:t>The tiny embryo is still surrounded by zona pellucida.</a:t>
            </a:r>
            <a:endParaRPr lang="en-US" sz="2000" b="1">
              <a:latin typeface="Times New Roman" pitchFamily="18" charset="0"/>
            </a:endParaRPr>
          </a:p>
        </p:txBody>
      </p:sp>
    </p:spTree>
    <p:extLst>
      <p:ext uri="{BB962C8B-B14F-4D97-AF65-F5344CB8AC3E}">
        <p14:creationId xmlns:p14="http://schemas.microsoft.com/office/powerpoint/2010/main" val="877494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p:cNvPicPr>
            <a:picLocks noChangeAspect="1" noChangeArrowheads="1"/>
          </p:cNvPicPr>
          <p:nvPr/>
        </p:nvPicPr>
        <p:blipFill>
          <a:blip r:embed="rId2"/>
          <a:srcRect l="75586"/>
          <a:stretch>
            <a:fillRect/>
          </a:stretch>
        </p:blipFill>
        <p:spPr bwMode="auto">
          <a:xfrm>
            <a:off x="762000" y="1348976"/>
            <a:ext cx="1447798" cy="3320071"/>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609598" y="742950"/>
            <a:ext cx="320040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latin typeface="Times New Roman" pitchFamily="18" charset="0"/>
                <a:cs typeface="Times New Roman" pitchFamily="18" charset="0"/>
              </a:rPr>
              <a:t>GUBERNACULUM</a:t>
            </a:r>
          </a:p>
        </p:txBody>
      </p:sp>
      <p:sp>
        <p:nvSpPr>
          <p:cNvPr id="18" name="7-Point Star 17"/>
          <p:cNvSpPr/>
          <p:nvPr/>
        </p:nvSpPr>
        <p:spPr>
          <a:xfrm>
            <a:off x="2638653" y="3676649"/>
            <a:ext cx="362782" cy="381001"/>
          </a:xfrm>
          <a:prstGeom prst="star7">
            <a:avLst>
              <a:gd name="adj" fmla="val 17908"/>
              <a:gd name="hf" fmla="val 102572"/>
              <a:gd name="vf" fmla="val 105210"/>
            </a:avLst>
          </a:prstGeom>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9" name="Rectangle 18"/>
          <p:cNvSpPr/>
          <p:nvPr/>
        </p:nvSpPr>
        <p:spPr>
          <a:xfrm>
            <a:off x="2732176" y="4092773"/>
            <a:ext cx="176362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b="1">
                <a:latin typeface="Times New Roman" pitchFamily="18" charset="0"/>
                <a:cs typeface="Times New Roman" pitchFamily="18" charset="0"/>
              </a:rPr>
              <a:t>GUBERNACULUM</a:t>
            </a:r>
            <a:endParaRPr lang="en-US" sz="1400"/>
          </a:p>
        </p:txBody>
      </p:sp>
      <p:sp>
        <p:nvSpPr>
          <p:cNvPr id="20" name="Rectangle 19"/>
          <p:cNvSpPr/>
          <p:nvPr/>
        </p:nvSpPr>
        <p:spPr>
          <a:xfrm>
            <a:off x="2438400" y="1348976"/>
            <a:ext cx="6172199" cy="811798"/>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eaLnBrk="0" fontAlgn="base" hangingPunct="0">
              <a:spcBef>
                <a:spcPct val="0"/>
              </a:spcBef>
              <a:spcAft>
                <a:spcPct val="0"/>
              </a:spcAft>
              <a:buFont typeface="Arial" pitchFamily="34" charset="0"/>
              <a:buChar char="•"/>
            </a:pPr>
            <a:r>
              <a:rPr lang="en-US" sz="2000" b="1">
                <a:solidFill>
                  <a:schemeClr val="tx1"/>
                </a:solidFill>
                <a:latin typeface="Times New Roman" pitchFamily="18" charset="0"/>
                <a:ea typeface="Times New Roman" pitchFamily="18" charset="0"/>
                <a:cs typeface="Times New Roman" pitchFamily="18" charset="0"/>
              </a:rPr>
              <a:t>A fibrous cord that connects the testis with the bottom of the scrotum.</a:t>
            </a:r>
            <a:endParaRPr lang="en-US" sz="2000" b="1">
              <a:solidFill>
                <a:schemeClr val="tx1"/>
              </a:solidFill>
              <a:latin typeface="Times New Roman" pitchFamily="18" charset="0"/>
            </a:endParaRPr>
          </a:p>
        </p:txBody>
      </p:sp>
      <p:sp>
        <p:nvSpPr>
          <p:cNvPr id="10" name="Left Arrow 9"/>
          <p:cNvSpPr/>
          <p:nvPr/>
        </p:nvSpPr>
        <p:spPr>
          <a:xfrm rot="10645763">
            <a:off x="1508645" y="4150305"/>
            <a:ext cx="1235444" cy="162661"/>
          </a:xfrm>
          <a:prstGeom prst="leftArrow">
            <a:avLst/>
          </a:prstGeom>
          <a:solidFill>
            <a:srgbClr val="FFFF00"/>
          </a:solidFill>
          <a:ln w="28575">
            <a:solidFill>
              <a:srgbClr val="006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b="1"/>
          </a:p>
        </p:txBody>
      </p:sp>
    </p:spTree>
    <p:extLst>
      <p:ext uri="{BB962C8B-B14F-4D97-AF65-F5344CB8AC3E}">
        <p14:creationId xmlns:p14="http://schemas.microsoft.com/office/powerpoint/2010/main" val="2267786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wipe(left)">
                                      <p:cBhvr>
                                        <p:cTn id="14" dur="500"/>
                                        <p:tgtEl>
                                          <p:spTgt spid="11">
                                            <p:txEl>
                                              <p:pRg st="0" end="0"/>
                                            </p:txEl>
                                          </p:spTgt>
                                        </p:tgtEl>
                                      </p:cBhvr>
                                    </p:animEffect>
                                  </p:childTnLst>
                                </p:cTn>
                              </p:par>
                              <p:par>
                                <p:cTn id="15" presetID="55" presetClass="entr" presetSubtype="0" fill="hold" nodeType="with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repeatCount="400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9" presetClass="entr" presetSubtype="0" fill="hold" grpId="0" nodeType="clickEffect">
                                  <p:stCondLst>
                                    <p:cond delay="0"/>
                                  </p:stCondLst>
                                  <p:iterate type="lt">
                                    <p:tmPct val="10000"/>
                                  </p:iterate>
                                  <p:childTnLst>
                                    <p:set>
                                      <p:cBhvr>
                                        <p:cTn id="28" dur="1" fill="hold">
                                          <p:stCondLst>
                                            <p:cond delay="0"/>
                                          </p:stCondLst>
                                        </p:cTn>
                                        <p:tgtEl>
                                          <p:spTgt spid="18"/>
                                        </p:tgtEl>
                                        <p:attrNameLst>
                                          <p:attrName>style.visibility</p:attrName>
                                        </p:attrNameLst>
                                      </p:cBhvr>
                                      <p:to>
                                        <p:strVal val="visible"/>
                                      </p:to>
                                    </p:set>
                                    <p:animEffect transition="in" filter="dissolve">
                                      <p:cBhvr>
                                        <p:cTn id="29" dur="500"/>
                                        <p:tgtEl>
                                          <p:spTgt spid="18"/>
                                        </p:tgtEl>
                                      </p:cBhvr>
                                    </p:animEffect>
                                  </p:childTnLst>
                                </p:cTn>
                              </p:par>
                            </p:childTnLst>
                          </p:cTn>
                        </p:par>
                        <p:par>
                          <p:cTn id="30" fill="hold" nodeType="afterGroup">
                            <p:stCondLst>
                              <p:cond delay="500"/>
                            </p:stCondLst>
                            <p:childTnLst>
                              <p:par>
                                <p:cTn id="31" presetID="22" presetClass="entr" presetSubtype="8" fill="hold" grpId="0" nodeType="afterEffect">
                                  <p:stCondLst>
                                    <p:cond delay="0"/>
                                  </p:stCondLst>
                                  <p:iterate type="lt">
                                    <p:tmPct val="10000"/>
                                  </p:iterate>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30" presetClass="entr" presetSubtype="0" fill="hold" grpId="0" nodeType="clickEffect">
                                  <p:stCondLst>
                                    <p:cond delay="0"/>
                                  </p:stCondLst>
                                  <p:iterate type="lt">
                                    <p:tmPct val="10000"/>
                                  </p:iterate>
                                  <p:childTnLst>
                                    <p:set>
                                      <p:cBhvr>
                                        <p:cTn id="37" dur="1" fill="hold">
                                          <p:stCondLst>
                                            <p:cond delay="0"/>
                                          </p:stCondLst>
                                        </p:cTn>
                                        <p:tgtEl>
                                          <p:spTgt spid="20"/>
                                        </p:tgtEl>
                                        <p:attrNameLst>
                                          <p:attrName>style.visibility</p:attrName>
                                        </p:attrNameLst>
                                      </p:cBhvr>
                                      <p:to>
                                        <p:strVal val="visible"/>
                                      </p:to>
                                    </p:set>
                                    <p:animEffect transition="in" filter="fade">
                                      <p:cBhvr>
                                        <p:cTn id="38" dur="800" decel="100000"/>
                                        <p:tgtEl>
                                          <p:spTgt spid="20"/>
                                        </p:tgtEl>
                                      </p:cBhvr>
                                    </p:animEffect>
                                    <p:anim calcmode="lin" valueType="num">
                                      <p:cBhvr>
                                        <p:cTn id="39" dur="800" decel="100000" fill="hold"/>
                                        <p:tgtEl>
                                          <p:spTgt spid="20"/>
                                        </p:tgtEl>
                                        <p:attrNameLst>
                                          <p:attrName>style.rotation</p:attrName>
                                        </p:attrNameLst>
                                      </p:cBhvr>
                                      <p:tavLst>
                                        <p:tav tm="0">
                                          <p:val>
                                            <p:fltVal val="-90"/>
                                          </p:val>
                                        </p:tav>
                                        <p:tav tm="100000">
                                          <p:val>
                                            <p:fltVal val="0"/>
                                          </p:val>
                                        </p:tav>
                                      </p:tavLst>
                                    </p:anim>
                                    <p:anim calcmode="lin" valueType="num">
                                      <p:cBhvr>
                                        <p:cTn id="40" dur="800" decel="100000" fill="hold"/>
                                        <p:tgtEl>
                                          <p:spTgt spid="20"/>
                                        </p:tgtEl>
                                        <p:attrNameLst>
                                          <p:attrName>ppt_x</p:attrName>
                                        </p:attrNameLst>
                                      </p:cBhvr>
                                      <p:tavLst>
                                        <p:tav tm="0">
                                          <p:val>
                                            <p:strVal val="#ppt_x+0.4"/>
                                          </p:val>
                                        </p:tav>
                                        <p:tav tm="100000">
                                          <p:val>
                                            <p:strVal val="#ppt_x-0.05"/>
                                          </p:val>
                                        </p:tav>
                                      </p:tavLst>
                                    </p:anim>
                                    <p:anim calcmode="lin" valueType="num">
                                      <p:cBhvr>
                                        <p:cTn id="41" dur="800" decel="100000" fill="hold"/>
                                        <p:tgtEl>
                                          <p:spTgt spid="20"/>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8" fill="hold" nodeType="clickEffect">
                                  <p:stCondLst>
                                    <p:cond delay="0"/>
                                  </p:stCondLst>
                                  <p:iterate type="lt">
                                    <p:tmPct val="10000"/>
                                  </p:iterate>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10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p:bldP spid="20" grpId="0"/>
      <p:bldP spid="10" grpId="0" animBg="1"/>
    </p:bldLst>
  </p:timing>
</p:sld>
</file>

<file path=ppt/slides/slide2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TextBox 2"/>
          <p:cNvSpPr txBox="1"/>
          <p:nvPr/>
        </p:nvSpPr>
        <p:spPr>
          <a:xfrm>
            <a:off x="685800" y="738485"/>
            <a:ext cx="18288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MORULA  </a:t>
            </a:r>
            <a:endParaRPr lang="en-IN" sz="20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ndParaRPr>
          </a:p>
        </p:txBody>
      </p:sp>
      <p:sp>
        <p:nvSpPr>
          <p:cNvPr id="4" name="TextBox 3"/>
          <p:cNvSpPr txBox="1"/>
          <p:nvPr/>
        </p:nvSpPr>
        <p:spPr>
          <a:xfrm>
            <a:off x="762000" y="1200150"/>
            <a:ext cx="7285017"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At the completion of cleavage/ blastulation, the embryo has a central cavity called ‘blastocoel’.</a:t>
            </a:r>
            <a:endParaRPr lang="en-US" sz="2000" b="1">
              <a:latin typeface="Times New Roman" pitchFamily="18" charset="0"/>
            </a:endParaRPr>
          </a:p>
        </p:txBody>
      </p:sp>
      <p:sp>
        <p:nvSpPr>
          <p:cNvPr id="2" name="Cloud 1"/>
          <p:cNvSpPr/>
          <p:nvPr/>
        </p:nvSpPr>
        <p:spPr>
          <a:xfrm>
            <a:off x="4092781" y="1857847"/>
            <a:ext cx="3469079" cy="1542735"/>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Cambria Math" pitchFamily="18" charset="0"/>
                <a:cs typeface="Times New Roman" pitchFamily="18" charset="0"/>
              </a:rPr>
              <a:t>The process of formation of blastocoel is called cavitation.</a:t>
            </a:r>
            <a:endParaRPr lang="en-US" sz="2000" b="1">
              <a:solidFill>
                <a:schemeClr val="tx1"/>
              </a:solidFill>
              <a:latin typeface="Times New Roman" pitchFamily="18" charset="0"/>
            </a:endParaRPr>
          </a:p>
        </p:txBody>
      </p:sp>
      <p:pic>
        <p:nvPicPr>
          <p:cNvPr id="6" name="Picture 2" descr="http://upload.wikimedia.org/wikipedia/commons/thumb/0/06/HumanEmbryogenesis.svg/2000px-HumanEmbryogenesis.svg.png"/>
          <p:cNvPicPr>
            <a:picLocks noChangeAspect="1" noChangeArrowheads="1"/>
          </p:cNvPicPr>
          <p:nvPr/>
        </p:nvPicPr>
        <p:blipFill>
          <a:blip r:embed="rId2">
            <a:extLst>
              <a:ext uri="{28A0092B-C50C-407E-A947-70E740481C1C}">
                <a14:useLocalDpi xmlns:a14="http://schemas.microsoft.com/office/drawing/2010/main" val="0"/>
              </a:ext>
            </a:extLst>
          </a:blip>
          <a:srcRect l="74894" r="1" b="75204"/>
          <a:stretch>
            <a:fillRect/>
          </a:stretch>
        </p:blipFill>
        <p:spPr bwMode="auto">
          <a:xfrm>
            <a:off x="1205955" y="1885950"/>
            <a:ext cx="2819400" cy="2819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205955" y="3824662"/>
            <a:ext cx="838200" cy="88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Down Arrow 8"/>
          <p:cNvSpPr/>
          <p:nvPr/>
        </p:nvSpPr>
        <p:spPr>
          <a:xfrm rot="3752501">
            <a:off x="3731702" y="2322044"/>
            <a:ext cx="318561" cy="1712909"/>
          </a:xfrm>
          <a:prstGeom prst="down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11" name="Straight Connector 10"/>
          <p:cNvCxnSpPr/>
          <p:nvPr/>
        </p:nvCxnSpPr>
        <p:spPr>
          <a:xfrm>
            <a:off x="5827321" y="3966359"/>
            <a:ext cx="990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5949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11"/>
                                        </p:tgtEl>
                                      </p:cBhvr>
                                    </p:animEffect>
                                    <p:animScale>
                                      <p:cBhvr>
                                        <p:cTn id="31" dur="250" autoRev="1" fill="hold"/>
                                        <p:tgtEl>
                                          <p:spTgt spid="11"/>
                                        </p:tgtEl>
                                      </p:cBhvr>
                                      <p:by x="105000" y="105000"/>
                                    </p:animScale>
                                  </p:childTnLst>
                                </p:cTn>
                              </p:par>
                            </p:childTnLst>
                          </p:cTn>
                        </p:par>
                      </p:childTnLst>
                    </p:cTn>
                  </p:par>
                  <p:par>
                    <p:cTn id="32" fill="hold" nodeType="clickPar">
                      <p:stCondLst>
                        <p:cond delay="indefinite"/>
                      </p:stCondLst>
                      <p:childTnLst>
                        <p:par>
                          <p:cTn id="33" fill="hold">
                            <p:stCondLst>
                              <p:cond delay="0"/>
                            </p:stCondLst>
                            <p:childTnLst>
                              <p:par>
                                <p:cTn id="34" presetID="27" presetClass="emph" presetSubtype="0" fill="remove" nodeType="clickEffect">
                                  <p:stCondLst>
                                    <p:cond delay="0"/>
                                  </p:stCondLst>
                                  <p:childTnLst>
                                    <p:animClr clrSpc="rgb" dir="cw">
                                      <p:cBhvr override="childStyle">
                                        <p:cTn id="35" dur="250" autoRev="1" fill="remove"/>
                                        <p:tgtEl>
                                          <p:spTgt spid="11"/>
                                        </p:tgtEl>
                                        <p:attrNameLst>
                                          <p:attrName>style.color</p:attrName>
                                        </p:attrNameLst>
                                      </p:cBhvr>
                                      <p:to>
                                        <a:srgbClr val="FF0000"/>
                                      </p:to>
                                    </p:animClr>
                                    <p:animClr clrSpc="rgb" dir="cw">
                                      <p:cBhvr>
                                        <p:cTn id="36" dur="250" autoRev="1" fill="remove"/>
                                        <p:tgtEl>
                                          <p:spTgt spid="11"/>
                                        </p:tgtEl>
                                        <p:attrNameLst>
                                          <p:attrName>fillcolor</p:attrName>
                                        </p:attrNameLst>
                                      </p:cBhvr>
                                      <p:to>
                                        <a:srgbClr val="FF0000"/>
                                      </p:to>
                                    </p:animClr>
                                    <p:set>
                                      <p:cBhvr>
                                        <p:cTn id="37" dur="250" autoRev="1" fill="remove"/>
                                        <p:tgtEl>
                                          <p:spTgt spid="11"/>
                                        </p:tgtEl>
                                        <p:attrNameLst>
                                          <p:attrName>fill.type</p:attrName>
                                        </p:attrNameLst>
                                      </p:cBhvr>
                                      <p:to>
                                        <p:strVal val="solid"/>
                                      </p:to>
                                    </p:set>
                                    <p:set>
                                      <p:cBhvr>
                                        <p:cTn id="38" dur="250" autoRev="1" fill="remove"/>
                                        <p:tgtEl>
                                          <p:spTgt spid="11"/>
                                        </p:tgtEl>
                                        <p:attrNameLst>
                                          <p:attrName>fill.on</p:attrName>
                                        </p:attrNameLst>
                                      </p:cBhvr>
                                      <p:to>
                                        <p:strVal val="true"/>
                                      </p:to>
                                    </p:set>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1" repeatCount="indefinite"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P spid="9" grpId="0" animBg="1"/>
    </p:bldLst>
  </p:timing>
</p:sld>
</file>

<file path=ppt/slides/slide2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457200" y="12001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Now, the embryo has a </a:t>
            </a:r>
            <a:r>
              <a:rPr lang="en-US" sz="2000" b="1" u="sng">
                <a:solidFill>
                  <a:srgbClr val="C00000"/>
                </a:solidFill>
                <a:latin typeface="Times New Roman" pitchFamily="18" charset="0"/>
                <a:ea typeface="Cambria Math" pitchFamily="18" charset="0"/>
                <a:cs typeface="Times New Roman" pitchFamily="18" charset="0"/>
              </a:rPr>
              <a:t>superficial flat cell layer</a:t>
            </a:r>
            <a:r>
              <a:rPr lang="en-US" sz="2000" b="1">
                <a:solidFill>
                  <a:srgbClr val="C00000"/>
                </a:solidFill>
                <a:latin typeface="Times New Roman" pitchFamily="18" charset="0"/>
                <a:ea typeface="Cambria Math" pitchFamily="18" charset="0"/>
                <a:cs typeface="Times New Roman" pitchFamily="18" charset="0"/>
              </a:rPr>
              <a:t> </a:t>
            </a:r>
            <a:r>
              <a:rPr lang="en-US" sz="2000" b="1">
                <a:latin typeface="Times New Roman" pitchFamily="18" charset="0"/>
                <a:ea typeface="Cambria Math" pitchFamily="18" charset="0"/>
                <a:cs typeface="Times New Roman" pitchFamily="18" charset="0"/>
              </a:rPr>
              <a:t>and an </a:t>
            </a:r>
            <a:r>
              <a:rPr lang="en-US" sz="2000" b="1">
                <a:solidFill>
                  <a:srgbClr val="009900"/>
                </a:solidFill>
                <a:latin typeface="Times New Roman" pitchFamily="18" charset="0"/>
                <a:ea typeface="Cambria Math" pitchFamily="18" charset="0"/>
                <a:cs typeface="Times New Roman" pitchFamily="18" charset="0"/>
              </a:rPr>
              <a:t>‘inner cell mass’.</a:t>
            </a:r>
            <a:endParaRPr lang="en-US" sz="2000" b="1">
              <a:solidFill>
                <a:srgbClr val="009900"/>
              </a:solidFill>
              <a:latin typeface="Times New Roman" pitchFamily="18" charset="0"/>
            </a:endParaRPr>
          </a:p>
        </p:txBody>
      </p:sp>
      <p:sp>
        <p:nvSpPr>
          <p:cNvPr id="3" name="TextBox 2"/>
          <p:cNvSpPr txBox="1"/>
          <p:nvPr/>
        </p:nvSpPr>
        <p:spPr>
          <a:xfrm>
            <a:off x="609600" y="738485"/>
            <a:ext cx="13716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MORULA  </a:t>
            </a:r>
            <a:endParaRPr lang="en-IN" sz="20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ndParaRPr>
          </a:p>
        </p:txBody>
      </p:sp>
      <p:sp>
        <p:nvSpPr>
          <p:cNvPr id="4" name="Cloud Callout 3"/>
          <p:cNvSpPr/>
          <p:nvPr/>
        </p:nvSpPr>
        <p:spPr>
          <a:xfrm>
            <a:off x="4267200" y="1581150"/>
            <a:ext cx="4191000" cy="2997368"/>
          </a:xfrm>
          <a:prstGeom prst="cloudCallout">
            <a:avLst>
              <a:gd name="adj1" fmla="val -47138"/>
              <a:gd name="adj2" fmla="val -49576"/>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b="1">
                <a:solidFill>
                  <a:schemeClr val="tx1"/>
                </a:solidFill>
                <a:latin typeface="Times New Roman" pitchFamily="18" charset="0"/>
                <a:ea typeface="Cambria Math" pitchFamily="18" charset="0"/>
                <a:cs typeface="Times New Roman" pitchFamily="18" charset="0"/>
              </a:rPr>
              <a:t>The superficial cell layer on the exterior of this early embryo develops into the trophoblast or trophectoderm (the outer epithelium of the blastocyst).</a:t>
            </a:r>
            <a:endParaRPr lang="en-US" b="1">
              <a:solidFill>
                <a:schemeClr val="tx1"/>
              </a:solidFill>
              <a:latin typeface="Times New Roman" pitchFamily="18" charset="0"/>
            </a:endParaRPr>
          </a:p>
        </p:txBody>
      </p:sp>
      <p:sp>
        <p:nvSpPr>
          <p:cNvPr id="7" name="Cloud Callout 6"/>
          <p:cNvSpPr/>
          <p:nvPr/>
        </p:nvSpPr>
        <p:spPr>
          <a:xfrm>
            <a:off x="2590800" y="2622402"/>
            <a:ext cx="2035629" cy="1016148"/>
          </a:xfrm>
          <a:prstGeom prst="cloudCallout">
            <a:avLst>
              <a:gd name="adj1" fmla="val -59105"/>
              <a:gd name="adj2" fmla="val -67954"/>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Cambria Math" pitchFamily="18" charset="0"/>
                <a:cs typeface="Times New Roman" pitchFamily="18" charset="0"/>
              </a:rPr>
              <a:t>Inner cell mass.</a:t>
            </a:r>
            <a:endParaRPr lang="en-US" sz="2000" b="1">
              <a:solidFill>
                <a:schemeClr val="tx1"/>
              </a:solidFill>
              <a:latin typeface="Times New Roman" pitchFamily="18" charset="0"/>
            </a:endParaRPr>
          </a:p>
        </p:txBody>
      </p:sp>
      <p:pic>
        <p:nvPicPr>
          <p:cNvPr id="9" name="Picture 2" descr="http://upload.wikimedia.org/wikipedia/commons/thumb/0/06/HumanEmbryogenesis.svg/2000px-HumanEmbryogenesis.svg.png"/>
          <p:cNvPicPr>
            <a:picLocks noChangeAspect="1" noChangeArrowheads="1"/>
          </p:cNvPicPr>
          <p:nvPr/>
        </p:nvPicPr>
        <p:blipFill>
          <a:blip r:embed="rId2">
            <a:extLst>
              <a:ext uri="{28A0092B-C50C-407E-A947-70E740481C1C}">
                <a14:useLocalDpi xmlns:a14="http://schemas.microsoft.com/office/drawing/2010/main" val="0"/>
              </a:ext>
            </a:extLst>
          </a:blip>
          <a:srcRect l="74894" r="1" b="75204"/>
          <a:stretch>
            <a:fillRect/>
          </a:stretch>
        </p:blipFill>
        <p:spPr bwMode="auto">
          <a:xfrm>
            <a:off x="609600" y="1962150"/>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96006" y="3547558"/>
            <a:ext cx="566777"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4196370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3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800" decel="100000"/>
                                        <p:tgtEl>
                                          <p:spTgt spid="4"/>
                                        </p:tgtEl>
                                      </p:cBhvr>
                                    </p:animEffect>
                                    <p:anim calcmode="lin" valueType="num">
                                      <p:cBhvr>
                                        <p:cTn id="20" dur="800" decel="100000" fill="hold"/>
                                        <p:tgtEl>
                                          <p:spTgt spid="4"/>
                                        </p:tgtEl>
                                        <p:attrNameLst>
                                          <p:attrName>style.rotation</p:attrName>
                                        </p:attrNameLst>
                                      </p:cBhvr>
                                      <p:tavLst>
                                        <p:tav tm="0">
                                          <p:val>
                                            <p:fltVal val="-90"/>
                                          </p:val>
                                        </p:tav>
                                        <p:tav tm="100000">
                                          <p:val>
                                            <p:fltVal val="0"/>
                                          </p:val>
                                        </p:tav>
                                      </p:tavLst>
                                    </p:anim>
                                    <p:anim calcmode="lin" valueType="num">
                                      <p:cBhvr>
                                        <p:cTn id="21" dur="800" decel="100000" fill="hold"/>
                                        <p:tgtEl>
                                          <p:spTgt spid="4"/>
                                        </p:tgtEl>
                                        <p:attrNameLst>
                                          <p:attrName>ppt_x</p:attrName>
                                        </p:attrNameLst>
                                      </p:cBhvr>
                                      <p:tavLst>
                                        <p:tav tm="0">
                                          <p:val>
                                            <p:strVal val="#ppt_x+0.4"/>
                                          </p:val>
                                        </p:tav>
                                        <p:tav tm="100000">
                                          <p:val>
                                            <p:strVal val="#ppt_x-0.05"/>
                                          </p:val>
                                        </p:tav>
                                      </p:tavLst>
                                    </p:anim>
                                    <p:anim calcmode="lin" valueType="num">
                                      <p:cBhvr>
                                        <p:cTn id="22" dur="800" decel="100000" fill="hold"/>
                                        <p:tgtEl>
                                          <p:spTgt spid="4"/>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3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800" decel="100000"/>
                                        <p:tgtEl>
                                          <p:spTgt spid="7"/>
                                        </p:tgtEl>
                                      </p:cBhvr>
                                    </p:animEffect>
                                    <p:anim calcmode="lin" valueType="num">
                                      <p:cBhvr>
                                        <p:cTn id="30" dur="800" decel="100000" fill="hold"/>
                                        <p:tgtEl>
                                          <p:spTgt spid="7"/>
                                        </p:tgtEl>
                                        <p:attrNameLst>
                                          <p:attrName>style.rotation</p:attrName>
                                        </p:attrNameLst>
                                      </p:cBhvr>
                                      <p:tavLst>
                                        <p:tav tm="0">
                                          <p:val>
                                            <p:fltVal val="-90"/>
                                          </p:val>
                                        </p:tav>
                                        <p:tav tm="100000">
                                          <p:val>
                                            <p:fltVal val="0"/>
                                          </p:val>
                                        </p:tav>
                                      </p:tavLst>
                                    </p:anim>
                                    <p:anim calcmode="lin" valueType="num">
                                      <p:cBhvr>
                                        <p:cTn id="31" dur="800" decel="100000" fill="hold"/>
                                        <p:tgtEl>
                                          <p:spTgt spid="7"/>
                                        </p:tgtEl>
                                        <p:attrNameLst>
                                          <p:attrName>ppt_x</p:attrName>
                                        </p:attrNameLst>
                                      </p:cBhvr>
                                      <p:tavLst>
                                        <p:tav tm="0">
                                          <p:val>
                                            <p:strVal val="#ppt_x+0.4"/>
                                          </p:val>
                                        </p:tav>
                                        <p:tav tm="100000">
                                          <p:val>
                                            <p:strVal val="#ppt_x-0.05"/>
                                          </p:val>
                                        </p:tav>
                                      </p:tavLst>
                                    </p:anim>
                                    <p:anim calcmode="lin" valueType="num">
                                      <p:cBhvr>
                                        <p:cTn id="32" dur="800" decel="100000" fill="hold"/>
                                        <p:tgtEl>
                                          <p:spTgt spid="7"/>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animBg="1"/>
    </p:bldLst>
  </p:timing>
</p:sld>
</file>

<file path=ppt/slides/slide2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247745"/>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Embryo with 8-16 blastomeres is called ….. </a:t>
            </a:r>
            <a:endParaRPr lang="en-US" sz="2000" b="1">
              <a:solidFill>
                <a:srgbClr val="0000FF"/>
              </a:solidFill>
              <a:latin typeface="Times New Roman" pitchFamily="18" charset="0"/>
            </a:endParaRPr>
          </a:p>
        </p:txBody>
      </p:sp>
      <p:sp>
        <p:nvSpPr>
          <p:cNvPr id="8" name="TextBox 7"/>
          <p:cNvSpPr txBox="1"/>
          <p:nvPr/>
        </p:nvSpPr>
        <p:spPr>
          <a:xfrm>
            <a:off x="973152" y="1447620"/>
            <a:ext cx="15196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Morula </a:t>
            </a:r>
          </a:p>
        </p:txBody>
      </p:sp>
      <p:sp>
        <p:nvSpPr>
          <p:cNvPr id="19" name="TextBox 18"/>
          <p:cNvSpPr txBox="1"/>
          <p:nvPr/>
        </p:nvSpPr>
        <p:spPr>
          <a:xfrm>
            <a:off x="983086" y="1904537"/>
            <a:ext cx="1738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Blastula </a:t>
            </a:r>
          </a:p>
        </p:txBody>
      </p:sp>
      <p:sp>
        <p:nvSpPr>
          <p:cNvPr id="20" name="TextBox 19"/>
          <p:cNvSpPr txBox="1"/>
          <p:nvPr/>
        </p:nvSpPr>
        <p:spPr>
          <a:xfrm>
            <a:off x="983083" y="2895137"/>
            <a:ext cx="20430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Late gastrula</a:t>
            </a:r>
          </a:p>
        </p:txBody>
      </p:sp>
      <p:sp>
        <p:nvSpPr>
          <p:cNvPr id="21" name="TextBox 20"/>
          <p:cNvSpPr txBox="1"/>
          <p:nvPr/>
        </p:nvSpPr>
        <p:spPr>
          <a:xfrm>
            <a:off x="983084" y="2418827"/>
            <a:ext cx="20430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Early gastrula</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1773688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205036" y="2190750"/>
            <a:ext cx="4348164"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BLASTOCYST</a:t>
            </a:r>
          </a:p>
        </p:txBody>
      </p:sp>
    </p:spTree>
    <p:extLst>
      <p:ext uri="{BB962C8B-B14F-4D97-AF65-F5344CB8AC3E}">
        <p14:creationId xmlns:p14="http://schemas.microsoft.com/office/powerpoint/2010/main" val="2589646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600" y="742950"/>
            <a:ext cx="1905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Blastocyst </a:t>
            </a:r>
          </a:p>
        </p:txBody>
      </p:sp>
      <p:sp>
        <p:nvSpPr>
          <p:cNvPr id="3" name="TextBox 2"/>
          <p:cNvSpPr txBox="1"/>
          <p:nvPr/>
        </p:nvSpPr>
        <p:spPr>
          <a:xfrm>
            <a:off x="685800" y="1333440"/>
            <a:ext cx="746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Some fluid is secreted into blastocoel (the cavity of embryo).</a:t>
            </a:r>
            <a:endParaRPr lang="en-US" sz="2000" b="1">
              <a:latin typeface="Times New Roman" pitchFamily="18" charset="0"/>
            </a:endParaRPr>
          </a:p>
        </p:txBody>
      </p:sp>
      <p:sp>
        <p:nvSpPr>
          <p:cNvPr id="4" name="TextBox 3"/>
          <p:cNvSpPr txBox="1"/>
          <p:nvPr/>
        </p:nvSpPr>
        <p:spPr>
          <a:xfrm>
            <a:off x="685800" y="1863864"/>
            <a:ext cx="6934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As the quantity of the fluid increases, the embryo acquires the shape of a ‘cyst’.</a:t>
            </a:r>
            <a:endParaRPr lang="en-US" sz="2000" b="1">
              <a:latin typeface="Times New Roman" pitchFamily="18" charset="0"/>
            </a:endParaRPr>
          </a:p>
        </p:txBody>
      </p:sp>
      <p:sp>
        <p:nvSpPr>
          <p:cNvPr id="6" name="Cloud Callout 5"/>
          <p:cNvSpPr/>
          <p:nvPr/>
        </p:nvSpPr>
        <p:spPr>
          <a:xfrm>
            <a:off x="2133600" y="3465776"/>
            <a:ext cx="2362200" cy="685800"/>
          </a:xfrm>
          <a:prstGeom prst="cloudCallout">
            <a:avLst>
              <a:gd name="adj1" fmla="val -15268"/>
              <a:gd name="adj2" fmla="val -187077"/>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Cambria Math" pitchFamily="18" charset="0"/>
                <a:cs typeface="Times New Roman" pitchFamily="18" charset="0"/>
              </a:rPr>
              <a:t>‘Blastocyst’</a:t>
            </a:r>
            <a:endParaRPr lang="en-US" sz="2000" b="1">
              <a:solidFill>
                <a:schemeClr val="tx1"/>
              </a:solidFill>
              <a:latin typeface="Times New Roman" pitchFamily="18" charset="0"/>
            </a:endParaRPr>
          </a:p>
        </p:txBody>
      </p:sp>
      <p:pic>
        <p:nvPicPr>
          <p:cNvPr id="8" name="Picture 2" descr="C:\Users\sony\Desktop\Ritu BIO\reproduction\embseq09.jpg"/>
          <p:cNvPicPr>
            <a:picLocks noChangeAspect="1" noChangeArrowheads="1"/>
          </p:cNvPicPr>
          <p:nvPr/>
        </p:nvPicPr>
        <p:blipFill>
          <a:blip r:embed="rId2"/>
          <a:srcRect l="10403" r="13059"/>
          <a:stretch>
            <a:fillRect/>
          </a:stretch>
        </p:blipFill>
        <p:spPr bwMode="auto">
          <a:xfrm rot="5400000">
            <a:off x="5931480" y="2453557"/>
            <a:ext cx="2157841" cy="2133600"/>
          </a:xfrm>
          <a:prstGeom prst="rect">
            <a:avLst/>
          </a:prstGeom>
          <a:ln w="88900" cap="sq" cmpd="thickThin">
            <a:solidFill>
              <a:schemeClr val="bg2"/>
            </a:solidFill>
            <a:prstDash val="solid"/>
            <a:miter lim="800000"/>
          </a:ln>
          <a:effectLst>
            <a:innerShdw blurRad="76200">
              <a:srgbClr val="000000"/>
            </a:innerShdw>
          </a:effectLst>
        </p:spPr>
      </p:pic>
    </p:spTree>
    <p:extLst>
      <p:ext uri="{BB962C8B-B14F-4D97-AF65-F5344CB8AC3E}">
        <p14:creationId xmlns:p14="http://schemas.microsoft.com/office/powerpoint/2010/main" val="6708949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800" decel="100000"/>
                                        <p:tgtEl>
                                          <p:spTgt spid="6"/>
                                        </p:tgtEl>
                                      </p:cBhvr>
                                    </p:animEffect>
                                    <p:anim calcmode="lin" valueType="num">
                                      <p:cBhvr>
                                        <p:cTn id="18" dur="800" decel="100000" fill="hold"/>
                                        <p:tgtEl>
                                          <p:spTgt spid="6"/>
                                        </p:tgtEl>
                                        <p:attrNameLst>
                                          <p:attrName>style.rotation</p:attrName>
                                        </p:attrNameLst>
                                      </p:cBhvr>
                                      <p:tavLst>
                                        <p:tav tm="0">
                                          <p:val>
                                            <p:fltVal val="-90"/>
                                          </p:val>
                                        </p:tav>
                                        <p:tav tm="100000">
                                          <p:val>
                                            <p:fltVal val="0"/>
                                          </p:val>
                                        </p:tav>
                                      </p:tavLst>
                                    </p:anim>
                                    <p:anim calcmode="lin" valueType="num">
                                      <p:cBhvr>
                                        <p:cTn id="19" dur="800" decel="100000" fill="hold"/>
                                        <p:tgtEl>
                                          <p:spTgt spid="6"/>
                                        </p:tgtEl>
                                        <p:attrNameLst>
                                          <p:attrName>ppt_x</p:attrName>
                                        </p:attrNameLst>
                                      </p:cBhvr>
                                      <p:tavLst>
                                        <p:tav tm="0">
                                          <p:val>
                                            <p:strVal val="#ppt_x+0.4"/>
                                          </p:val>
                                        </p:tav>
                                        <p:tav tm="100000">
                                          <p:val>
                                            <p:strVal val="#ppt_x-0.05"/>
                                          </p:val>
                                        </p:tav>
                                      </p:tavLst>
                                    </p:anim>
                                    <p:anim calcmode="lin" valueType="num">
                                      <p:cBhvr>
                                        <p:cTn id="20" dur="800" decel="100000" fill="hold"/>
                                        <p:tgtEl>
                                          <p:spTgt spid="6"/>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23" presetID="55" presetClass="entr" presetSubtype="0" fill="hold" nodeType="with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Lst>
  </p:timing>
</p:sld>
</file>

<file path=ppt/slides/slide2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98311" y="730779"/>
            <a:ext cx="168768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Blastocyst </a:t>
            </a:r>
          </a:p>
        </p:txBody>
      </p:sp>
      <p:sp>
        <p:nvSpPr>
          <p:cNvPr id="3" name="TextBox 2"/>
          <p:cNvSpPr txBox="1"/>
          <p:nvPr/>
        </p:nvSpPr>
        <p:spPr>
          <a:xfrm>
            <a:off x="533400" y="1200150"/>
            <a:ext cx="49530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The</a:t>
            </a:r>
            <a:r>
              <a:rPr lang="en-US" sz="2000" b="1">
                <a:solidFill>
                  <a:srgbClr val="0000FF"/>
                </a:solidFill>
                <a:latin typeface="Times New Roman" pitchFamily="18" charset="0"/>
                <a:ea typeface="Cambria Math" pitchFamily="18" charset="0"/>
                <a:cs typeface="Times New Roman" pitchFamily="18" charset="0"/>
              </a:rPr>
              <a:t> </a:t>
            </a:r>
            <a:r>
              <a:rPr lang="en-US" sz="2000" b="1">
                <a:solidFill>
                  <a:srgbClr val="C00000"/>
                </a:solidFill>
                <a:latin typeface="Times New Roman" pitchFamily="18" charset="0"/>
                <a:ea typeface="Cambria Math" pitchFamily="18" charset="0"/>
                <a:cs typeface="Times New Roman" pitchFamily="18" charset="0"/>
              </a:rPr>
              <a:t>‘inner cell mass / ‘formative cells’, </a:t>
            </a:r>
            <a:r>
              <a:rPr lang="en-US" sz="2000" b="1">
                <a:latin typeface="Times New Roman" pitchFamily="18" charset="0"/>
                <a:ea typeface="Cambria Math" pitchFamily="18" charset="0"/>
                <a:cs typeface="Times New Roman" pitchFamily="18" charset="0"/>
              </a:rPr>
              <a:t>give rise to the</a:t>
            </a:r>
            <a:r>
              <a:rPr lang="en-US" sz="2000" b="1">
                <a:solidFill>
                  <a:srgbClr val="0000FF"/>
                </a:solidFill>
                <a:latin typeface="Times New Roman" pitchFamily="18" charset="0"/>
                <a:ea typeface="Cambria Math" pitchFamily="18" charset="0"/>
                <a:cs typeface="Times New Roman" pitchFamily="18" charset="0"/>
              </a:rPr>
              <a:t> </a:t>
            </a:r>
            <a:r>
              <a:rPr lang="en-US" sz="2000" b="1">
                <a:solidFill>
                  <a:srgbClr val="C00000"/>
                </a:solidFill>
                <a:latin typeface="Times New Roman" pitchFamily="18" charset="0"/>
                <a:ea typeface="Cambria Math" pitchFamily="18" charset="0"/>
                <a:cs typeface="Times New Roman" pitchFamily="18" charset="0"/>
              </a:rPr>
              <a:t>‘embryo proper’ </a:t>
            </a:r>
            <a:r>
              <a:rPr lang="en-US" sz="2000" b="1">
                <a:latin typeface="Times New Roman" pitchFamily="18" charset="0"/>
                <a:ea typeface="Cambria Math" pitchFamily="18" charset="0"/>
                <a:cs typeface="Times New Roman" pitchFamily="18" charset="0"/>
              </a:rPr>
              <a:t>and some </a:t>
            </a:r>
            <a:r>
              <a:rPr lang="en-US" sz="2000" b="1">
                <a:solidFill>
                  <a:srgbClr val="CC0066"/>
                </a:solidFill>
                <a:latin typeface="Times New Roman" pitchFamily="18" charset="0"/>
                <a:ea typeface="Cambria Math" pitchFamily="18" charset="0"/>
                <a:cs typeface="Times New Roman" pitchFamily="18" charset="0"/>
              </a:rPr>
              <a:t>fetal membranes.</a:t>
            </a:r>
            <a:endParaRPr lang="en-US" sz="2000" b="1">
              <a:solidFill>
                <a:srgbClr val="C00000"/>
              </a:solidFill>
              <a:latin typeface="Times New Roman" pitchFamily="18" charset="0"/>
            </a:endParaRPr>
          </a:p>
        </p:txBody>
      </p:sp>
      <p:sp>
        <p:nvSpPr>
          <p:cNvPr id="4" name="TextBox 3"/>
          <p:cNvSpPr txBox="1"/>
          <p:nvPr/>
        </p:nvSpPr>
        <p:spPr>
          <a:xfrm>
            <a:off x="533400" y="2209860"/>
            <a:ext cx="5486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They are the source of all the pluripotent </a:t>
            </a:r>
            <a:r>
              <a:rPr lang="en-US" sz="2000" b="1">
                <a:solidFill>
                  <a:srgbClr val="C00000"/>
                </a:solidFill>
                <a:latin typeface="Times New Roman" pitchFamily="18" charset="0"/>
                <a:ea typeface="Cambria Math" pitchFamily="18" charset="0"/>
                <a:cs typeface="Times New Roman" pitchFamily="18" charset="0"/>
              </a:rPr>
              <a:t>‘embryonic stem cell lines’.</a:t>
            </a:r>
            <a:endParaRPr lang="en-US" sz="2000" b="1">
              <a:solidFill>
                <a:srgbClr val="C00000"/>
              </a:solidFill>
              <a:latin typeface="Times New Roman" pitchFamily="18" charset="0"/>
            </a:endParaRPr>
          </a:p>
        </p:txBody>
      </p:sp>
      <p:sp>
        <p:nvSpPr>
          <p:cNvPr id="5" name="TextBox 4"/>
          <p:cNvSpPr txBox="1"/>
          <p:nvPr/>
        </p:nvSpPr>
        <p:spPr>
          <a:xfrm>
            <a:off x="533400" y="2873574"/>
            <a:ext cx="7947378"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In addition to the embryo proper, the inner cell mass gives rise to the </a:t>
            </a:r>
            <a:r>
              <a:rPr lang="en-US" sz="2000" b="1">
                <a:solidFill>
                  <a:srgbClr val="C00000"/>
                </a:solidFill>
                <a:latin typeface="Times New Roman" pitchFamily="18" charset="0"/>
                <a:ea typeface="Cambria Math" pitchFamily="18" charset="0"/>
                <a:cs typeface="Times New Roman" pitchFamily="18" charset="0"/>
              </a:rPr>
              <a:t>extra-embryonic membranes</a:t>
            </a:r>
            <a:r>
              <a:rPr lang="en-US" sz="2000" b="1">
                <a:solidFill>
                  <a:srgbClr val="0000FF"/>
                </a:solidFill>
                <a:latin typeface="Times New Roman" pitchFamily="18" charset="0"/>
                <a:ea typeface="Cambria Math" pitchFamily="18" charset="0"/>
                <a:cs typeface="Times New Roman" pitchFamily="18" charset="0"/>
              </a:rPr>
              <a:t> </a:t>
            </a:r>
            <a:r>
              <a:rPr lang="en-US" sz="2000" b="1">
                <a:latin typeface="Times New Roman" pitchFamily="18" charset="0"/>
                <a:ea typeface="Cambria Math" pitchFamily="18" charset="0"/>
                <a:cs typeface="Times New Roman" pitchFamily="18" charset="0"/>
              </a:rPr>
              <a:t>also.</a:t>
            </a:r>
            <a:endParaRPr lang="en-US" sz="2000" b="1">
              <a:latin typeface="Times New Roman" pitchFamily="18" charset="0"/>
            </a:endParaRPr>
          </a:p>
        </p:txBody>
      </p:sp>
      <p:cxnSp>
        <p:nvCxnSpPr>
          <p:cNvPr id="7" name="Straight Connector 6"/>
          <p:cNvCxnSpPr/>
          <p:nvPr/>
        </p:nvCxnSpPr>
        <p:spPr>
          <a:xfrm>
            <a:off x="1600200" y="2177442"/>
            <a:ext cx="18669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90800" y="1885950"/>
            <a:ext cx="1752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55496" y="3522737"/>
            <a:ext cx="31905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loud Callout 12"/>
          <p:cNvSpPr/>
          <p:nvPr/>
        </p:nvSpPr>
        <p:spPr>
          <a:xfrm>
            <a:off x="5638800" y="730779"/>
            <a:ext cx="2841978" cy="1379362"/>
          </a:xfrm>
          <a:prstGeom prst="cloudCallout">
            <a:avLst>
              <a:gd name="adj1" fmla="val -69707"/>
              <a:gd name="adj2" fmla="val 3985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Cambria Math" pitchFamily="18" charset="0"/>
                <a:cs typeface="Times New Roman" pitchFamily="18" charset="0"/>
              </a:rPr>
              <a:t>hence constitute the </a:t>
            </a:r>
            <a:r>
              <a:rPr lang="en-US" sz="2000" b="1">
                <a:solidFill>
                  <a:srgbClr val="C00000"/>
                </a:solidFill>
                <a:latin typeface="Times New Roman" pitchFamily="18" charset="0"/>
                <a:ea typeface="Cambria Math" pitchFamily="18" charset="0"/>
                <a:cs typeface="Times New Roman" pitchFamily="18" charset="0"/>
              </a:rPr>
              <a:t>‘embryoblast’.</a:t>
            </a:r>
            <a:endParaRPr lang="en-US" sz="2000" b="1">
              <a:solidFill>
                <a:srgbClr val="C00000"/>
              </a:solidFill>
              <a:latin typeface="Times New Roman" pitchFamily="18" charset="0"/>
            </a:endParaRPr>
          </a:p>
        </p:txBody>
      </p:sp>
      <p:sp>
        <p:nvSpPr>
          <p:cNvPr id="17" name="TextBox 16"/>
          <p:cNvSpPr txBox="1"/>
          <p:nvPr/>
        </p:nvSpPr>
        <p:spPr>
          <a:xfrm>
            <a:off x="533400" y="3714750"/>
            <a:ext cx="7947378"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The</a:t>
            </a:r>
            <a:r>
              <a:rPr lang="en-US" sz="2000" b="1">
                <a:solidFill>
                  <a:srgbClr val="CC0066"/>
                </a:solidFill>
                <a:latin typeface="Times New Roman" pitchFamily="18" charset="0"/>
                <a:ea typeface="Cambria Math" pitchFamily="18" charset="0"/>
                <a:cs typeface="Times New Roman" pitchFamily="18" charset="0"/>
              </a:rPr>
              <a:t> </a:t>
            </a:r>
            <a:r>
              <a:rPr lang="en-US" sz="2000" b="1">
                <a:solidFill>
                  <a:srgbClr val="0000FF"/>
                </a:solidFill>
                <a:latin typeface="Times New Roman" pitchFamily="18" charset="0"/>
                <a:ea typeface="Cambria Math" pitchFamily="18" charset="0"/>
                <a:cs typeface="Times New Roman" pitchFamily="18" charset="0"/>
              </a:rPr>
              <a:t>blastocyst</a:t>
            </a:r>
            <a:r>
              <a:rPr lang="en-US" sz="2000" b="1">
                <a:solidFill>
                  <a:srgbClr val="CC0066"/>
                </a:solidFill>
                <a:latin typeface="Times New Roman" pitchFamily="18" charset="0"/>
                <a:ea typeface="Cambria Math" pitchFamily="18" charset="0"/>
                <a:cs typeface="Times New Roman" pitchFamily="18" charset="0"/>
              </a:rPr>
              <a:t> </a:t>
            </a:r>
            <a:r>
              <a:rPr lang="en-US" sz="2000" b="1">
                <a:latin typeface="Times New Roman" pitchFamily="18" charset="0"/>
                <a:ea typeface="Cambria Math" pitchFamily="18" charset="0"/>
                <a:cs typeface="Times New Roman" pitchFamily="18" charset="0"/>
              </a:rPr>
              <a:t>is formed while the early embryo passes through the </a:t>
            </a:r>
            <a:r>
              <a:rPr lang="en-US" sz="2000" b="1">
                <a:solidFill>
                  <a:srgbClr val="0000FF"/>
                </a:solidFill>
                <a:latin typeface="Times New Roman" pitchFamily="18" charset="0"/>
                <a:ea typeface="Cambria Math" pitchFamily="18" charset="0"/>
                <a:cs typeface="Times New Roman" pitchFamily="18" charset="0"/>
              </a:rPr>
              <a:t>fallopian tube.</a:t>
            </a:r>
            <a:endParaRPr lang="en-US" sz="2000" b="1">
              <a:solidFill>
                <a:srgbClr val="0000FF"/>
              </a:solidFill>
              <a:latin typeface="Times New Roman" pitchFamily="18" charset="0"/>
            </a:endParaRPr>
          </a:p>
        </p:txBody>
      </p:sp>
    </p:spTree>
    <p:extLst>
      <p:ext uri="{BB962C8B-B14F-4D97-AF65-F5344CB8AC3E}">
        <p14:creationId xmlns:p14="http://schemas.microsoft.com/office/powerpoint/2010/main" val="31590474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3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800" decel="100000"/>
                                        <p:tgtEl>
                                          <p:spTgt spid="13"/>
                                        </p:tgtEl>
                                      </p:cBhvr>
                                    </p:animEffect>
                                    <p:anim calcmode="lin" valueType="num">
                                      <p:cBhvr>
                                        <p:cTn id="22" dur="800" decel="100000" fill="hold"/>
                                        <p:tgtEl>
                                          <p:spTgt spid="13"/>
                                        </p:tgtEl>
                                        <p:attrNameLst>
                                          <p:attrName>style.rotation</p:attrName>
                                        </p:attrNameLst>
                                      </p:cBhvr>
                                      <p:tavLst>
                                        <p:tav tm="0">
                                          <p:val>
                                            <p:fltVal val="-90"/>
                                          </p:val>
                                        </p:tav>
                                        <p:tav tm="100000">
                                          <p:val>
                                            <p:fltVal val="0"/>
                                          </p:val>
                                        </p:tav>
                                      </p:tavLst>
                                    </p:anim>
                                    <p:anim calcmode="lin" valueType="num">
                                      <p:cBhvr>
                                        <p:cTn id="23" dur="800" decel="100000" fill="hold"/>
                                        <p:tgtEl>
                                          <p:spTgt spid="13"/>
                                        </p:tgtEl>
                                        <p:attrNameLst>
                                          <p:attrName>ppt_x</p:attrName>
                                        </p:attrNameLst>
                                      </p:cBhvr>
                                      <p:tavLst>
                                        <p:tav tm="0">
                                          <p:val>
                                            <p:strVal val="#ppt_x+0.4"/>
                                          </p:val>
                                        </p:tav>
                                        <p:tav tm="100000">
                                          <p:val>
                                            <p:strVal val="#ppt_x-0.05"/>
                                          </p:val>
                                        </p:tav>
                                      </p:tavLst>
                                    </p:anim>
                                    <p:anim calcmode="lin" valueType="num">
                                      <p:cBhvr>
                                        <p:cTn id="24" dur="800" decel="100000" fill="hold"/>
                                        <p:tgtEl>
                                          <p:spTgt spid="13"/>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2" presetClass="entr" presetSubtype="8" fill="hold" grpId="0" nodeType="click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grpId="0" nodeType="clickEffect">
                                  <p:stCondLst>
                                    <p:cond delay="0"/>
                                  </p:stCondLst>
                                  <p:iterate type="lt">
                                    <p:tmPct val="10000"/>
                                  </p:iterate>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27" presetClass="emph" presetSubtype="0" fill="remove" nodeType="clickEffect">
                                  <p:stCondLst>
                                    <p:cond delay="0"/>
                                  </p:stCondLst>
                                  <p:childTnLst>
                                    <p:animClr clrSpc="rgb" dir="cw">
                                      <p:cBhvr override="childStyle">
                                        <p:cTn id="45" dur="250" autoRev="1" fill="remove"/>
                                        <p:tgtEl>
                                          <p:spTgt spid="9"/>
                                        </p:tgtEl>
                                        <p:attrNameLst>
                                          <p:attrName>style.color</p:attrName>
                                        </p:attrNameLst>
                                      </p:cBhvr>
                                      <p:to>
                                        <a:schemeClr val="bg1"/>
                                      </p:to>
                                    </p:animClr>
                                    <p:animClr clrSpc="rgb" dir="cw">
                                      <p:cBhvr>
                                        <p:cTn id="46" dur="250" autoRev="1" fill="remove"/>
                                        <p:tgtEl>
                                          <p:spTgt spid="9"/>
                                        </p:tgtEl>
                                        <p:attrNameLst>
                                          <p:attrName>fillcolor</p:attrName>
                                        </p:attrNameLst>
                                      </p:cBhvr>
                                      <p:to>
                                        <a:schemeClr val="bg1"/>
                                      </p:to>
                                    </p:animClr>
                                    <p:set>
                                      <p:cBhvr>
                                        <p:cTn id="47" dur="250" autoRev="1" fill="remove"/>
                                        <p:tgtEl>
                                          <p:spTgt spid="9"/>
                                        </p:tgtEl>
                                        <p:attrNameLst>
                                          <p:attrName>fill.type</p:attrName>
                                        </p:attrNameLst>
                                      </p:cBhvr>
                                      <p:to>
                                        <p:strVal val="solid"/>
                                      </p:to>
                                    </p:set>
                                    <p:set>
                                      <p:cBhvr>
                                        <p:cTn id="48" dur="250" autoRev="1" fill="remove"/>
                                        <p:tgtEl>
                                          <p:spTgt spid="9"/>
                                        </p:tgtEl>
                                        <p:attrNameLst>
                                          <p:attrName>fill.on</p:attrName>
                                        </p:attrNameLst>
                                      </p:cBhvr>
                                      <p:to>
                                        <p:strVal val="true"/>
                                      </p:to>
                                    </p:set>
                                  </p:childTnLst>
                                </p:cTn>
                              </p:par>
                              <p:par>
                                <p:cTn id="49" presetID="27" presetClass="emph" presetSubtype="0" fill="remove" nodeType="withEffect">
                                  <p:stCondLst>
                                    <p:cond delay="0"/>
                                  </p:stCondLst>
                                  <p:childTnLst>
                                    <p:animClr clrSpc="rgb" dir="cw">
                                      <p:cBhvr override="childStyle">
                                        <p:cTn id="50" dur="250" autoRev="1" fill="remove"/>
                                        <p:tgtEl>
                                          <p:spTgt spid="7"/>
                                        </p:tgtEl>
                                        <p:attrNameLst>
                                          <p:attrName>style.color</p:attrName>
                                        </p:attrNameLst>
                                      </p:cBhvr>
                                      <p:to>
                                        <a:schemeClr val="bg1"/>
                                      </p:to>
                                    </p:animClr>
                                    <p:animClr clrSpc="rgb" dir="cw">
                                      <p:cBhvr>
                                        <p:cTn id="51" dur="250" autoRev="1" fill="remove"/>
                                        <p:tgtEl>
                                          <p:spTgt spid="7"/>
                                        </p:tgtEl>
                                        <p:attrNameLst>
                                          <p:attrName>fillcolor</p:attrName>
                                        </p:attrNameLst>
                                      </p:cBhvr>
                                      <p:to>
                                        <a:schemeClr val="bg1"/>
                                      </p:to>
                                    </p:animClr>
                                    <p:set>
                                      <p:cBhvr>
                                        <p:cTn id="52" dur="250" autoRev="1" fill="remove"/>
                                        <p:tgtEl>
                                          <p:spTgt spid="7"/>
                                        </p:tgtEl>
                                        <p:attrNameLst>
                                          <p:attrName>fill.type</p:attrName>
                                        </p:attrNameLst>
                                      </p:cBhvr>
                                      <p:to>
                                        <p:strVal val="solid"/>
                                      </p:to>
                                    </p:set>
                                    <p:set>
                                      <p:cBhvr>
                                        <p:cTn id="53" dur="250" autoRev="1" fill="remove"/>
                                        <p:tgtEl>
                                          <p:spTgt spid="7"/>
                                        </p:tgtEl>
                                        <p:attrNameLst>
                                          <p:attrName>fill.on</p:attrName>
                                        </p:attrNameLst>
                                      </p:cBhvr>
                                      <p:to>
                                        <p:strVal val="true"/>
                                      </p:to>
                                    </p:set>
                                  </p:childTnLst>
                                </p:cTn>
                              </p:par>
                            </p:childTnLst>
                          </p:cTn>
                        </p:par>
                      </p:childTnLst>
                    </p:cTn>
                  </p:par>
                  <p:par>
                    <p:cTn id="54" fill="hold" nodeType="clickPar">
                      <p:stCondLst>
                        <p:cond delay="indefinite"/>
                      </p:stCondLst>
                      <p:childTnLst>
                        <p:par>
                          <p:cTn id="55" fill="hold">
                            <p:stCondLst>
                              <p:cond delay="0"/>
                            </p:stCondLst>
                            <p:childTnLst>
                              <p:par>
                                <p:cTn id="56" presetID="26" presetClass="emph" presetSubtype="0" fill="hold" nodeType="clickEffect">
                                  <p:stCondLst>
                                    <p:cond delay="0"/>
                                  </p:stCondLst>
                                  <p:childTnLst>
                                    <p:animEffect transition="out" filter="fade">
                                      <p:cBhvr>
                                        <p:cTn id="57" dur="500" tmFilter="0, 0; .2, .5; .8, .5; 1, 0"/>
                                        <p:tgtEl>
                                          <p:spTgt spid="9"/>
                                        </p:tgtEl>
                                      </p:cBhvr>
                                    </p:animEffect>
                                    <p:animScale>
                                      <p:cBhvr>
                                        <p:cTn id="58" dur="250" autoRev="1" fill="hold"/>
                                        <p:tgtEl>
                                          <p:spTgt spid="9"/>
                                        </p:tgtEl>
                                      </p:cBhvr>
                                      <p:by x="105000" y="105000"/>
                                    </p:animScale>
                                  </p:childTnLst>
                                </p:cTn>
                              </p:par>
                              <p:par>
                                <p:cTn id="59" presetID="26" presetClass="emph" presetSubtype="0" fill="hold" nodeType="withEffect">
                                  <p:stCondLst>
                                    <p:cond delay="0"/>
                                  </p:stCondLst>
                                  <p:childTnLst>
                                    <p:animEffect transition="out" filter="fade">
                                      <p:cBhvr>
                                        <p:cTn id="60" dur="500" tmFilter="0, 0; .2, .5; .8, .5; 1, 0"/>
                                        <p:tgtEl>
                                          <p:spTgt spid="7"/>
                                        </p:tgtEl>
                                      </p:cBhvr>
                                    </p:animEffect>
                                    <p:animScale>
                                      <p:cBhvr>
                                        <p:cTn id="61" dur="250" autoRev="1" fill="hold"/>
                                        <p:tgtEl>
                                          <p:spTgt spid="7"/>
                                        </p:tgtEl>
                                      </p:cBhvr>
                                      <p:by x="105000" y="105000"/>
                                    </p:animScale>
                                  </p:childTnLst>
                                </p:cTn>
                              </p:par>
                            </p:childTnLst>
                          </p:cTn>
                        </p:par>
                      </p:childTnLst>
                    </p:cTn>
                  </p:par>
                  <p:par>
                    <p:cTn id="62" fill="hold" nodeType="clickPar">
                      <p:stCondLst>
                        <p:cond delay="indefinite"/>
                      </p:stCondLst>
                      <p:childTnLst>
                        <p:par>
                          <p:cTn id="63" fill="hold">
                            <p:stCondLst>
                              <p:cond delay="0"/>
                            </p:stCondLst>
                            <p:childTnLst>
                              <p:par>
                                <p:cTn id="64" presetID="24" presetClass="emph" presetSubtype="0" fill="hold" nodeType="clickEffect">
                                  <p:stCondLst>
                                    <p:cond delay="0"/>
                                  </p:stCondLst>
                                  <p:childTnLst>
                                    <p:animClr clrSpc="hsl" dir="cw">
                                      <p:cBhvr override="childStyle">
                                        <p:cTn id="65" dur="500" fill="hold"/>
                                        <p:tgtEl>
                                          <p:spTgt spid="9"/>
                                        </p:tgtEl>
                                        <p:attrNameLst>
                                          <p:attrName>style.color</p:attrName>
                                        </p:attrNameLst>
                                      </p:cBhvr>
                                      <p:by>
                                        <p:hsl h="0" s="-12549" l="-25098"/>
                                      </p:by>
                                    </p:animClr>
                                    <p:animClr clrSpc="hsl" dir="cw">
                                      <p:cBhvr>
                                        <p:cTn id="66" dur="500" fill="hold"/>
                                        <p:tgtEl>
                                          <p:spTgt spid="9"/>
                                        </p:tgtEl>
                                        <p:attrNameLst>
                                          <p:attrName>fillcolor</p:attrName>
                                        </p:attrNameLst>
                                      </p:cBhvr>
                                      <p:by>
                                        <p:hsl h="0" s="-12549" l="-25098"/>
                                      </p:by>
                                    </p:animClr>
                                    <p:animClr clrSpc="hsl" dir="cw">
                                      <p:cBhvr>
                                        <p:cTn id="67" dur="500" fill="hold"/>
                                        <p:tgtEl>
                                          <p:spTgt spid="9"/>
                                        </p:tgtEl>
                                        <p:attrNameLst>
                                          <p:attrName>stroke.color</p:attrName>
                                        </p:attrNameLst>
                                      </p:cBhvr>
                                      <p:by>
                                        <p:hsl h="0" s="-12549" l="-25098"/>
                                      </p:by>
                                    </p:animClr>
                                    <p:set>
                                      <p:cBhvr>
                                        <p:cTn id="68" dur="500" fill="hold"/>
                                        <p:tgtEl>
                                          <p:spTgt spid="9"/>
                                        </p:tgtEl>
                                        <p:attrNameLst>
                                          <p:attrName>fill.type</p:attrName>
                                        </p:attrNameLst>
                                      </p:cBhvr>
                                      <p:to>
                                        <p:strVal val="solid"/>
                                      </p:to>
                                    </p:set>
                                  </p:childTnLst>
                                </p:cTn>
                              </p:par>
                              <p:par>
                                <p:cTn id="69" presetID="24" presetClass="emph" presetSubtype="0" fill="hold" nodeType="withEffect">
                                  <p:stCondLst>
                                    <p:cond delay="0"/>
                                  </p:stCondLst>
                                  <p:childTnLst>
                                    <p:animClr clrSpc="hsl" dir="cw">
                                      <p:cBhvr override="childStyle">
                                        <p:cTn id="70" dur="500" fill="hold"/>
                                        <p:tgtEl>
                                          <p:spTgt spid="7"/>
                                        </p:tgtEl>
                                        <p:attrNameLst>
                                          <p:attrName>style.color</p:attrName>
                                        </p:attrNameLst>
                                      </p:cBhvr>
                                      <p:by>
                                        <p:hsl h="0" s="-12549" l="-25098"/>
                                      </p:by>
                                    </p:animClr>
                                    <p:animClr clrSpc="hsl" dir="cw">
                                      <p:cBhvr>
                                        <p:cTn id="71" dur="500" fill="hold"/>
                                        <p:tgtEl>
                                          <p:spTgt spid="7"/>
                                        </p:tgtEl>
                                        <p:attrNameLst>
                                          <p:attrName>fillcolor</p:attrName>
                                        </p:attrNameLst>
                                      </p:cBhvr>
                                      <p:by>
                                        <p:hsl h="0" s="-12549" l="-25098"/>
                                      </p:by>
                                    </p:animClr>
                                    <p:animClr clrSpc="hsl" dir="cw">
                                      <p:cBhvr>
                                        <p:cTn id="72" dur="500" fill="hold"/>
                                        <p:tgtEl>
                                          <p:spTgt spid="7"/>
                                        </p:tgtEl>
                                        <p:attrNameLst>
                                          <p:attrName>stroke.color</p:attrName>
                                        </p:attrNameLst>
                                      </p:cBhvr>
                                      <p:by>
                                        <p:hsl h="0" s="-12549" l="-25098"/>
                                      </p:by>
                                    </p:animClr>
                                    <p:set>
                                      <p:cBhvr>
                                        <p:cTn id="73" dur="500" fill="hold"/>
                                        <p:tgtEl>
                                          <p:spTgt spid="7"/>
                                        </p:tgtEl>
                                        <p:attrNameLst>
                                          <p:attrName>fill.type</p:attrName>
                                        </p:attrNameLst>
                                      </p:cBhvr>
                                      <p:to>
                                        <p:strVal val="solid"/>
                                      </p:to>
                                    </p:set>
                                  </p:childTnLst>
                                </p:cTn>
                              </p:par>
                            </p:childTnLst>
                          </p:cTn>
                        </p:par>
                      </p:childTnLst>
                    </p:cTn>
                  </p:par>
                  <p:par>
                    <p:cTn id="74" fill="hold" nodeType="clickPar">
                      <p:stCondLst>
                        <p:cond delay="indefinite"/>
                      </p:stCondLst>
                      <p:childTnLst>
                        <p:par>
                          <p:cTn id="75" fill="hold">
                            <p:stCondLst>
                              <p:cond delay="0"/>
                            </p:stCondLst>
                            <p:childTnLst>
                              <p:par>
                                <p:cTn id="76" presetID="27" presetClass="emph" presetSubtype="0" fill="remove" nodeType="clickEffect">
                                  <p:stCondLst>
                                    <p:cond delay="0"/>
                                  </p:stCondLst>
                                  <p:childTnLst>
                                    <p:animClr clrSpc="rgb" dir="cw">
                                      <p:cBhvr override="childStyle">
                                        <p:cTn id="77" dur="250" autoRev="1" fill="remove"/>
                                        <p:tgtEl>
                                          <p:spTgt spid="9"/>
                                        </p:tgtEl>
                                        <p:attrNameLst>
                                          <p:attrName>style.color</p:attrName>
                                        </p:attrNameLst>
                                      </p:cBhvr>
                                      <p:to>
                                        <a:srgbClr val="0000FF"/>
                                      </p:to>
                                    </p:animClr>
                                    <p:animClr clrSpc="rgb" dir="cw">
                                      <p:cBhvr>
                                        <p:cTn id="78" dur="250" autoRev="1" fill="remove"/>
                                        <p:tgtEl>
                                          <p:spTgt spid="9"/>
                                        </p:tgtEl>
                                        <p:attrNameLst>
                                          <p:attrName>fillcolor</p:attrName>
                                        </p:attrNameLst>
                                      </p:cBhvr>
                                      <p:to>
                                        <a:srgbClr val="0000FF"/>
                                      </p:to>
                                    </p:animClr>
                                    <p:set>
                                      <p:cBhvr>
                                        <p:cTn id="79" dur="250" autoRev="1" fill="remove"/>
                                        <p:tgtEl>
                                          <p:spTgt spid="9"/>
                                        </p:tgtEl>
                                        <p:attrNameLst>
                                          <p:attrName>fill.type</p:attrName>
                                        </p:attrNameLst>
                                      </p:cBhvr>
                                      <p:to>
                                        <p:strVal val="solid"/>
                                      </p:to>
                                    </p:set>
                                    <p:set>
                                      <p:cBhvr>
                                        <p:cTn id="80" dur="250" autoRev="1" fill="remove"/>
                                        <p:tgtEl>
                                          <p:spTgt spid="9"/>
                                        </p:tgtEl>
                                        <p:attrNameLst>
                                          <p:attrName>fill.on</p:attrName>
                                        </p:attrNameLst>
                                      </p:cBhvr>
                                      <p:to>
                                        <p:strVal val="true"/>
                                      </p:to>
                                    </p:set>
                                  </p:childTnLst>
                                </p:cTn>
                              </p:par>
                              <p:par>
                                <p:cTn id="81" presetID="27" presetClass="emph" presetSubtype="0" fill="remove" nodeType="withEffect">
                                  <p:stCondLst>
                                    <p:cond delay="0"/>
                                  </p:stCondLst>
                                  <p:childTnLst>
                                    <p:animClr clrSpc="rgb" dir="cw">
                                      <p:cBhvr override="childStyle">
                                        <p:cTn id="82" dur="250" autoRev="1" fill="remove"/>
                                        <p:tgtEl>
                                          <p:spTgt spid="7"/>
                                        </p:tgtEl>
                                        <p:attrNameLst>
                                          <p:attrName>style.color</p:attrName>
                                        </p:attrNameLst>
                                      </p:cBhvr>
                                      <p:to>
                                        <a:srgbClr val="0000FF"/>
                                      </p:to>
                                    </p:animClr>
                                    <p:animClr clrSpc="rgb" dir="cw">
                                      <p:cBhvr>
                                        <p:cTn id="83" dur="250" autoRev="1" fill="remove"/>
                                        <p:tgtEl>
                                          <p:spTgt spid="7"/>
                                        </p:tgtEl>
                                        <p:attrNameLst>
                                          <p:attrName>fillcolor</p:attrName>
                                        </p:attrNameLst>
                                      </p:cBhvr>
                                      <p:to>
                                        <a:srgbClr val="0000FF"/>
                                      </p:to>
                                    </p:animClr>
                                    <p:set>
                                      <p:cBhvr>
                                        <p:cTn id="84" dur="250" autoRev="1" fill="remove"/>
                                        <p:tgtEl>
                                          <p:spTgt spid="7"/>
                                        </p:tgtEl>
                                        <p:attrNameLst>
                                          <p:attrName>fill.type</p:attrName>
                                        </p:attrNameLst>
                                      </p:cBhvr>
                                      <p:to>
                                        <p:strVal val="solid"/>
                                      </p:to>
                                    </p:set>
                                    <p:set>
                                      <p:cBhvr>
                                        <p:cTn id="85" dur="250" autoRev="1" fill="remove"/>
                                        <p:tgtEl>
                                          <p:spTgt spid="7"/>
                                        </p:tgtEl>
                                        <p:attrNameLst>
                                          <p:attrName>fill.on</p:attrName>
                                        </p:attrNameLst>
                                      </p:cBhvr>
                                      <p:to>
                                        <p:strVal val="true"/>
                                      </p:to>
                                    </p:set>
                                  </p:childTnLst>
                                </p:cTn>
                              </p:par>
                            </p:childTnLst>
                          </p:cTn>
                        </p:par>
                      </p:childTnLst>
                    </p:cTn>
                  </p:par>
                  <p:par>
                    <p:cTn id="86" fill="hold" nodeType="clickPar">
                      <p:stCondLst>
                        <p:cond delay="indefinite"/>
                      </p:stCondLst>
                      <p:childTnLst>
                        <p:par>
                          <p:cTn id="87" fill="hold">
                            <p:stCondLst>
                              <p:cond delay="0"/>
                            </p:stCondLst>
                            <p:childTnLst>
                              <p:par>
                                <p:cTn id="88" presetID="22" presetClass="entr" presetSubtype="8" fill="hold" grpId="0" nodeType="clickEffect">
                                  <p:stCondLst>
                                    <p:cond delay="0"/>
                                  </p:stCondLst>
                                  <p:iterate type="lt">
                                    <p:tmPct val="10000"/>
                                  </p:iterate>
                                  <p:childTnLst>
                                    <p:set>
                                      <p:cBhvr>
                                        <p:cTn id="89" dur="1" fill="hold">
                                          <p:stCondLst>
                                            <p:cond delay="0"/>
                                          </p:stCondLst>
                                        </p:cTn>
                                        <p:tgtEl>
                                          <p:spTgt spid="17"/>
                                        </p:tgtEl>
                                        <p:attrNameLst>
                                          <p:attrName>style.visibility</p:attrName>
                                        </p:attrNameLst>
                                      </p:cBhvr>
                                      <p:to>
                                        <p:strVal val="visible"/>
                                      </p:to>
                                    </p:set>
                                    <p:animEffect transition="in" filter="wipe(left)">
                                      <p:cBhvr>
                                        <p:cTn id="9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3" grpId="0" animBg="1"/>
      <p:bldP spid="17" grpId="0"/>
    </p:bldLst>
  </p:timing>
</p:sld>
</file>

<file path=ppt/slides/slide2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C:\Users\sony\Desktop\Ritu BIO\reproduction\embseq09.jpg"/>
          <p:cNvPicPr>
            <a:picLocks noChangeAspect="1" noChangeArrowheads="1"/>
          </p:cNvPicPr>
          <p:nvPr/>
        </p:nvPicPr>
        <p:blipFill>
          <a:blip r:embed="rId2"/>
          <a:srcRect l="10403" r="13059"/>
          <a:stretch>
            <a:fillRect/>
          </a:stretch>
        </p:blipFill>
        <p:spPr bwMode="auto">
          <a:xfrm rot="5400000">
            <a:off x="4250229" y="1472416"/>
            <a:ext cx="3021304" cy="2987364"/>
          </a:xfrm>
          <a:prstGeom prst="rect">
            <a:avLst/>
          </a:prstGeom>
          <a:ln w="88900" cap="sq" cmpd="thickThin">
            <a:solidFill>
              <a:schemeClr val="bg2"/>
            </a:solidFill>
            <a:prstDash val="solid"/>
            <a:miter lim="800000"/>
          </a:ln>
          <a:effectLst>
            <a:innerShdw blurRad="76200">
              <a:srgbClr val="000000"/>
            </a:innerShdw>
          </a:effectLst>
        </p:spPr>
      </p:pic>
      <p:pic>
        <p:nvPicPr>
          <p:cNvPr id="3" name="Picture 3" descr="C:\Users\sony\Desktop\Ritu BIO\reproduction\embseq07.jpg"/>
          <p:cNvPicPr>
            <a:picLocks noChangeAspect="1" noChangeArrowheads="1"/>
          </p:cNvPicPr>
          <p:nvPr/>
        </p:nvPicPr>
        <p:blipFill>
          <a:blip r:embed="rId3"/>
          <a:srcRect l="14759" t="2420" r="14759" b="5082"/>
          <a:stretch>
            <a:fillRect/>
          </a:stretch>
        </p:blipFill>
        <p:spPr bwMode="auto">
          <a:xfrm>
            <a:off x="1219200" y="1455446"/>
            <a:ext cx="2984716" cy="3002802"/>
          </a:xfrm>
          <a:prstGeom prst="rect">
            <a:avLst/>
          </a:prstGeom>
          <a:ln w="88900" cap="sq" cmpd="thickThin">
            <a:solidFill>
              <a:schemeClr val="bg2"/>
            </a:solidFill>
            <a:prstDash val="solid"/>
            <a:miter lim="800000"/>
          </a:ln>
          <a:effectLst>
            <a:innerShdw blurRad="76200">
              <a:srgbClr val="000000"/>
            </a:innerShdw>
          </a:effectLst>
        </p:spPr>
      </p:pic>
      <p:sp>
        <p:nvSpPr>
          <p:cNvPr id="4" name="TextBox 3"/>
          <p:cNvSpPr txBox="1"/>
          <p:nvPr/>
        </p:nvSpPr>
        <p:spPr>
          <a:xfrm>
            <a:off x="1159402" y="770981"/>
            <a:ext cx="6079597"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8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BLASTULA  /  BLASTOCYST</a:t>
            </a:r>
            <a:endParaRPr lang="en-IN" sz="28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endParaRPr>
          </a:p>
        </p:txBody>
      </p:sp>
    </p:spTree>
    <p:extLst>
      <p:ext uri="{BB962C8B-B14F-4D97-AF65-F5344CB8AC3E}">
        <p14:creationId xmlns:p14="http://schemas.microsoft.com/office/powerpoint/2010/main" val="3991290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par>
                                <p:cTn id="10" presetID="55" presetClass="entr" presetSubtype="0" fill="hold" nodeType="with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0018" y="2262113"/>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Blastocyst attaches to …… of the uterus.</a:t>
            </a:r>
            <a:endParaRPr lang="en-US" sz="2000" b="1">
              <a:solidFill>
                <a:srgbClr val="0000FF"/>
              </a:solidFill>
              <a:latin typeface="Times New Roman" pitchFamily="18" charset="0"/>
            </a:endParaRPr>
          </a:p>
        </p:txBody>
      </p:sp>
      <p:sp>
        <p:nvSpPr>
          <p:cNvPr id="8" name="TextBox 7"/>
          <p:cNvSpPr txBox="1"/>
          <p:nvPr/>
        </p:nvSpPr>
        <p:spPr>
          <a:xfrm>
            <a:off x="994970" y="1485317"/>
            <a:ext cx="2205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Myometrium </a:t>
            </a:r>
          </a:p>
        </p:txBody>
      </p:sp>
      <p:sp>
        <p:nvSpPr>
          <p:cNvPr id="19" name="TextBox 18"/>
          <p:cNvSpPr txBox="1"/>
          <p:nvPr/>
        </p:nvSpPr>
        <p:spPr>
          <a:xfrm>
            <a:off x="1004904" y="1980737"/>
            <a:ext cx="25836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Perimetrium </a:t>
            </a:r>
          </a:p>
        </p:txBody>
      </p:sp>
      <p:sp>
        <p:nvSpPr>
          <p:cNvPr id="20" name="TextBox 19"/>
          <p:cNvSpPr txBox="1"/>
          <p:nvPr/>
        </p:nvSpPr>
        <p:spPr>
          <a:xfrm>
            <a:off x="1004901" y="2971337"/>
            <a:ext cx="265984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1004902" y="2495027"/>
            <a:ext cx="26598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Endometrium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31175124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5000" y="12763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581400" y="17335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8116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93747" y="1607245"/>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latin typeface="+mj-lt"/>
              </a:rPr>
              <a:t>UNIT – VA</a:t>
            </a:r>
          </a:p>
          <a:p>
            <a:pPr algn="ctr"/>
            <a:r>
              <a:rPr lang="en-US" sz="3600" b="1">
                <a:latin typeface="+mj-lt"/>
              </a:rPr>
              <a:t>HUMAN REPRODUCTIVE SYSTEM</a:t>
            </a:r>
            <a:endParaRPr lang="en-US" sz="3200" b="1">
              <a:latin typeface="+mj-lt"/>
            </a:endParaRPr>
          </a:p>
        </p:txBody>
      </p:sp>
      <p:sp>
        <p:nvSpPr>
          <p:cNvPr id="6" name="Round Diagonal Corner Rectangle 5"/>
          <p:cNvSpPr/>
          <p:nvPr/>
        </p:nvSpPr>
        <p:spPr>
          <a:xfrm>
            <a:off x="519114" y="285750"/>
            <a:ext cx="67960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latin typeface="Times New Roman" pitchFamily="18" charset="0"/>
            </a:endParaRPr>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iterate type="lt">
                                    <p:tmPct val="10000"/>
                                  </p:iterate>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3907" y="2505165"/>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A fibrous cord that connects the testis with the bottom of scrotum is …….</a:t>
            </a:r>
            <a:endParaRPr lang="en-US" sz="2000" b="1">
              <a:solidFill>
                <a:srgbClr val="0000FF"/>
              </a:solidFill>
              <a:latin typeface="Times New Roman" pitchFamily="18" charset="0"/>
            </a:endParaRPr>
          </a:p>
        </p:txBody>
      </p:sp>
      <p:sp>
        <p:nvSpPr>
          <p:cNvPr id="8" name="TextBox 7"/>
          <p:cNvSpPr txBox="1"/>
          <p:nvPr/>
        </p:nvSpPr>
        <p:spPr>
          <a:xfrm>
            <a:off x="994970" y="1733550"/>
            <a:ext cx="22816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Vas deferens</a:t>
            </a:r>
          </a:p>
        </p:txBody>
      </p:sp>
      <p:sp>
        <p:nvSpPr>
          <p:cNvPr id="19" name="TextBox 18"/>
          <p:cNvSpPr txBox="1"/>
          <p:nvPr/>
        </p:nvSpPr>
        <p:spPr>
          <a:xfrm>
            <a:off x="1004904" y="2228970"/>
            <a:ext cx="19668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Epididymis </a:t>
            </a:r>
          </a:p>
        </p:txBody>
      </p:sp>
      <p:sp>
        <p:nvSpPr>
          <p:cNvPr id="20" name="TextBox 19"/>
          <p:cNvSpPr txBox="1"/>
          <p:nvPr/>
        </p:nvSpPr>
        <p:spPr>
          <a:xfrm>
            <a:off x="1004902" y="3219570"/>
            <a:ext cx="19668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Seminal duct</a:t>
            </a:r>
          </a:p>
        </p:txBody>
      </p:sp>
      <p:sp>
        <p:nvSpPr>
          <p:cNvPr id="21" name="TextBox 20"/>
          <p:cNvSpPr txBox="1"/>
          <p:nvPr/>
        </p:nvSpPr>
        <p:spPr>
          <a:xfrm>
            <a:off x="1004903" y="2743260"/>
            <a:ext cx="22716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Gubernaculum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3156196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825322" y="2038350"/>
            <a:ext cx="5261278"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IMPLANTATION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5" name="Picture 2" descr="C:\Users\sony\Desktop\Ritu BIO\reproduction\morula.gif"/>
          <p:cNvPicPr>
            <a:picLocks noChangeAspect="1" noChangeArrowheads="1" noCrop="1"/>
          </p:cNvPicPr>
          <p:nvPr/>
        </p:nvPicPr>
        <p:blipFill>
          <a:blip r:embed="rId2"/>
          <a:stretch>
            <a:fillRect/>
          </a:stretch>
        </p:blipFill>
        <p:spPr bwMode="auto">
          <a:xfrm>
            <a:off x="2209800" y="1352550"/>
            <a:ext cx="4394401" cy="3295801"/>
          </a:xfrm>
          <a:prstGeom prst="rect">
            <a:avLst/>
          </a:prstGeom>
          <a:noFill/>
        </p:spPr>
      </p:pic>
      <p:sp>
        <p:nvSpPr>
          <p:cNvPr id="16" name="Rectangle 15"/>
          <p:cNvSpPr/>
          <p:nvPr/>
        </p:nvSpPr>
        <p:spPr>
          <a:xfrm>
            <a:off x="685800" y="814685"/>
            <a:ext cx="28956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IMPLANTATION</a:t>
            </a:r>
          </a:p>
        </p:txBody>
      </p:sp>
    </p:spTree>
    <p:extLst>
      <p:ext uri="{BB962C8B-B14F-4D97-AF65-F5344CB8AC3E}">
        <p14:creationId xmlns:p14="http://schemas.microsoft.com/office/powerpoint/2010/main" val="33722340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122" name="Picture 2" descr="http://invitra.com/wp-content/uploads/2014/04/Implantation.jpg"/>
          <p:cNvPicPr>
            <a:picLocks noChangeAspect="1" noChangeArrowheads="1"/>
          </p:cNvPicPr>
          <p:nvPr/>
        </p:nvPicPr>
        <p:blipFill>
          <a:blip r:embed="rId2"/>
          <a:stretch>
            <a:fillRect/>
          </a:stretch>
        </p:blipFill>
        <p:spPr bwMode="auto">
          <a:xfrm>
            <a:off x="838200" y="1352550"/>
            <a:ext cx="4876800" cy="3048000"/>
          </a:xfrm>
          <a:prstGeom prst="rect">
            <a:avLst/>
          </a:prstGeom>
          <a:noFill/>
        </p:spPr>
      </p:pic>
      <p:sp>
        <p:nvSpPr>
          <p:cNvPr id="5" name="Rectangle 4"/>
          <p:cNvSpPr/>
          <p:nvPr/>
        </p:nvSpPr>
        <p:spPr>
          <a:xfrm>
            <a:off x="609601" y="814685"/>
            <a:ext cx="2590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IMPLANTATION</a:t>
            </a:r>
          </a:p>
        </p:txBody>
      </p:sp>
      <p:sp>
        <p:nvSpPr>
          <p:cNvPr id="13" name="Left Arrow 12"/>
          <p:cNvSpPr/>
          <p:nvPr/>
        </p:nvSpPr>
        <p:spPr>
          <a:xfrm rot="10800000">
            <a:off x="3505200" y="4095750"/>
            <a:ext cx="1219201" cy="38100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endParaRPr>
          </a:p>
        </p:txBody>
      </p:sp>
      <p:sp>
        <p:nvSpPr>
          <p:cNvPr id="14" name="Rectangle 13"/>
          <p:cNvSpPr/>
          <p:nvPr/>
        </p:nvSpPr>
        <p:spPr>
          <a:xfrm>
            <a:off x="4419600" y="2414885"/>
            <a:ext cx="1019175"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400" b="1">
                <a:solidFill>
                  <a:schemeClr val="tx1"/>
                </a:solidFill>
                <a:latin typeface="Times New Roman" pitchFamily="18" charset="0"/>
              </a:rPr>
              <a:t>Day 6</a:t>
            </a:r>
            <a:r>
              <a:rPr lang="en-IN" sz="2400">
                <a:solidFill>
                  <a:schemeClr val="tx1"/>
                </a:solidFill>
                <a:latin typeface="Times New Roman" pitchFamily="18" charset="0"/>
              </a:rPr>
              <a:t> </a:t>
            </a:r>
            <a:endParaRPr lang="en-IN" sz="2400" b="1">
              <a:solidFill>
                <a:schemeClr val="tx1"/>
              </a:solidFill>
              <a:latin typeface="Times New Roman" pitchFamily="18" charset="0"/>
            </a:endParaRPr>
          </a:p>
        </p:txBody>
      </p:sp>
    </p:spTree>
    <p:extLst>
      <p:ext uri="{BB962C8B-B14F-4D97-AF65-F5344CB8AC3E}">
        <p14:creationId xmlns:p14="http://schemas.microsoft.com/office/powerpoint/2010/main" val="24545046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3" presetClass="entr" presetSubtype="16" fill="hold" nodeType="clickEffect">
                                  <p:stCondLst>
                                    <p:cond delay="0"/>
                                  </p:stCondLst>
                                  <p:iterate type="lt">
                                    <p:tmPct val="10000"/>
                                  </p:iterate>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childTnLst>
                                </p:cTn>
                              </p:par>
                              <p:par>
                                <p:cTn id="9" presetID="22" presetClass="entr" presetSubtype="8" repeatCount="3000" fill="hold" grpId="0" nodeType="with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55" presetClass="entr" presetSubtype="0" fill="hold" grpId="0" nodeType="clickEffect">
                                  <p:stCondLst>
                                    <p:cond delay="0"/>
                                  </p:stCondLst>
                                  <p:iterate type="lt">
                                    <p:tmPct val="10000"/>
                                  </p:iterate>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strVal val="#ppt_w*0.70"/>
                                          </p:val>
                                        </p:tav>
                                        <p:tav tm="100000">
                                          <p:val>
                                            <p:strVal val="#ppt_w"/>
                                          </p:val>
                                        </p:tav>
                                      </p:tavLst>
                                    </p:anim>
                                    <p:anim calcmode="lin" valueType="num">
                                      <p:cBhvr>
                                        <p:cTn id="17" dur="1000" fill="hold"/>
                                        <p:tgtEl>
                                          <p:spTgt spid="14"/>
                                        </p:tgtEl>
                                        <p:attrNameLst>
                                          <p:attrName>ppt_h</p:attrName>
                                        </p:attrNameLst>
                                      </p:cBhvr>
                                      <p:tavLst>
                                        <p:tav tm="0">
                                          <p:val>
                                            <p:strVal val="#ppt_h"/>
                                          </p:val>
                                        </p:tav>
                                        <p:tav tm="100000">
                                          <p:val>
                                            <p:strVal val="#ppt_h"/>
                                          </p:val>
                                        </p:tav>
                                      </p:tavLst>
                                    </p:anim>
                                    <p:animEffect transition="in" filter="fade">
                                      <p:cBhvr>
                                        <p:cTn id="18" dur="1000"/>
                                        <p:tgtEl>
                                          <p:spTgt spid="14"/>
                                        </p:tgtEl>
                                      </p:cBhvr>
                                    </p:animEffect>
                                  </p:childTnLst>
                                </p:cTn>
                              </p:par>
                            </p:childTnLst>
                          </p:cTn>
                        </p:par>
                      </p:childTnLst>
                    </p:cTn>
                  </p:par>
                  <p:par>
                    <p:cTn id="19" fill="hold" nodeType="clickPar">
                      <p:stCondLst>
                        <p:cond delay="indefinite"/>
                      </p:stCondLst>
                      <p:childTnLst>
                        <p:par>
                          <p:cTn id="20" fill="hold">
                            <p:stCondLst>
                              <p:cond delay="0"/>
                            </p:stCondLst>
                            <p:childTnLst>
                              <p:par>
                                <p:cTn id="21" presetID="22" presetClass="entr" presetSubtype="8" fill="hold" nodeType="clickEffect">
                                  <p:stCondLst>
                                    <p:cond delay="0"/>
                                  </p:stCondLst>
                                  <p:iterate type="lt">
                                    <p:tmPct val="10000"/>
                                  </p:iterate>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wipe(left)">
                                      <p:cBhvr>
                                        <p:cTn id="23"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http://www.boripat.ac.th/sciencebookonline/images/stories/implantation.jpg"/>
          <p:cNvPicPr>
            <a:picLocks noChangeAspect="1" noChangeArrowheads="1"/>
          </p:cNvPicPr>
          <p:nvPr/>
        </p:nvPicPr>
        <p:blipFill>
          <a:blip r:embed="rId2">
            <a:extLst>
              <a:ext uri="{28A0092B-C50C-407E-A947-70E740481C1C}">
                <a14:useLocalDpi xmlns:a14="http://schemas.microsoft.com/office/drawing/2010/main" val="0"/>
              </a:ext>
            </a:extLst>
          </a:blip>
          <a:srcRect t="12516"/>
          <a:stretch>
            <a:fillRect/>
          </a:stretch>
        </p:blipFill>
        <p:spPr bwMode="auto">
          <a:xfrm>
            <a:off x="1447800" y="1352551"/>
            <a:ext cx="50292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6491" y="819150"/>
            <a:ext cx="311730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IMPLANTATION </a:t>
            </a:r>
          </a:p>
        </p:txBody>
      </p:sp>
    </p:spTree>
    <p:extLst>
      <p:ext uri="{BB962C8B-B14F-4D97-AF65-F5344CB8AC3E}">
        <p14:creationId xmlns:p14="http://schemas.microsoft.com/office/powerpoint/2010/main" val="544130249"/>
      </p:ext>
    </p:extLst>
  </p:cSld>
  <p:clrMapOvr>
    <a:masterClrMapping/>
  </p:clrMapOvr>
  <p:transition/>
  <p:timing/>
</p:sld>
</file>

<file path=ppt/slides/slide2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Rectangle 9"/>
          <p:cNvSpPr/>
          <p:nvPr/>
        </p:nvSpPr>
        <p:spPr>
          <a:xfrm>
            <a:off x="533400" y="738485"/>
            <a:ext cx="3047999"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2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IMPLANTATION</a:t>
            </a:r>
          </a:p>
        </p:txBody>
      </p:sp>
      <p:sp>
        <p:nvSpPr>
          <p:cNvPr id="2" name="Horizontal Scroll 1"/>
          <p:cNvSpPr/>
          <p:nvPr/>
        </p:nvSpPr>
        <p:spPr>
          <a:xfrm>
            <a:off x="685800" y="1086569"/>
            <a:ext cx="5105400" cy="1524000"/>
          </a:xfrm>
          <a:prstGeom prst="horizontalScroll">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fontAlgn="base">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blastocyst ‘hatches’ out / comes out of the envelope, the zona pellucida, by lysing its wall with the help of the enzyme called</a:t>
            </a:r>
            <a:endParaRPr lang="en-US" sz="2000" b="1">
              <a:solidFill>
                <a:schemeClr val="tx1"/>
              </a:solidFill>
              <a:latin typeface="Times New Roman" pitchFamily="18" charset="0"/>
            </a:endParaRPr>
          </a:p>
        </p:txBody>
      </p:sp>
      <p:sp>
        <p:nvSpPr>
          <p:cNvPr id="8" name="Cloud Callout 7"/>
          <p:cNvSpPr/>
          <p:nvPr/>
        </p:nvSpPr>
        <p:spPr>
          <a:xfrm>
            <a:off x="6438900" y="1179646"/>
            <a:ext cx="2019299" cy="1015663"/>
          </a:xfrm>
          <a:prstGeom prst="cloudCallout">
            <a:avLst>
              <a:gd name="adj1" fmla="val -98132"/>
              <a:gd name="adj2" fmla="val 46132"/>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pPr>
            <a:r>
              <a:rPr lang="en-US" sz="2200" b="1">
                <a:solidFill>
                  <a:schemeClr val="tx1"/>
                </a:solidFill>
                <a:latin typeface="Times New Roman" pitchFamily="18" charset="0"/>
                <a:ea typeface="Times New Roman" pitchFamily="18" charset="0"/>
                <a:cs typeface="Times New Roman" pitchFamily="18" charset="0"/>
              </a:rPr>
              <a:t>Strypsin </a:t>
            </a:r>
            <a:endParaRPr lang="en-US" sz="2200" b="1">
              <a:solidFill>
                <a:schemeClr val="tx1"/>
              </a:solidFill>
              <a:latin typeface="Times New Roman" pitchFamily="18" charset="0"/>
            </a:endParaRPr>
          </a:p>
        </p:txBody>
      </p:sp>
      <p:sp>
        <p:nvSpPr>
          <p:cNvPr id="3" name="Rounded Rectangle 2"/>
          <p:cNvSpPr/>
          <p:nvPr/>
        </p:nvSpPr>
        <p:spPr>
          <a:xfrm>
            <a:off x="2667000" y="2616986"/>
            <a:ext cx="5334000" cy="962055"/>
          </a:xfrm>
          <a:prstGeom prst="roundRect">
            <a:avLst>
              <a:gd name="adj" fmla="val 50000"/>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fontAlgn="base">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Later the cells of the zona pellucida gradually disappear.</a:t>
            </a:r>
            <a:endParaRPr lang="en-US" sz="2000" b="1">
              <a:solidFill>
                <a:schemeClr val="tx1"/>
              </a:solidFill>
              <a:latin typeface="Times New Roman" pitchFamily="18" charset="0"/>
            </a:endParaRPr>
          </a:p>
        </p:txBody>
      </p:sp>
      <p:pic>
        <p:nvPicPr>
          <p:cNvPr id="7" name="Picture 2" descr="http://upload.wikimedia.org/wikipedia/commons/thumb/0/06/HumanEmbryogenesis.svg/2000px-HumanEmbryogenesis.svg.png"/>
          <p:cNvPicPr>
            <a:picLocks noChangeAspect="1" noChangeArrowheads="1"/>
          </p:cNvPicPr>
          <p:nvPr/>
        </p:nvPicPr>
        <p:blipFill>
          <a:blip r:embed="rId2">
            <a:extLst>
              <a:ext uri="{28A0092B-C50C-407E-A947-70E740481C1C}">
                <a14:useLocalDpi xmlns:a14="http://schemas.microsoft.com/office/drawing/2010/main" val="0"/>
              </a:ext>
            </a:extLst>
          </a:blip>
          <a:srcRect l="81146" t="33502" b="37008"/>
          <a:stretch>
            <a:fillRect/>
          </a:stretch>
        </p:blipFill>
        <p:spPr bwMode="auto">
          <a:xfrm>
            <a:off x="762000" y="2632117"/>
            <a:ext cx="1745179" cy="21347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 y="2967022"/>
            <a:ext cx="228600" cy="214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v</a:t>
            </a:r>
          </a:p>
        </p:txBody>
      </p:sp>
      <p:sp>
        <p:nvSpPr>
          <p:cNvPr id="9" name="Rectangle 8"/>
          <p:cNvSpPr/>
          <p:nvPr/>
        </p:nvSpPr>
        <p:spPr>
          <a:xfrm>
            <a:off x="1752600" y="2509822"/>
            <a:ext cx="228600" cy="214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v</a:t>
            </a:r>
          </a:p>
        </p:txBody>
      </p:sp>
    </p:spTree>
    <p:extLst>
      <p:ext uri="{BB962C8B-B14F-4D97-AF65-F5344CB8AC3E}">
        <p14:creationId xmlns:p14="http://schemas.microsoft.com/office/powerpoint/2010/main" val="8186216"/>
      </p:ext>
    </p:extLst>
  </p:cSld>
  <p:clrMapOvr>
    <a:masterClrMapping/>
  </p:clrMapOvr>
  <p:transition advClick="0" advTm="5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
                                  </p:iterate>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left)">
                                      <p:cBhvr>
                                        <p:cTn id="13" dur="500"/>
                                        <p:tgtEl>
                                          <p:spTgt spid="2">
                                            <p:txEl>
                                              <p:pRg st="0" end="0"/>
                                            </p:txEl>
                                          </p:spTgt>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3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800" decel="100000"/>
                                        <p:tgtEl>
                                          <p:spTgt spid="8"/>
                                        </p:tgtEl>
                                      </p:cBhvr>
                                    </p:animEffect>
                                    <p:anim calcmode="lin" valueType="num">
                                      <p:cBhvr>
                                        <p:cTn id="26" dur="800" decel="100000" fill="hold"/>
                                        <p:tgtEl>
                                          <p:spTgt spid="8"/>
                                        </p:tgtEl>
                                        <p:attrNameLst>
                                          <p:attrName>style.rotation</p:attrName>
                                        </p:attrNameLst>
                                      </p:cBhvr>
                                      <p:tavLst>
                                        <p:tav tm="0">
                                          <p:val>
                                            <p:fltVal val="-90"/>
                                          </p:val>
                                        </p:tav>
                                        <p:tav tm="100000">
                                          <p:val>
                                            <p:fltVal val="0"/>
                                          </p:val>
                                        </p:tav>
                                      </p:tavLst>
                                    </p:anim>
                                    <p:anim calcmode="lin" valueType="num">
                                      <p:cBhvr>
                                        <p:cTn id="27" dur="800" decel="100000" fill="hold"/>
                                        <p:tgtEl>
                                          <p:spTgt spid="8"/>
                                        </p:tgtEl>
                                        <p:attrNameLst>
                                          <p:attrName>ppt_x</p:attrName>
                                        </p:attrNameLst>
                                      </p:cBhvr>
                                      <p:tavLst>
                                        <p:tav tm="0">
                                          <p:val>
                                            <p:strVal val="#ppt_x+0.4"/>
                                          </p:val>
                                        </p:tav>
                                        <p:tav tm="100000">
                                          <p:val>
                                            <p:strVal val="#ppt_x-0.05"/>
                                          </p:val>
                                        </p:tav>
                                      </p:tavLst>
                                    </p:anim>
                                    <p:anim calcmode="lin" valueType="num">
                                      <p:cBhvr>
                                        <p:cTn id="28" dur="800" decel="100000" fill="hold"/>
                                        <p:tgtEl>
                                          <p:spTgt spid="8"/>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53" presetClass="entr" presetSubtype="16" fill="hold" grpId="0" nodeType="clickEffect">
                                  <p:stCondLst>
                                    <p:cond delay="0"/>
                                  </p:stCondLst>
                                  <p:iterate type="lt">
                                    <p:tmPct val="10000"/>
                                  </p:iterate>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3">
                                            <p:txEl>
                                              <p:pRg st="0" end="0"/>
                                            </p:txEl>
                                          </p:spTgt>
                                        </p:tgtEl>
                                        <p:attrNameLst>
                                          <p:attrName>style.visibility</p:attrName>
                                        </p:attrNameLst>
                                      </p:cBhvr>
                                      <p:to>
                                        <p:strVal val="visible"/>
                                      </p:to>
                                    </p:set>
                                    <p:animEffect transition="in" filter="wipe(left)">
                                      <p:cBhvr>
                                        <p:cTn id="4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3" grpId="0" animBg="1"/>
    </p:bldLst>
  </p:timing>
</p:sld>
</file>

<file path=ppt/slides/slide2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irc_mi" descr="http://www.austincc.edu/rfofi/NursingRvw/NursingPics/ReproPics/Picture38.jpg"/>
          <p:cNvPicPr/>
          <p:nvPr/>
        </p:nvPicPr>
        <p:blipFill>
          <a:blip r:embed="rId2">
            <a:extLst>
              <a:ext uri="{28A0092B-C50C-407E-A947-70E740481C1C}">
                <a14:useLocalDpi xmlns:a14="http://schemas.microsoft.com/office/drawing/2010/main" val="0"/>
              </a:ext>
            </a:extLst>
          </a:blip>
          <a:srcRect l="3737" t="3783" r="49123"/>
          <a:stretch>
            <a:fillRect/>
          </a:stretch>
        </p:blipFill>
        <p:spPr bwMode="auto">
          <a:xfrm>
            <a:off x="625434" y="1428750"/>
            <a:ext cx="3489366" cy="3352800"/>
          </a:xfrm>
          <a:prstGeom prst="rect">
            <a:avLst/>
          </a:prstGeom>
          <a:noFill/>
          <a:ln w="28575">
            <a:noFill/>
          </a:ln>
        </p:spPr>
      </p:pic>
      <p:sp>
        <p:nvSpPr>
          <p:cNvPr id="4" name="Rectangle 3"/>
          <p:cNvSpPr/>
          <p:nvPr/>
        </p:nvSpPr>
        <p:spPr>
          <a:xfrm>
            <a:off x="609601" y="769263"/>
            <a:ext cx="2666999"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2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IMPLANTATION</a:t>
            </a:r>
          </a:p>
        </p:txBody>
      </p:sp>
      <p:sp>
        <p:nvSpPr>
          <p:cNvPr id="7" name="Rectangle 6"/>
          <p:cNvSpPr/>
          <p:nvPr/>
        </p:nvSpPr>
        <p:spPr>
          <a:xfrm>
            <a:off x="3429001" y="742950"/>
            <a:ext cx="510540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The cells of the trophoblast stick to the uterine endometrium and form a part of the ‘foetal part’ of the ‘placenta’ later.</a:t>
            </a:r>
            <a:endParaRPr lang="en-US" sz="2000" b="1">
              <a:latin typeface="Times New Roman" pitchFamily="18" charset="0"/>
            </a:endParaRPr>
          </a:p>
        </p:txBody>
      </p:sp>
      <p:sp>
        <p:nvSpPr>
          <p:cNvPr id="8" name="Rectangle 7"/>
          <p:cNvSpPr/>
          <p:nvPr/>
        </p:nvSpPr>
        <p:spPr>
          <a:xfrm>
            <a:off x="4114800" y="1758613"/>
            <a:ext cx="4191000"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The trophoblast invades the endometrium of the uterus.</a:t>
            </a:r>
          </a:p>
          <a:p>
            <a:pPr marL="342900" lvl="0" indent="-342900" algn="just" fontAlgn="base">
              <a:spcBef>
                <a:spcPct val="0"/>
              </a:spcBef>
              <a:spcAft>
                <a:spcPct val="0"/>
              </a:spcAft>
              <a:buFont typeface="Wingdings" pitchFamily="2" charset="2"/>
              <a:buChar char="v"/>
            </a:pPr>
            <a:r>
              <a:rPr lang="en-US" sz="2000" b="1">
                <a:latin typeface="Times New Roman" pitchFamily="18" charset="0"/>
                <a:cs typeface="Times New Roman" pitchFamily="18" charset="0"/>
              </a:rPr>
              <a:t>The process of implantation begins on the 6</a:t>
            </a:r>
            <a:r>
              <a:rPr lang="en-US" sz="2000" b="1" baseline="30000">
                <a:latin typeface="Times New Roman" pitchFamily="18" charset="0"/>
                <a:cs typeface="Times New Roman" pitchFamily="18" charset="0"/>
              </a:rPr>
              <a:t>th </a:t>
            </a:r>
            <a:r>
              <a:rPr lang="en-US" sz="2000" b="1">
                <a:latin typeface="Times New Roman" pitchFamily="18" charset="0"/>
                <a:cs typeface="Times New Roman" pitchFamily="18" charset="0"/>
              </a:rPr>
              <a:t>day after fertilization.</a:t>
            </a:r>
          </a:p>
          <a:p>
            <a:pPr marL="342900" lvl="0" indent="-342900" algn="just" fontAlgn="base">
              <a:spcBef>
                <a:spcPct val="0"/>
              </a:spcBef>
              <a:spcAft>
                <a:spcPct val="0"/>
              </a:spcAft>
              <a:buFont typeface="Wingdings" pitchFamily="2" charset="2"/>
              <a:buChar char="v"/>
            </a:pPr>
            <a:r>
              <a:rPr lang="en-US" sz="2000" b="1">
                <a:latin typeface="Times New Roman" pitchFamily="18" charset="0"/>
                <a:cs typeface="Times New Roman" pitchFamily="18" charset="0"/>
              </a:rPr>
              <a:t>The process of implantation is aided by proteolytic enzymes produced by the cells of </a:t>
            </a:r>
            <a:r>
              <a:rPr lang="en-US" sz="2000" b="1" err="1">
                <a:latin typeface="Times New Roman" pitchFamily="18" charset="0"/>
                <a:ea typeface="Times New Roman" pitchFamily="18" charset="0"/>
                <a:cs typeface="Times New Roman" pitchFamily="18" charset="0"/>
              </a:rPr>
              <a:t>trophoblast</a:t>
            </a:r>
            <a:r>
              <a:rPr lang="en-US" sz="2000" b="1">
                <a:latin typeface="Times New Roman" pitchFamily="18" charset="0"/>
                <a:cs typeface="Times New Roman" pitchFamily="18" charset="0"/>
              </a:rPr>
              <a:t>.</a:t>
            </a:r>
            <a:endParaRPr lang="en-US" sz="1400" b="1">
              <a:latin typeface="Times New Roman" pitchFamily="18" charset="0"/>
              <a:cs typeface="Times New Roman" pitchFamily="18" charset="0"/>
            </a:endParaRPr>
          </a:p>
        </p:txBody>
      </p:sp>
    </p:spTree>
    <p:extLst>
      <p:ext uri="{BB962C8B-B14F-4D97-AF65-F5344CB8AC3E}">
        <p14:creationId xmlns:p14="http://schemas.microsoft.com/office/powerpoint/2010/main" val="18446274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5" presetClass="entr" presetSubtype="0" fill="hold"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22" presetClass="entr" presetSubtype="8" fill="hold" grpId="0" nodeType="clickEffect">
                                  <p:stCondLst>
                                    <p:cond delay="0"/>
                                  </p:stCondLst>
                                  <p:iterate type="lt">
                                    <p:tmPct val="10000"/>
                                  </p:iterate>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p:nvPr/>
        </p:nvSpPr>
        <p:spPr>
          <a:xfrm>
            <a:off x="533400" y="738485"/>
            <a:ext cx="2895599"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2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IMPLANTATION</a:t>
            </a:r>
          </a:p>
        </p:txBody>
      </p:sp>
      <p:sp>
        <p:nvSpPr>
          <p:cNvPr id="6" name="Rectangle 5"/>
          <p:cNvSpPr/>
          <p:nvPr/>
        </p:nvSpPr>
        <p:spPr>
          <a:xfrm>
            <a:off x="533401" y="1200150"/>
            <a:ext cx="8077199"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The trophoblast thickens through cell division. </a:t>
            </a:r>
            <a:endParaRPr lang="en-US" sz="2000" b="1">
              <a:latin typeface="Times New Roman" pitchFamily="18" charset="0"/>
            </a:endParaRPr>
          </a:p>
        </p:txBody>
      </p:sp>
      <p:sp>
        <p:nvSpPr>
          <p:cNvPr id="7" name="Rectangle 6"/>
          <p:cNvSpPr/>
          <p:nvPr/>
        </p:nvSpPr>
        <p:spPr>
          <a:xfrm>
            <a:off x="533401" y="1581150"/>
            <a:ext cx="8077199"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Now, the wall of the trophoblast develops villi (‘trophoblastic villi) that branch and project into the highly vascular uterine endometrium. </a:t>
            </a:r>
            <a:endParaRPr lang="en-US" sz="2000" b="1">
              <a:latin typeface="Times New Roman" pitchFamily="18" charset="0"/>
            </a:endParaRPr>
          </a:p>
        </p:txBody>
      </p:sp>
      <p:sp>
        <p:nvSpPr>
          <p:cNvPr id="2" name="Cloud Callout 1"/>
          <p:cNvSpPr/>
          <p:nvPr/>
        </p:nvSpPr>
        <p:spPr>
          <a:xfrm>
            <a:off x="5486400" y="3094952"/>
            <a:ext cx="2667000" cy="1447800"/>
          </a:xfrm>
          <a:prstGeom prst="cloudCallout">
            <a:avLst>
              <a:gd name="adj1" fmla="val -106185"/>
              <a:gd name="adj2" fmla="val -109141"/>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pPr>
            <a:r>
              <a:rPr lang="en-US" b="1">
                <a:solidFill>
                  <a:schemeClr val="tx1"/>
                </a:solidFill>
                <a:latin typeface="Times New Roman" pitchFamily="18" charset="0"/>
                <a:ea typeface="Times New Roman" pitchFamily="18" charset="0"/>
                <a:cs typeface="Times New Roman" pitchFamily="18" charset="0"/>
              </a:rPr>
              <a:t>To draw ‘nourishment’ for the embryo.</a:t>
            </a:r>
            <a:endParaRPr lang="en-US" b="1">
              <a:solidFill>
                <a:schemeClr val="tx1"/>
              </a:solidFill>
              <a:latin typeface="Times New Roman" pitchFamily="18" charset="0"/>
            </a:endParaRPr>
          </a:p>
        </p:txBody>
      </p:sp>
      <p:pic>
        <p:nvPicPr>
          <p:cNvPr id="8" name="Picture 2" descr="http://upload.wikimedia.org/wikipedia/commons/thumb/0/06/HumanEmbryogenesis.svg/2000px-HumanEmbryogenesis.svg.png"/>
          <p:cNvPicPr>
            <a:picLocks noChangeAspect="1" noChangeArrowheads="1"/>
          </p:cNvPicPr>
          <p:nvPr/>
        </p:nvPicPr>
        <p:blipFill>
          <a:blip r:embed="rId2">
            <a:extLst>
              <a:ext uri="{28A0092B-C50C-407E-A947-70E740481C1C}">
                <a14:useLocalDpi xmlns:a14="http://schemas.microsoft.com/office/drawing/2010/main" val="0"/>
              </a:ext>
            </a:extLst>
          </a:blip>
          <a:srcRect l="55964" t="31742" r="23089" b="41035"/>
          <a:stretch>
            <a:fillRect/>
          </a:stretch>
        </p:blipFill>
        <p:spPr bwMode="auto">
          <a:xfrm>
            <a:off x="1552088" y="2571750"/>
            <a:ext cx="2136334" cy="217113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52088" y="4191069"/>
            <a:ext cx="366956" cy="438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v</a:t>
            </a:r>
          </a:p>
        </p:txBody>
      </p:sp>
      <p:sp>
        <p:nvSpPr>
          <p:cNvPr id="10" name="Rectangle 9"/>
          <p:cNvSpPr/>
          <p:nvPr/>
        </p:nvSpPr>
        <p:spPr>
          <a:xfrm>
            <a:off x="3595444" y="3119422"/>
            <a:ext cx="366956" cy="214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v</a:t>
            </a:r>
          </a:p>
        </p:txBody>
      </p:sp>
    </p:spTree>
    <p:extLst>
      <p:ext uri="{BB962C8B-B14F-4D97-AF65-F5344CB8AC3E}">
        <p14:creationId xmlns:p14="http://schemas.microsoft.com/office/powerpoint/2010/main" val="34928383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animBg="1"/>
    </p:bldLst>
  </p:timing>
</p:sld>
</file>

<file path=ppt/slides/slide2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irc_mi" descr="http://www.austincc.edu/rfofi/NursingRvw/NursingPics/ReproPics/Picture38.jpg"/>
          <p:cNvPicPr/>
          <p:nvPr/>
        </p:nvPicPr>
        <p:blipFill>
          <a:blip r:embed="rId2">
            <a:extLst>
              <a:ext uri="{28A0092B-C50C-407E-A947-70E740481C1C}">
                <a14:useLocalDpi xmlns:a14="http://schemas.microsoft.com/office/drawing/2010/main" val="0"/>
              </a:ext>
            </a:extLst>
          </a:blip>
          <a:srcRect l="54132" t="5474" b="2833"/>
          <a:stretch>
            <a:fillRect/>
          </a:stretch>
        </p:blipFill>
        <p:spPr bwMode="auto">
          <a:xfrm>
            <a:off x="609601" y="1962150"/>
            <a:ext cx="2895600" cy="2743201"/>
          </a:xfrm>
          <a:prstGeom prst="rect">
            <a:avLst/>
          </a:prstGeom>
          <a:noFill/>
          <a:ln w="28575">
            <a:noFill/>
          </a:ln>
        </p:spPr>
      </p:pic>
      <p:sp>
        <p:nvSpPr>
          <p:cNvPr id="5" name="Rectangle 4"/>
          <p:cNvSpPr/>
          <p:nvPr/>
        </p:nvSpPr>
        <p:spPr>
          <a:xfrm>
            <a:off x="533401" y="723840"/>
            <a:ext cx="2362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IMPLANTATION</a:t>
            </a:r>
          </a:p>
        </p:txBody>
      </p:sp>
      <p:sp>
        <p:nvSpPr>
          <p:cNvPr id="6" name="Rectangle 5"/>
          <p:cNvSpPr/>
          <p:nvPr/>
        </p:nvSpPr>
        <p:spPr>
          <a:xfrm>
            <a:off x="533401" y="1123950"/>
            <a:ext cx="44196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The trophoblast differentiates into</a:t>
            </a:r>
            <a:endParaRPr lang="en-US" sz="2000" b="1">
              <a:latin typeface="Times New Roman" pitchFamily="18" charset="0"/>
            </a:endParaRPr>
          </a:p>
        </p:txBody>
      </p:sp>
      <p:sp>
        <p:nvSpPr>
          <p:cNvPr id="7" name="Rectangle 6"/>
          <p:cNvSpPr/>
          <p:nvPr/>
        </p:nvSpPr>
        <p:spPr>
          <a:xfrm>
            <a:off x="485898" y="1428750"/>
            <a:ext cx="713410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base">
              <a:spcBef>
                <a:spcPct val="0"/>
              </a:spcBef>
              <a:spcAft>
                <a:spcPct val="0"/>
              </a:spcAft>
            </a:pPr>
            <a:r>
              <a:rPr lang="en-US" sz="2000" b="1">
                <a:latin typeface="Times New Roman" pitchFamily="18" charset="0"/>
                <a:ea typeface="Times New Roman" pitchFamily="18" charset="0"/>
                <a:cs typeface="Times New Roman" pitchFamily="18" charset="0"/>
              </a:rPr>
              <a:t>(i)  An inner cellular layer called ‘cyto-trophoblast’ </a:t>
            </a:r>
            <a:endParaRPr lang="en-US" sz="2000" b="1">
              <a:latin typeface="Times New Roman" pitchFamily="18" charset="0"/>
            </a:endParaRPr>
          </a:p>
        </p:txBody>
      </p:sp>
      <p:sp>
        <p:nvSpPr>
          <p:cNvPr id="8" name="Cloud Callout 7"/>
          <p:cNvSpPr/>
          <p:nvPr/>
        </p:nvSpPr>
        <p:spPr>
          <a:xfrm>
            <a:off x="6324600" y="840885"/>
            <a:ext cx="2057400" cy="987196"/>
          </a:xfrm>
          <a:prstGeom prst="cloudCallout">
            <a:avLst>
              <a:gd name="adj1" fmla="val -77785"/>
              <a:gd name="adj2" fmla="val 18041"/>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solidFill>
                  <a:schemeClr val="tx1"/>
                </a:solidFill>
                <a:latin typeface="Times New Roman" pitchFamily="18" charset="0"/>
                <a:ea typeface="Times New Roman" pitchFamily="18" charset="0"/>
                <a:cs typeface="Times New Roman" pitchFamily="18" charset="0"/>
              </a:rPr>
              <a:t>Cellular trophoblast</a:t>
            </a:r>
            <a:endParaRPr lang="en-US">
              <a:solidFill>
                <a:schemeClr val="tx1"/>
              </a:solidFill>
            </a:endParaRPr>
          </a:p>
        </p:txBody>
      </p:sp>
      <p:sp>
        <p:nvSpPr>
          <p:cNvPr id="9" name="Rectangle 8"/>
          <p:cNvSpPr/>
          <p:nvPr/>
        </p:nvSpPr>
        <p:spPr>
          <a:xfrm>
            <a:off x="4953000" y="1809750"/>
            <a:ext cx="504701"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base">
              <a:spcBef>
                <a:spcPct val="0"/>
              </a:spcBef>
              <a:spcAft>
                <a:spcPct val="0"/>
              </a:spcAft>
            </a:pPr>
            <a:r>
              <a:rPr lang="en-US" sz="2000" b="1">
                <a:latin typeface="Times New Roman" pitchFamily="18" charset="0"/>
                <a:ea typeface="Times New Roman" pitchFamily="18" charset="0"/>
                <a:cs typeface="Times New Roman" pitchFamily="18" charset="0"/>
              </a:rPr>
              <a:t>or</a:t>
            </a:r>
            <a:endParaRPr lang="en-US" sz="2000" b="1">
              <a:latin typeface="Times New Roman" pitchFamily="18" charset="0"/>
            </a:endParaRPr>
          </a:p>
        </p:txBody>
      </p:sp>
      <p:sp>
        <p:nvSpPr>
          <p:cNvPr id="10" name="Rectangle 9"/>
          <p:cNvSpPr/>
          <p:nvPr/>
        </p:nvSpPr>
        <p:spPr>
          <a:xfrm>
            <a:off x="3581400" y="2190750"/>
            <a:ext cx="32004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base">
              <a:spcBef>
                <a:spcPct val="0"/>
              </a:spcBef>
              <a:spcAft>
                <a:spcPct val="0"/>
              </a:spcAft>
            </a:pPr>
            <a:r>
              <a:rPr lang="en-US" sz="2000" b="1">
                <a:latin typeface="Times New Roman" pitchFamily="18" charset="0"/>
                <a:ea typeface="Times New Roman" pitchFamily="18" charset="0"/>
                <a:cs typeface="Times New Roman" pitchFamily="18" charset="0"/>
              </a:rPr>
              <a:t> ‘Layer of Langhans’ made </a:t>
            </a:r>
          </a:p>
          <a:p>
            <a:pPr lvl="0" algn="just" fontAlgn="base">
              <a:spcBef>
                <a:spcPct val="0"/>
              </a:spcBef>
              <a:spcAft>
                <a:spcPct val="0"/>
              </a:spcAft>
            </a:pPr>
            <a:r>
              <a:rPr lang="en-US" sz="2000" b="1">
                <a:latin typeface="Times New Roman" pitchFamily="18" charset="0"/>
                <a:ea typeface="Times New Roman" pitchFamily="18" charset="0"/>
                <a:cs typeface="Times New Roman" pitchFamily="18" charset="0"/>
              </a:rPr>
              <a:t>  of </a:t>
            </a:r>
            <a:r>
              <a:rPr lang="en-US" sz="2000" b="1">
                <a:solidFill>
                  <a:srgbClr val="FF0000"/>
                </a:solidFill>
                <a:latin typeface="Times New Roman" pitchFamily="18" charset="0"/>
                <a:ea typeface="Times New Roman" pitchFamily="18" charset="0"/>
                <a:cs typeface="Times New Roman" pitchFamily="18" charset="0"/>
              </a:rPr>
              <a:t>cuboidal epithelial cells, </a:t>
            </a:r>
            <a:endParaRPr lang="en-US" sz="2000" b="1">
              <a:solidFill>
                <a:srgbClr val="FF0000"/>
              </a:solidFill>
              <a:latin typeface="Times New Roman" pitchFamily="18" charset="0"/>
            </a:endParaRPr>
          </a:p>
        </p:txBody>
      </p:sp>
      <p:sp>
        <p:nvSpPr>
          <p:cNvPr id="12" name="Rectangle 11"/>
          <p:cNvSpPr/>
          <p:nvPr/>
        </p:nvSpPr>
        <p:spPr>
          <a:xfrm>
            <a:off x="3581400" y="2876550"/>
            <a:ext cx="45720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base">
              <a:spcBef>
                <a:spcPct val="0"/>
              </a:spcBef>
              <a:spcAft>
                <a:spcPct val="0"/>
              </a:spcAft>
            </a:pPr>
            <a:r>
              <a:rPr lang="en-US" sz="2000" b="1">
                <a:latin typeface="Times New Roman" pitchFamily="18" charset="0"/>
                <a:ea typeface="Times New Roman" pitchFamily="18" charset="0"/>
                <a:cs typeface="Times New Roman" pitchFamily="18" charset="0"/>
              </a:rPr>
              <a:t>(ii) Outer ‘Syncytio-trophoblast’</a:t>
            </a:r>
            <a:endParaRPr lang="en-US" sz="2000" b="1">
              <a:latin typeface="Times New Roman" pitchFamily="18" charset="0"/>
            </a:endParaRPr>
          </a:p>
        </p:txBody>
      </p:sp>
      <p:sp>
        <p:nvSpPr>
          <p:cNvPr id="13" name="Cloud Callout 12"/>
          <p:cNvSpPr/>
          <p:nvPr/>
        </p:nvSpPr>
        <p:spPr>
          <a:xfrm>
            <a:off x="6629400" y="1657350"/>
            <a:ext cx="1981200" cy="1066800"/>
          </a:xfrm>
          <a:prstGeom prst="cloudCallout">
            <a:avLst>
              <a:gd name="adj1" fmla="val -53813"/>
              <a:gd name="adj2" fmla="val 73129"/>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ea typeface="Times New Roman" pitchFamily="18" charset="0"/>
                <a:cs typeface="Times New Roman" pitchFamily="18" charset="0"/>
              </a:rPr>
              <a:t>a layer of fused cells</a:t>
            </a:r>
            <a:endParaRPr lang="en-US" sz="2000">
              <a:solidFill>
                <a:schemeClr val="tx1"/>
              </a:solidFill>
            </a:endParaRPr>
          </a:p>
        </p:txBody>
      </p:sp>
      <p:sp>
        <p:nvSpPr>
          <p:cNvPr id="14" name="Rectangle 13"/>
          <p:cNvSpPr/>
          <p:nvPr/>
        </p:nvSpPr>
        <p:spPr>
          <a:xfrm>
            <a:off x="4076700" y="3317736"/>
            <a:ext cx="35814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base">
              <a:spcBef>
                <a:spcPct val="0"/>
              </a:spcBef>
              <a:spcAft>
                <a:spcPct val="0"/>
              </a:spcAft>
            </a:pPr>
            <a:r>
              <a:rPr lang="en-US" sz="2000" b="1">
                <a:latin typeface="Times New Roman" pitchFamily="18" charset="0"/>
                <a:ea typeface="Times New Roman" pitchFamily="18" charset="0"/>
                <a:cs typeface="Times New Roman" pitchFamily="18" charset="0"/>
              </a:rPr>
              <a:t>The embryo along with its membranes is called </a:t>
            </a:r>
            <a:r>
              <a:rPr lang="en-US" sz="2000" b="1">
                <a:solidFill>
                  <a:srgbClr val="C00000"/>
                </a:solidFill>
                <a:latin typeface="Times New Roman" pitchFamily="18" charset="0"/>
                <a:ea typeface="Times New Roman" pitchFamily="18" charset="0"/>
                <a:cs typeface="Times New Roman" pitchFamily="18" charset="0"/>
              </a:rPr>
              <a:t>conceptus.</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39828385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5" presetClass="entr" presetSubtype="0" fill="hold"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22" presetClass="entr" presetSubtype="8" fill="hold" grpId="0" nodeType="click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par>
                    <p:cTn id="50" fill="hold" nodeType="clickPar">
                      <p:stCondLst>
                        <p:cond delay="indefinite"/>
                      </p:stCondLst>
                      <p:childTnLst>
                        <p:par>
                          <p:cTn id="51" fill="hold">
                            <p:stCondLst>
                              <p:cond delay="0"/>
                            </p:stCondLst>
                            <p:childTnLst>
                              <p:par>
                                <p:cTn id="52" presetID="22" presetClass="entr" presetSubtype="8" fill="hold" grpId="0" nodeType="clickEffect">
                                  <p:stCondLst>
                                    <p:cond delay="0"/>
                                  </p:stCondLst>
                                  <p:iterate type="lt">
                                    <p:tmPct val="10000"/>
                                  </p:iterate>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0" grpId="0"/>
      <p:bldP spid="12" grpId="0"/>
      <p:bldP spid="13" grpId="0" animBg="1"/>
      <p:bldP spid="14" grpId="0"/>
    </p:bldLst>
  </p:timing>
</p:sld>
</file>

<file path=ppt/slides/slide2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0017" y="3157492"/>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The strong attachment of blastocyst to endometrium is called ….. </a:t>
            </a:r>
            <a:endParaRPr lang="en-US" sz="2000" b="1">
              <a:solidFill>
                <a:srgbClr val="0000FF"/>
              </a:solidFill>
              <a:latin typeface="Times New Roman" pitchFamily="18" charset="0"/>
            </a:endParaRPr>
          </a:p>
        </p:txBody>
      </p:sp>
      <p:sp>
        <p:nvSpPr>
          <p:cNvPr id="8" name="TextBox 7"/>
          <p:cNvSpPr txBox="1"/>
          <p:nvPr/>
        </p:nvSpPr>
        <p:spPr>
          <a:xfrm>
            <a:off x="994970" y="1828620"/>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Parturition </a:t>
            </a:r>
          </a:p>
        </p:txBody>
      </p:sp>
      <p:sp>
        <p:nvSpPr>
          <p:cNvPr id="19" name="TextBox 18"/>
          <p:cNvSpPr txBox="1"/>
          <p:nvPr/>
        </p:nvSpPr>
        <p:spPr>
          <a:xfrm>
            <a:off x="1004904" y="2324040"/>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Compaction </a:t>
            </a:r>
          </a:p>
        </p:txBody>
      </p:sp>
      <p:sp>
        <p:nvSpPr>
          <p:cNvPr id="20" name="TextBox 19"/>
          <p:cNvSpPr txBox="1"/>
          <p:nvPr/>
        </p:nvSpPr>
        <p:spPr>
          <a:xfrm>
            <a:off x="1004901" y="3314640"/>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Implantation </a:t>
            </a:r>
          </a:p>
        </p:txBody>
      </p:sp>
      <p:sp>
        <p:nvSpPr>
          <p:cNvPr id="21" name="TextBox 20"/>
          <p:cNvSpPr txBox="1"/>
          <p:nvPr/>
        </p:nvSpPr>
        <p:spPr>
          <a:xfrm>
            <a:off x="1004902" y="2838330"/>
            <a:ext cx="5167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Delamination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11150724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966436" y="1396344"/>
            <a:ext cx="5354004" cy="2566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FORMATION OF BILAMINAR  EMBRYONIC DISC</a:t>
            </a:r>
          </a:p>
        </p:txBody>
      </p:sp>
    </p:spTree>
    <p:extLst>
      <p:ext uri="{BB962C8B-B14F-4D97-AF65-F5344CB8AC3E}">
        <p14:creationId xmlns:p14="http://schemas.microsoft.com/office/powerpoint/2010/main" val="2805058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150638" y="1504950"/>
            <a:ext cx="7002762"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FUNCTIONS OF TESTES</a:t>
            </a:r>
          </a:p>
        </p:txBody>
      </p:sp>
    </p:spTree>
    <p:extLst>
      <p:ext uri="{BB962C8B-B14F-4D97-AF65-F5344CB8AC3E}">
        <p14:creationId xmlns:p14="http://schemas.microsoft.com/office/powerpoint/2010/main" val="3231655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Rectangle 2"/>
          <p:cNvSpPr>
            <a:spLocks noChangeArrowheads="1"/>
          </p:cNvSpPr>
          <p:nvPr/>
        </p:nvSpPr>
        <p:spPr bwMode="auto">
          <a:xfrm>
            <a:off x="1357499" y="1656144"/>
            <a:ext cx="6400800" cy="2754802"/>
          </a:xfrm>
          <a:prstGeom prst="rect">
            <a:avLst/>
          </a:prstGeom>
          <a:noFill/>
          <a:ln w="9525">
            <a:noFill/>
            <a:miter lim="800000"/>
          </a:ln>
          <a:effectLst/>
        </p:spPr>
        <p:txBody>
          <a:bodyPr vert="horz" wrap="square" lIns="91440" tIns="45720" rIns="91440" bIns="45720" numCol="1" anchor="ctr" anchorCtr="0" compatLnSpc="1">
            <a:prstTxWarp prst="textArchUp">
              <a:avLst>
                <a:gd name="adj" fmla="val 10292183"/>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1" fontAlgn="base" latinLnBrk="0" hangingPunct="1">
              <a:lnSpc>
                <a:spcPct val="100000"/>
              </a:lnSpc>
              <a:spcBef>
                <a:spcPct val="0"/>
              </a:spcBef>
              <a:spcAft>
                <a:spcPct val="0"/>
              </a:spcAft>
              <a:buClrTx/>
              <a:buSzTx/>
            </a:pPr>
            <a:r>
              <a:rPr kumimoji="0" lang="en-US" sz="3200" b="1" i="0" u="none" strike="noStrike" normalizeH="0" baseline="0">
                <a:solidFill>
                  <a:srgbClr val="002060"/>
                </a:solidFill>
                <a:effectLst>
                  <a:glow rad="63500">
                    <a:schemeClr val="accent5">
                      <a:satMod val="175000"/>
                      <a:alpha val="40000"/>
                    </a:schemeClr>
                  </a:glow>
                </a:effectLst>
                <a:latin typeface="Times New Roman" pitchFamily="18" charset="0"/>
                <a:ea typeface="Times New Roman" pitchFamily="18" charset="0"/>
                <a:cs typeface="Times New Roman" pitchFamily="18" charset="0"/>
              </a:rPr>
              <a:t>FORMATION OF BILAMINAR </a:t>
            </a:r>
          </a:p>
          <a:p>
            <a:pPr marR="0" lvl="0" algn="ctr" defTabSz="914400" rtl="0" eaLnBrk="1" fontAlgn="base" latinLnBrk="0" hangingPunct="1">
              <a:lnSpc>
                <a:spcPct val="100000"/>
              </a:lnSpc>
              <a:spcBef>
                <a:spcPct val="0"/>
              </a:spcBef>
              <a:spcAft>
                <a:spcPct val="0"/>
              </a:spcAft>
              <a:buClrTx/>
              <a:buSzTx/>
            </a:pPr>
            <a:r>
              <a:rPr kumimoji="0" lang="en-US" sz="3200" b="1" i="0" u="none" strike="noStrike" normalizeH="0" baseline="0">
                <a:solidFill>
                  <a:srgbClr val="002060"/>
                </a:solidFill>
                <a:effectLst>
                  <a:glow rad="63500">
                    <a:schemeClr val="accent5">
                      <a:satMod val="175000"/>
                      <a:alpha val="40000"/>
                    </a:schemeClr>
                  </a:glow>
                </a:effectLst>
                <a:latin typeface="Times New Roman" pitchFamily="18" charset="0"/>
                <a:ea typeface="Times New Roman" pitchFamily="18" charset="0"/>
                <a:cs typeface="Times New Roman" pitchFamily="18" charset="0"/>
              </a:rPr>
              <a:t>EMBRYONIC DISC</a:t>
            </a:r>
            <a:endParaRPr kumimoji="0" lang="en-US" sz="3200" b="1" i="0" u="none" strike="noStrike" normalizeH="0" baseline="0">
              <a:solidFill>
                <a:srgbClr val="002060"/>
              </a:solidFill>
              <a:effectLst>
                <a:glow rad="63500">
                  <a:schemeClr val="accent5">
                    <a:satMod val="175000"/>
                    <a:alpha val="40000"/>
                  </a:schemeClr>
                </a:glow>
              </a:effectLst>
              <a:latin typeface="Times New Roman" pitchFamily="18" charset="0"/>
            </a:endParaRPr>
          </a:p>
        </p:txBody>
      </p:sp>
      <p:pic>
        <p:nvPicPr>
          <p:cNvPr id="3" name="Picture 2"/>
          <p:cNvPicPr>
            <a:picLocks noChangeAspect="1" noChangeArrowheads="1"/>
          </p:cNvPicPr>
          <p:nvPr/>
        </p:nvPicPr>
        <p:blipFill>
          <a:blip r:embed="rId2"/>
          <a:srcRect r="6716"/>
          <a:stretch>
            <a:fillRect/>
          </a:stretch>
        </p:blipFill>
        <p:spPr bwMode="auto">
          <a:xfrm>
            <a:off x="2209800" y="2123740"/>
            <a:ext cx="4343400" cy="2514600"/>
          </a:xfrm>
          <a:prstGeom prst="ellipse">
            <a:avLst/>
          </a:prstGeom>
          <a:ln>
            <a:noFill/>
          </a:ln>
          <a:effectLst>
            <a:softEdge rad="112500"/>
          </a:effectLst>
        </p:spPr>
      </p:pic>
      <p:sp>
        <p:nvSpPr>
          <p:cNvPr id="4" name="Up Arrow 3"/>
          <p:cNvSpPr/>
          <p:nvPr/>
        </p:nvSpPr>
        <p:spPr>
          <a:xfrm>
            <a:off x="4038600" y="3105340"/>
            <a:ext cx="288000" cy="1152000"/>
          </a:xfrm>
          <a:prstGeom prst="upArrow">
            <a:avLst/>
          </a:prstGeom>
          <a:solidFill>
            <a:srgbClr val="FFFF99"/>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endParaRPr>
          </a:p>
        </p:txBody>
      </p:sp>
    </p:spTree>
    <p:extLst>
      <p:ext uri="{BB962C8B-B14F-4D97-AF65-F5344CB8AC3E}">
        <p14:creationId xmlns:p14="http://schemas.microsoft.com/office/powerpoint/2010/main" val="3434492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4" repeatCount="indefinite" fill="hold" grpId="0" nodeType="with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wipe(down)">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2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l="12502" t="8752" b="8534"/>
          <a:stretch>
            <a:fillRect/>
          </a:stretch>
        </p:blipFill>
        <p:spPr bwMode="auto">
          <a:xfrm>
            <a:off x="914400" y="1809750"/>
            <a:ext cx="3276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
          <p:cNvSpPr>
            <a:spLocks noChangeArrowheads="1"/>
          </p:cNvSpPr>
          <p:nvPr/>
        </p:nvSpPr>
        <p:spPr bwMode="auto">
          <a:xfrm>
            <a:off x="685800" y="742950"/>
            <a:ext cx="6734857" cy="430887"/>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2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FORMATION OF BILAMINAR EMBRYONIC DISC</a:t>
            </a:r>
            <a:endParaRPr kumimoji="0" lang="en-US" sz="2200" b="0" i="0" u="none" strike="noStrike" cap="none" normalizeH="0" baseline="0">
              <a:ln>
                <a:noFill/>
              </a:ln>
              <a:solidFill>
                <a:schemeClr val="bg1"/>
              </a:solidFill>
              <a:effectLst/>
              <a:latin typeface="Times New Roman" pitchFamily="18" charset="0"/>
              <a:cs typeface="Times New Roman" pitchFamily="18" charset="0"/>
            </a:endParaRPr>
          </a:p>
        </p:txBody>
      </p:sp>
      <p:sp>
        <p:nvSpPr>
          <p:cNvPr id="7" name="Cloud 6"/>
          <p:cNvSpPr/>
          <p:nvPr/>
        </p:nvSpPr>
        <p:spPr>
          <a:xfrm>
            <a:off x="4495800" y="2317785"/>
            <a:ext cx="3886200" cy="1727129"/>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inner cell mass forms into a disc called embryonic disc or germinal disc. </a:t>
            </a:r>
            <a:endParaRPr lang="en-US" sz="2000" b="1">
              <a:solidFill>
                <a:schemeClr val="tx1"/>
              </a:solidFill>
              <a:latin typeface="Times New Roman" pitchFamily="18" charset="0"/>
            </a:endParaRPr>
          </a:p>
        </p:txBody>
      </p:sp>
      <p:sp>
        <p:nvSpPr>
          <p:cNvPr id="6" name="Rectangle 2"/>
          <p:cNvSpPr>
            <a:spLocks noChangeArrowheads="1"/>
          </p:cNvSpPr>
          <p:nvPr/>
        </p:nvSpPr>
        <p:spPr bwMode="auto">
          <a:xfrm>
            <a:off x="477748" y="1161798"/>
            <a:ext cx="8132852" cy="707886"/>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marR="0" lvl="0" indent="-342900" defTabSz="914400" rtl="0" eaLnBrk="1" fontAlgn="base" latinLnBrk="0" hangingPunct="1">
              <a:lnSpc>
                <a:spcPct val="100000"/>
              </a:lnSpc>
              <a:spcBef>
                <a:spcPct val="0"/>
              </a:spcBef>
              <a:spcAft>
                <a:spcPct val="0"/>
              </a:spcAft>
              <a:buClrTx/>
              <a:buSzTx/>
              <a:buFont typeface="Arial" pitchFamily="34" charset="0"/>
              <a:buChar char="•"/>
            </a:pPr>
            <a:r>
              <a:rPr kumimoji="0" lang="en-US" sz="2000" b="1" i="0" u="none" strike="noStrike" cap="none" normalizeH="0" baseline="0">
                <a:ln>
                  <a:noFill/>
                </a:ln>
                <a:effectLst/>
                <a:latin typeface="Times New Roman" pitchFamily="18" charset="0"/>
                <a:ea typeface="Times New Roman" pitchFamily="18" charset="0"/>
                <a:cs typeface="Times New Roman" pitchFamily="18" charset="0"/>
              </a:rPr>
              <a:t>Implantation of the </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blastocyst</a:t>
            </a:r>
            <a:r>
              <a:rPr kumimoji="0" lang="en-US" sz="2000" b="1" i="0" u="none" strike="noStrike" cap="none" normalizeH="0" baseline="0">
                <a:ln>
                  <a:noFill/>
                </a:ln>
                <a:effectLst/>
                <a:latin typeface="Times New Roman" pitchFamily="18" charset="0"/>
                <a:ea typeface="Times New Roman" pitchFamily="18" charset="0"/>
                <a:cs typeface="Times New Roman" pitchFamily="18" charset="0"/>
              </a:rPr>
              <a:t> is completed by the end of the </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second week. </a:t>
            </a:r>
            <a:endParaRPr kumimoji="0" lang="en-US" sz="2000" b="1" i="0" u="none" strike="noStrike" cap="none" normalizeH="0" baseline="0">
              <a:ln>
                <a:noFill/>
              </a:ln>
              <a:solidFill>
                <a:srgbClr val="0000FF"/>
              </a:solidFill>
              <a:effectLst/>
              <a:latin typeface="Times New Roman" pitchFamily="18" charset="0"/>
            </a:endParaRPr>
          </a:p>
        </p:txBody>
      </p:sp>
      <p:sp>
        <p:nvSpPr>
          <p:cNvPr id="2" name="Oval 1"/>
          <p:cNvSpPr/>
          <p:nvPr/>
        </p:nvSpPr>
        <p:spPr>
          <a:xfrm>
            <a:off x="838200" y="2952750"/>
            <a:ext cx="1018885" cy="6858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659251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3" presetClass="entr" presetSubtype="10" fill="hold" nodeType="clickEffect">
                                  <p:stCondLst>
                                    <p:cond delay="0"/>
                                  </p:stCondLst>
                                  <p:iterate type="lt">
                                    <p:tmPct val="10000"/>
                                  </p:iterate>
                                  <p:childTnLst>
                                    <p:set>
                                      <p:cBhvr>
                                        <p:cTn id="18" dur="1" fill="hold">
                                          <p:stCondLst>
                                            <p:cond delay="0"/>
                                          </p:stCondLst>
                                        </p:cTn>
                                        <p:tgtEl>
                                          <p:spTgt spid="3074"/>
                                        </p:tgtEl>
                                        <p:attrNameLst>
                                          <p:attrName>style.visibility</p:attrName>
                                        </p:attrNameLst>
                                      </p:cBhvr>
                                      <p:to>
                                        <p:strVal val="visible"/>
                                      </p:to>
                                    </p:set>
                                    <p:animEffect transition="in" filter="blinds(horizontal)">
                                      <p:cBhvr>
                                        <p:cTn id="19" dur="500"/>
                                        <p:tgtEl>
                                          <p:spTgt spid="3074"/>
                                        </p:tgtEl>
                                      </p:cBhvr>
                                    </p:animEffect>
                                  </p:childTnLst>
                                </p:cTn>
                              </p:par>
                              <p:par>
                                <p:cTn id="20" presetID="30" presetClass="entr" presetSubtype="0" fill="hold" grpId="0" nodeType="with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Effect transition="in" filter="fade">
                                      <p:cBhvr>
                                        <p:cTn id="22" dur="800" decel="100000"/>
                                        <p:tgtEl>
                                          <p:spTgt spid="7"/>
                                        </p:tgtEl>
                                      </p:cBhvr>
                                    </p:animEffect>
                                    <p:anim calcmode="lin" valueType="num">
                                      <p:cBhvr>
                                        <p:cTn id="23" dur="800" decel="100000" fill="hold"/>
                                        <p:tgtEl>
                                          <p:spTgt spid="7"/>
                                        </p:tgtEl>
                                        <p:attrNameLst>
                                          <p:attrName>style.rotation</p:attrName>
                                        </p:attrNameLst>
                                      </p:cBhvr>
                                      <p:tavLst>
                                        <p:tav tm="0">
                                          <p:val>
                                            <p:fltVal val="-90"/>
                                          </p:val>
                                        </p:tav>
                                        <p:tav tm="100000">
                                          <p:val>
                                            <p:fltVal val="0"/>
                                          </p:val>
                                        </p:tav>
                                      </p:tavLst>
                                    </p:anim>
                                    <p:anim calcmode="lin" valueType="num">
                                      <p:cBhvr>
                                        <p:cTn id="24" dur="800" decel="100000" fill="hold"/>
                                        <p:tgtEl>
                                          <p:spTgt spid="7"/>
                                        </p:tgtEl>
                                        <p:attrNameLst>
                                          <p:attrName>ppt_x</p:attrName>
                                        </p:attrNameLst>
                                      </p:cBhvr>
                                      <p:tavLst>
                                        <p:tav tm="0">
                                          <p:val>
                                            <p:strVal val="#ppt_x+0.4"/>
                                          </p:val>
                                        </p:tav>
                                        <p:tav tm="100000">
                                          <p:val>
                                            <p:strVal val="#ppt_x-0.05"/>
                                          </p:val>
                                        </p:tav>
                                      </p:tavLst>
                                    </p:anim>
                                    <p:anim calcmode="lin" valueType="num">
                                      <p:cBhvr>
                                        <p:cTn id="25" dur="800" decel="100000" fill="hold"/>
                                        <p:tgtEl>
                                          <p:spTgt spid="7"/>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7">
                                            <p:txEl>
                                              <p:pRg st="0" end="0"/>
                                            </p:txEl>
                                          </p:spTgt>
                                        </p:tgtEl>
                                        <p:attrNameLst>
                                          <p:attrName>style.visibility</p:attrName>
                                        </p:attrNameLst>
                                      </p:cBhvr>
                                      <p:to>
                                        <p:strVal val="visible"/>
                                      </p:to>
                                    </p:set>
                                    <p:animEffect transition="in" filter="wipe(left)">
                                      <p:cBhvr>
                                        <p:cTn id="32" dur="1000"/>
                                        <p:tgtEl>
                                          <p:spTgt spid="7">
                                            <p:txEl>
                                              <p:pRg st="0" end="0"/>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27" presetClass="emph" presetSubtype="0" fill="remove" grpId="1" nodeType="clickEffect">
                                  <p:stCondLst>
                                    <p:cond delay="0"/>
                                  </p:stCondLst>
                                  <p:childTnLst>
                                    <p:animClr clrSpc="rgb" dir="cw">
                                      <p:cBhvr override="childStyle">
                                        <p:cTn id="43" dur="250" autoRev="1" fill="remove"/>
                                        <p:tgtEl>
                                          <p:spTgt spid="2"/>
                                        </p:tgtEl>
                                        <p:attrNameLst>
                                          <p:attrName>style.color</p:attrName>
                                        </p:attrNameLst>
                                      </p:cBhvr>
                                      <p:to>
                                        <a:schemeClr val="bg1"/>
                                      </p:to>
                                    </p:animClr>
                                    <p:animClr clrSpc="rgb" dir="cw">
                                      <p:cBhvr>
                                        <p:cTn id="44" dur="250" autoRev="1" fill="remove"/>
                                        <p:tgtEl>
                                          <p:spTgt spid="2"/>
                                        </p:tgtEl>
                                        <p:attrNameLst>
                                          <p:attrName>fillcolor</p:attrName>
                                        </p:attrNameLst>
                                      </p:cBhvr>
                                      <p:to>
                                        <a:schemeClr val="bg1"/>
                                      </p:to>
                                    </p:animClr>
                                    <p:set>
                                      <p:cBhvr>
                                        <p:cTn id="45" dur="250" autoRev="1" fill="remove"/>
                                        <p:tgtEl>
                                          <p:spTgt spid="2"/>
                                        </p:tgtEl>
                                        <p:attrNameLst>
                                          <p:attrName>fill.type</p:attrName>
                                        </p:attrNameLst>
                                      </p:cBhvr>
                                      <p:to>
                                        <p:strVal val="solid"/>
                                      </p:to>
                                    </p:set>
                                    <p:set>
                                      <p:cBhvr>
                                        <p:cTn id="46" dur="250" autoRev="1" fill="remove"/>
                                        <p:tgtEl>
                                          <p:spTgt spid="2"/>
                                        </p:tgtEl>
                                        <p:attrNameLst>
                                          <p:attrName>fill.on</p:attrName>
                                        </p:attrNameLst>
                                      </p:cBhvr>
                                      <p:to>
                                        <p:strVal val="true"/>
                                      </p:to>
                                    </p:set>
                                  </p:childTnLst>
                                </p:cTn>
                              </p:par>
                            </p:childTnLst>
                          </p:cTn>
                        </p:par>
                      </p:childTnLst>
                    </p:cTn>
                  </p:par>
                  <p:par>
                    <p:cTn id="47" fill="hold" nodeType="clickPar">
                      <p:stCondLst>
                        <p:cond delay="indefinite"/>
                      </p:stCondLst>
                      <p:childTnLst>
                        <p:par>
                          <p:cTn id="48" fill="hold">
                            <p:stCondLst>
                              <p:cond delay="0"/>
                            </p:stCondLst>
                            <p:childTnLst>
                              <p:par>
                                <p:cTn id="49" presetID="26" presetClass="emph" presetSubtype="0" fill="hold" grpId="2" nodeType="clickEffect">
                                  <p:stCondLst>
                                    <p:cond delay="0"/>
                                  </p:stCondLst>
                                  <p:childTnLst>
                                    <p:animEffect transition="out" filter="fade">
                                      <p:cBhvr>
                                        <p:cTn id="50" dur="500" tmFilter="0, 0; .2, .5; .8, .5; 1, 0"/>
                                        <p:tgtEl>
                                          <p:spTgt spid="2"/>
                                        </p:tgtEl>
                                      </p:cBhvr>
                                    </p:animEffect>
                                    <p:animScale>
                                      <p:cBhvr>
                                        <p:cTn id="5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2" grpId="0" animBg="1"/>
      <p:bldP spid="2" grpId="1" animBg="1"/>
      <p:bldP spid="2" grpId="2" animBg="1"/>
    </p:bldLst>
  </p:timing>
</p:sld>
</file>

<file path=ppt/slides/slide2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1"/>
          <p:cNvSpPr>
            <a:spLocks noChangeArrowheads="1"/>
          </p:cNvSpPr>
          <p:nvPr/>
        </p:nvSpPr>
        <p:spPr bwMode="auto">
          <a:xfrm>
            <a:off x="581315" y="742950"/>
            <a:ext cx="6153544"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FORMATION OF BILAMINAR EMBRYONIC DISC</a:t>
            </a:r>
            <a:endParaRPr kumimoji="0" lang="en-US" sz="2000" b="0" i="0" u="none" strike="noStrike" cap="none" normalizeH="0" baseline="0">
              <a:ln>
                <a:noFill/>
              </a:ln>
              <a:solidFill>
                <a:schemeClr val="bg1"/>
              </a:solidFill>
              <a:effectLst/>
              <a:latin typeface="Times New Roman" pitchFamily="18" charset="0"/>
              <a:cs typeface="Times New Roman" pitchFamily="18" charset="0"/>
            </a:endParaRPr>
          </a:p>
        </p:txBody>
      </p:sp>
      <p:sp>
        <p:nvSpPr>
          <p:cNvPr id="2" name="Rectangle 1"/>
          <p:cNvSpPr/>
          <p:nvPr/>
        </p:nvSpPr>
        <p:spPr>
          <a:xfrm>
            <a:off x="581314" y="1276855"/>
            <a:ext cx="6810085" cy="70788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fontAlgn="base">
              <a:spcBef>
                <a:spcPct val="0"/>
              </a:spcBef>
              <a:spcAft>
                <a:spcPct val="0"/>
              </a:spcAft>
            </a:pPr>
            <a:r>
              <a:rPr lang="en-US" sz="2000" b="1">
                <a:latin typeface="Times New Roman" pitchFamily="18" charset="0"/>
                <a:ea typeface="Times New Roman" pitchFamily="18" charset="0"/>
                <a:cs typeface="Times New Roman" pitchFamily="18" charset="0"/>
              </a:rPr>
              <a:t>The embryonic disc has an outer group of cells called the EPIBLAST’ and inner layer of cells, the ‘HYPOBLAST’.</a:t>
            </a:r>
            <a:endParaRPr lang="en-US" sz="2000" b="1">
              <a:solidFill>
                <a:srgbClr val="0000FF"/>
              </a:solidFill>
              <a:latin typeface="Times New Roman" pitchFamily="18" charset="0"/>
            </a:endParaRPr>
          </a:p>
        </p:txBody>
      </p:sp>
      <p:sp>
        <p:nvSpPr>
          <p:cNvPr id="3" name="Cloud Callout 2"/>
          <p:cNvSpPr/>
          <p:nvPr/>
        </p:nvSpPr>
        <p:spPr>
          <a:xfrm>
            <a:off x="3048000" y="2160242"/>
            <a:ext cx="1728627" cy="914400"/>
          </a:xfrm>
          <a:prstGeom prst="cloudCallout">
            <a:avLst>
              <a:gd name="adj1" fmla="val -116143"/>
              <a:gd name="adj2" fmla="val -75469"/>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latin typeface="Times New Roman" pitchFamily="18" charset="0"/>
                <a:ea typeface="Times New Roman" pitchFamily="18" charset="0"/>
                <a:cs typeface="Times New Roman" pitchFamily="18" charset="0"/>
              </a:rPr>
              <a:t>Primitive ectoderm</a:t>
            </a:r>
            <a:endParaRPr lang="en-US"/>
          </a:p>
        </p:txBody>
      </p:sp>
      <p:sp>
        <p:nvSpPr>
          <p:cNvPr id="6" name="Cloud Callout 5"/>
          <p:cNvSpPr/>
          <p:nvPr/>
        </p:nvSpPr>
        <p:spPr>
          <a:xfrm>
            <a:off x="5029200" y="2593683"/>
            <a:ext cx="2971800" cy="1396543"/>
          </a:xfrm>
          <a:prstGeom prst="cloudCallout">
            <a:avLst>
              <a:gd name="adj1" fmla="val -21018"/>
              <a:gd name="adj2" fmla="val -92404"/>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latin typeface="Times New Roman" pitchFamily="18" charset="0"/>
                <a:ea typeface="Times New Roman" pitchFamily="18" charset="0"/>
                <a:cs typeface="Times New Roman" pitchFamily="18" charset="0"/>
              </a:rPr>
              <a:t>Primitive endoderm made up of cuboidal cells.</a:t>
            </a:r>
            <a:endParaRPr lang="en-US"/>
          </a:p>
        </p:txBody>
      </p:sp>
      <p:pic>
        <p:nvPicPr>
          <p:cNvPr id="15" name="Picture 2" descr="http://upload.wikimedia.org/wikipedia/commons/thumb/0/06/HumanEmbryogenesis.svg/2000px-HumanEmbryogenesis.svg.png"/>
          <p:cNvPicPr>
            <a:picLocks noChangeAspect="1" noChangeArrowheads="1"/>
          </p:cNvPicPr>
          <p:nvPr/>
        </p:nvPicPr>
        <p:blipFill>
          <a:blip r:embed="rId2">
            <a:extLst>
              <a:ext uri="{28A0092B-C50C-407E-A947-70E740481C1C}">
                <a14:useLocalDpi xmlns:a14="http://schemas.microsoft.com/office/drawing/2010/main" val="0"/>
              </a:ext>
            </a:extLst>
          </a:blip>
          <a:srcRect l="31563" t="28182" r="43131" b="40579"/>
          <a:stretch>
            <a:fillRect/>
          </a:stretch>
        </p:blipFill>
        <p:spPr bwMode="auto">
          <a:xfrm>
            <a:off x="838200" y="2114550"/>
            <a:ext cx="2314285" cy="2514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0" y="2952750"/>
            <a:ext cx="1524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Rectangle 16"/>
          <p:cNvSpPr/>
          <p:nvPr/>
        </p:nvSpPr>
        <p:spPr>
          <a:xfrm>
            <a:off x="3200400" y="3105150"/>
            <a:ext cx="1524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Rectangle 17"/>
          <p:cNvSpPr/>
          <p:nvPr/>
        </p:nvSpPr>
        <p:spPr>
          <a:xfrm>
            <a:off x="2819400" y="4019550"/>
            <a:ext cx="609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9" name="Rectangle 18"/>
          <p:cNvSpPr/>
          <p:nvPr/>
        </p:nvSpPr>
        <p:spPr>
          <a:xfrm>
            <a:off x="914400" y="4552950"/>
            <a:ext cx="2179625" cy="79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41657656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2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1"/>
          <p:cNvSpPr>
            <a:spLocks noChangeArrowheads="1"/>
          </p:cNvSpPr>
          <p:nvPr/>
        </p:nvSpPr>
        <p:spPr bwMode="auto">
          <a:xfrm>
            <a:off x="692619" y="748148"/>
            <a:ext cx="6153544"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FORMATION OF BILAMINAR EMBRYONIC DISC</a:t>
            </a:r>
            <a:endParaRPr kumimoji="0" lang="en-US" sz="2000" b="0" i="0" u="none" strike="noStrike" cap="none" normalizeH="0" baseline="0">
              <a:ln>
                <a:noFill/>
              </a:ln>
              <a:solidFill>
                <a:schemeClr val="bg1"/>
              </a:solidFill>
              <a:effectLst/>
              <a:latin typeface="Times New Roman" pitchFamily="18" charset="0"/>
              <a:cs typeface="Times New Roman" pitchFamily="18" charset="0"/>
            </a:endParaRPr>
          </a:p>
        </p:txBody>
      </p:sp>
      <p:sp>
        <p:nvSpPr>
          <p:cNvPr id="5" name="Rectangle 4"/>
          <p:cNvSpPr/>
          <p:nvPr/>
        </p:nvSpPr>
        <p:spPr>
          <a:xfrm>
            <a:off x="644705" y="1148258"/>
            <a:ext cx="5601167"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The hypoblast lines surface facing the blastocyst  cavity.</a:t>
            </a:r>
            <a:endParaRPr lang="en-US" sz="2000" b="1">
              <a:solidFill>
                <a:srgbClr val="0000FF"/>
              </a:solidFill>
              <a:latin typeface="Times New Roman" pitchFamily="18" charset="0"/>
            </a:endParaRPr>
          </a:p>
        </p:txBody>
      </p:sp>
      <p:sp>
        <p:nvSpPr>
          <p:cNvPr id="6" name="Rectangle 5"/>
          <p:cNvSpPr/>
          <p:nvPr/>
        </p:nvSpPr>
        <p:spPr>
          <a:xfrm>
            <a:off x="692619" y="1757858"/>
            <a:ext cx="528608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It is the future extra embryonic endoderm.</a:t>
            </a:r>
            <a:endParaRPr lang="en-US" sz="2000" b="1">
              <a:solidFill>
                <a:srgbClr val="0000FF"/>
              </a:solidFill>
              <a:latin typeface="Times New Roman" pitchFamily="18" charset="0"/>
            </a:endParaRPr>
          </a:p>
        </p:txBody>
      </p:sp>
      <p:sp>
        <p:nvSpPr>
          <p:cNvPr id="7" name="Rectangle 6"/>
          <p:cNvSpPr/>
          <p:nvPr/>
        </p:nvSpPr>
        <p:spPr>
          <a:xfrm>
            <a:off x="4150840" y="2192972"/>
            <a:ext cx="4190064"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fontAlgn="base">
              <a:spcBef>
                <a:spcPct val="0"/>
              </a:spcBef>
              <a:spcAft>
                <a:spcPct val="0"/>
              </a:spcAft>
            </a:pPr>
            <a:r>
              <a:rPr lang="en-US" sz="2000" b="1">
                <a:latin typeface="Times New Roman" pitchFamily="18" charset="0"/>
                <a:ea typeface="Times New Roman" pitchFamily="18" charset="0"/>
                <a:cs typeface="Times New Roman" pitchFamily="18" charset="0"/>
              </a:rPr>
              <a:t>The hypoblast is pushed down and it forms the lining of the </a:t>
            </a:r>
            <a:r>
              <a:rPr lang="en-US" sz="2000" b="1">
                <a:solidFill>
                  <a:srgbClr val="0000FF"/>
                </a:solidFill>
                <a:latin typeface="Times New Roman" pitchFamily="18" charset="0"/>
                <a:ea typeface="Times New Roman" pitchFamily="18" charset="0"/>
                <a:cs typeface="Times New Roman" pitchFamily="18" charset="0"/>
              </a:rPr>
              <a:t>‘yolk sac’.</a:t>
            </a:r>
            <a:endParaRPr lang="en-US" sz="2000" b="1">
              <a:solidFill>
                <a:srgbClr val="0000FF"/>
              </a:solidFill>
              <a:latin typeface="Times New Roman" pitchFamily="18" charset="0"/>
            </a:endParaRPr>
          </a:p>
        </p:txBody>
      </p:sp>
      <p:grpSp>
        <p:nvGrpSpPr>
          <p:cNvPr id="34" name="Group 33"/>
          <p:cNvGrpSpPr/>
          <p:nvPr/>
        </p:nvGrpSpPr>
        <p:grpSpPr>
          <a:xfrm>
            <a:off x="754985" y="2503272"/>
            <a:ext cx="2971800" cy="2196086"/>
            <a:chOff x="533400" y="2509264"/>
            <a:chExt cx="2971800" cy="2196086"/>
          </a:xfrm>
        </p:grpSpPr>
        <p:pic>
          <p:nvPicPr>
            <p:cNvPr id="8" name="Picture 2" descr="http://upload.wikimedia.org/wikipedia/commons/thumb/0/06/HumanEmbryogenesis.svg/2000px-HumanEmbryogenesis.svg.png"/>
            <p:cNvPicPr>
              <a:picLocks noChangeAspect="1" noChangeArrowheads="1"/>
            </p:cNvPicPr>
            <p:nvPr/>
          </p:nvPicPr>
          <p:blipFill>
            <a:blip r:embed="rId2">
              <a:extLst>
                <a:ext uri="{28A0092B-C50C-407E-A947-70E740481C1C}">
                  <a14:useLocalDpi xmlns:a14="http://schemas.microsoft.com/office/drawing/2010/main" val="0"/>
                </a:ext>
              </a:extLst>
            </a:blip>
            <a:srcRect l="1416" t="30202" r="69989" b="41387"/>
            <a:stretch>
              <a:fillRect/>
            </a:stretch>
          </p:blipFill>
          <p:spPr bwMode="auto">
            <a:xfrm>
              <a:off x="533400" y="2509264"/>
              <a:ext cx="2826327" cy="21960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19400" y="2879446"/>
              <a:ext cx="685800" cy="452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grpSp>
      <p:cxnSp>
        <p:nvCxnSpPr>
          <p:cNvPr id="22" name="Straight Connector 21"/>
          <p:cNvCxnSpPr/>
          <p:nvPr/>
        </p:nvCxnSpPr>
        <p:spPr>
          <a:xfrm>
            <a:off x="1992112" y="3696799"/>
            <a:ext cx="114646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083104" y="3449089"/>
            <a:ext cx="1087528"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base">
              <a:spcBef>
                <a:spcPct val="0"/>
              </a:spcBef>
              <a:spcAft>
                <a:spcPct val="0"/>
              </a:spcAft>
            </a:pPr>
            <a:r>
              <a:rPr lang="en-US" sz="2000" b="1">
                <a:latin typeface="Times New Roman" pitchFamily="18" charset="0"/>
              </a:rPr>
              <a:t>Yolk sac </a:t>
            </a:r>
          </a:p>
        </p:txBody>
      </p:sp>
      <p:cxnSp>
        <p:nvCxnSpPr>
          <p:cNvPr id="25" name="Straight Connector 24"/>
          <p:cNvCxnSpPr/>
          <p:nvPr/>
        </p:nvCxnSpPr>
        <p:spPr>
          <a:xfrm>
            <a:off x="2292177" y="4047014"/>
            <a:ext cx="12891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518312" y="3848040"/>
            <a:ext cx="143976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base">
              <a:spcBef>
                <a:spcPct val="0"/>
              </a:spcBef>
              <a:spcAft>
                <a:spcPct val="0"/>
              </a:spcAft>
            </a:pPr>
            <a:r>
              <a:rPr lang="en-US" sz="2000" b="1">
                <a:latin typeface="Times New Roman" pitchFamily="18" charset="0"/>
              </a:rPr>
              <a:t>Hypoblast </a:t>
            </a:r>
          </a:p>
        </p:txBody>
      </p:sp>
      <p:cxnSp>
        <p:nvCxnSpPr>
          <p:cNvPr id="28" name="Straight Connector 27"/>
          <p:cNvCxnSpPr/>
          <p:nvPr/>
        </p:nvCxnSpPr>
        <p:spPr>
          <a:xfrm>
            <a:off x="2632904" y="4352895"/>
            <a:ext cx="5177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083104" y="4152840"/>
            <a:ext cx="16002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base">
              <a:spcBef>
                <a:spcPct val="0"/>
              </a:spcBef>
              <a:spcAft>
                <a:spcPct val="0"/>
              </a:spcAft>
            </a:pPr>
            <a:r>
              <a:rPr lang="en-US" sz="2000" b="1">
                <a:latin typeface="Times New Roman" pitchFamily="18" charset="0"/>
              </a:rPr>
              <a:t>Trophoblast </a:t>
            </a:r>
          </a:p>
        </p:txBody>
      </p:sp>
      <p:sp>
        <p:nvSpPr>
          <p:cNvPr id="33" name="Rectangle 32"/>
          <p:cNvSpPr/>
          <p:nvPr/>
        </p:nvSpPr>
        <p:spPr>
          <a:xfrm>
            <a:off x="719180" y="2272148"/>
            <a:ext cx="3049724"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spcBef>
                <a:spcPct val="0"/>
              </a:spcBef>
              <a:spcAft>
                <a:spcPct val="0"/>
              </a:spcAft>
            </a:pPr>
            <a:r>
              <a:rPr lang="en-US" sz="2000" b="1">
                <a:solidFill>
                  <a:srgbClr val="0000FF"/>
                </a:solidFill>
                <a:latin typeface="Times New Roman" pitchFamily="18" charset="0"/>
              </a:rPr>
              <a:t>Bilaminar disc formation</a:t>
            </a:r>
          </a:p>
        </p:txBody>
      </p:sp>
      <p:sp>
        <p:nvSpPr>
          <p:cNvPr id="35" name="Rectangle 34"/>
          <p:cNvSpPr/>
          <p:nvPr/>
        </p:nvSpPr>
        <p:spPr>
          <a:xfrm>
            <a:off x="3150664" y="3006678"/>
            <a:ext cx="1087528"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fontAlgn="base">
              <a:spcBef>
                <a:spcPct val="0"/>
              </a:spcBef>
              <a:spcAft>
                <a:spcPct val="0"/>
              </a:spcAft>
            </a:pPr>
            <a:r>
              <a:rPr lang="en-US" sz="2000" b="1">
                <a:latin typeface="Times New Roman" pitchFamily="18" charset="0"/>
              </a:rPr>
              <a:t>Epiblast </a:t>
            </a:r>
          </a:p>
        </p:txBody>
      </p:sp>
      <p:cxnSp>
        <p:nvCxnSpPr>
          <p:cNvPr id="36" name="Straight Connector 35"/>
          <p:cNvCxnSpPr/>
          <p:nvPr/>
        </p:nvCxnSpPr>
        <p:spPr>
          <a:xfrm>
            <a:off x="2224617" y="3239599"/>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Cloud Callout 36"/>
          <p:cNvSpPr/>
          <p:nvPr/>
        </p:nvSpPr>
        <p:spPr>
          <a:xfrm>
            <a:off x="6172200" y="1110409"/>
            <a:ext cx="2362200" cy="783584"/>
          </a:xfrm>
          <a:prstGeom prst="cloudCallout">
            <a:avLst>
              <a:gd name="adj1" fmla="val -15806"/>
              <a:gd name="adj2" fmla="val 95841"/>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latin typeface="Times New Roman" pitchFamily="18" charset="0"/>
                <a:ea typeface="Times New Roman" pitchFamily="18" charset="0"/>
                <a:cs typeface="Times New Roman" pitchFamily="18" charset="0"/>
              </a:rPr>
              <a:t>Delamination </a:t>
            </a:r>
            <a:endParaRPr lang="en-US"/>
          </a:p>
        </p:txBody>
      </p:sp>
      <p:sp>
        <p:nvSpPr>
          <p:cNvPr id="38" name="Cloud Callout 37"/>
          <p:cNvSpPr/>
          <p:nvPr/>
        </p:nvSpPr>
        <p:spPr>
          <a:xfrm>
            <a:off x="4160307" y="2992530"/>
            <a:ext cx="2362200" cy="828515"/>
          </a:xfrm>
          <a:prstGeom prst="cloudCallout">
            <a:avLst>
              <a:gd name="adj1" fmla="val 32958"/>
              <a:gd name="adj2" fmla="val -73666"/>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latin typeface="Times New Roman" pitchFamily="18" charset="0"/>
                <a:ea typeface="Times New Roman" pitchFamily="18" charset="0"/>
                <a:cs typeface="Times New Roman" pitchFamily="18" charset="0"/>
              </a:rPr>
              <a:t>Exocoelomic cavity</a:t>
            </a:r>
            <a:endParaRPr lang="en-US"/>
          </a:p>
        </p:txBody>
      </p:sp>
    </p:spTree>
    <p:extLst>
      <p:ext uri="{BB962C8B-B14F-4D97-AF65-F5344CB8AC3E}">
        <p14:creationId xmlns:p14="http://schemas.microsoft.com/office/powerpoint/2010/main" val="810598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500" fill="hold"/>
                                        <p:tgtEl>
                                          <p:spTgt spid="38"/>
                                        </p:tgtEl>
                                        <p:attrNameLst>
                                          <p:attrName>ppt_w</p:attrName>
                                        </p:attrNameLst>
                                      </p:cBhvr>
                                      <p:tavLst>
                                        <p:tav tm="0">
                                          <p:val>
                                            <p:fltVal val="0"/>
                                          </p:val>
                                        </p:tav>
                                        <p:tav tm="100000">
                                          <p:val>
                                            <p:strVal val="#ppt_w"/>
                                          </p:val>
                                        </p:tav>
                                      </p:tavLst>
                                    </p:anim>
                                    <p:anim calcmode="lin" valueType="num">
                                      <p:cBhvr>
                                        <p:cTn id="30" dur="500" fill="hold"/>
                                        <p:tgtEl>
                                          <p:spTgt spid="38"/>
                                        </p:tgtEl>
                                        <p:attrNameLst>
                                          <p:attrName>ppt_h</p:attrName>
                                        </p:attrNameLst>
                                      </p:cBhvr>
                                      <p:tavLst>
                                        <p:tav tm="0">
                                          <p:val>
                                            <p:fltVal val="0"/>
                                          </p:val>
                                        </p:tav>
                                        <p:tav tm="100000">
                                          <p:val>
                                            <p:strVal val="#ppt_h"/>
                                          </p:val>
                                        </p:tav>
                                      </p:tavLst>
                                    </p:anim>
                                    <p:animEffect transition="in" filter="fade">
                                      <p:cBhvr>
                                        <p:cTn id="31" dur="500"/>
                                        <p:tgtEl>
                                          <p:spTgt spid="38"/>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grpId="0" nodeType="clickEffect">
                                  <p:stCondLst>
                                    <p:cond delay="0"/>
                                  </p:stCondLst>
                                  <p:iterate type="lt">
                                    <p:tmPct val="10000"/>
                                  </p:iterate>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53" presetClass="entr" presetSubtype="16" fill="hold" nodeType="clickEffect">
                                  <p:stCondLst>
                                    <p:cond delay="0"/>
                                  </p:stCondLst>
                                  <p:iterate type="lt">
                                    <p:tmPct val="10000"/>
                                  </p:iterate>
                                  <p:childTnLst>
                                    <p:set>
                                      <p:cBhvr>
                                        <p:cTn id="40" dur="1" fill="hold">
                                          <p:stCondLst>
                                            <p:cond delay="0"/>
                                          </p:stCondLst>
                                        </p:cTn>
                                        <p:tgtEl>
                                          <p:spTgt spid="34"/>
                                        </p:tgtEl>
                                        <p:attrNameLst>
                                          <p:attrName>style.visibility</p:attrName>
                                        </p:attrNameLst>
                                      </p:cBhvr>
                                      <p:to>
                                        <p:strVal val="visible"/>
                                      </p:to>
                                    </p:set>
                                    <p:anim calcmode="lin" valueType="num">
                                      <p:cBhvr>
                                        <p:cTn id="41" dur="500" fill="hold"/>
                                        <p:tgtEl>
                                          <p:spTgt spid="34"/>
                                        </p:tgtEl>
                                        <p:attrNameLst>
                                          <p:attrName>ppt_w</p:attrName>
                                        </p:attrNameLst>
                                      </p:cBhvr>
                                      <p:tavLst>
                                        <p:tav tm="0">
                                          <p:val>
                                            <p:fltVal val="0"/>
                                          </p:val>
                                        </p:tav>
                                        <p:tav tm="100000">
                                          <p:val>
                                            <p:strVal val="#ppt_w"/>
                                          </p:val>
                                        </p:tav>
                                      </p:tavLst>
                                    </p:anim>
                                    <p:anim calcmode="lin" valueType="num">
                                      <p:cBhvr>
                                        <p:cTn id="42" dur="500" fill="hold"/>
                                        <p:tgtEl>
                                          <p:spTgt spid="34"/>
                                        </p:tgtEl>
                                        <p:attrNameLst>
                                          <p:attrName>ppt_h</p:attrName>
                                        </p:attrNameLst>
                                      </p:cBhvr>
                                      <p:tavLst>
                                        <p:tav tm="0">
                                          <p:val>
                                            <p:fltVal val="0"/>
                                          </p:val>
                                        </p:tav>
                                        <p:tav tm="100000">
                                          <p:val>
                                            <p:strVal val="#ppt_h"/>
                                          </p:val>
                                        </p:tav>
                                      </p:tavLst>
                                    </p:anim>
                                    <p:animEffect transition="in" filter="fade">
                                      <p:cBhvr>
                                        <p:cTn id="43" dur="500"/>
                                        <p:tgtEl>
                                          <p:spTgt spid="34"/>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8" fill="hold" nodeType="clickEffect">
                                  <p:stCondLst>
                                    <p:cond delay="0"/>
                                  </p:stCondLst>
                                  <p:iterate type="lt">
                                    <p:tmPct val="10000"/>
                                  </p:iterate>
                                  <p:childTnLst>
                                    <p:set>
                                      <p:cBhvr>
                                        <p:cTn id="47" dur="1" fill="hold">
                                          <p:stCondLst>
                                            <p:cond delay="0"/>
                                          </p:stCondLst>
                                        </p:cTn>
                                        <p:tgtEl>
                                          <p:spTgt spid="36"/>
                                        </p:tgtEl>
                                        <p:attrNameLst>
                                          <p:attrName>style.visibility</p:attrName>
                                        </p:attrNameLst>
                                      </p:cBhvr>
                                      <p:to>
                                        <p:strVal val="visible"/>
                                      </p:to>
                                    </p:set>
                                    <p:animEffect transition="in" filter="wipe(left)">
                                      <p:cBhvr>
                                        <p:cTn id="48" dur="500"/>
                                        <p:tgtEl>
                                          <p:spTgt spid="36"/>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22" presetClass="entr" presetSubtype="8" fill="hold" grpId="0" nodeType="clickEffect">
                                  <p:stCondLst>
                                    <p:cond delay="0"/>
                                  </p:stCondLst>
                                  <p:iterate type="lt">
                                    <p:tmPct val="10000"/>
                                  </p:iterate>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childTnLst>
                    </p:cTn>
                  </p:par>
                  <p:par>
                    <p:cTn id="54" fill="hold" nodeType="clickPar">
                      <p:stCondLst>
                        <p:cond delay="indefinite"/>
                      </p:stCondLst>
                      <p:childTnLst>
                        <p:par>
                          <p:cTn id="55" fill="hold">
                            <p:stCondLst>
                              <p:cond delay="0"/>
                            </p:stCondLst>
                            <p:childTnLst>
                              <p:par>
                                <p:cTn id="56" presetID="22" presetClass="entr" presetSubtype="8" fill="hold" nodeType="clickEffect">
                                  <p:stCondLst>
                                    <p:cond delay="0"/>
                                  </p:stCondLst>
                                  <p:iterate type="lt">
                                    <p:tmPct val="10000"/>
                                  </p:iterate>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childTnLst>
                    </p:cTn>
                  </p:par>
                  <p:par>
                    <p:cTn id="59" fill="hold" nodeType="clickPar">
                      <p:stCondLst>
                        <p:cond delay="indefinite"/>
                      </p:stCondLst>
                      <p:childTnLst>
                        <p:par>
                          <p:cTn id="60" fill="hold">
                            <p:stCondLst>
                              <p:cond delay="0"/>
                            </p:stCondLst>
                            <p:childTnLst>
                              <p:par>
                                <p:cTn id="61" presetID="22" presetClass="entr" presetSubtype="8" fill="hold" grpId="0" nodeType="clickEffect">
                                  <p:stCondLst>
                                    <p:cond delay="0"/>
                                  </p:stCondLst>
                                  <p:iterate type="lt">
                                    <p:tmPct val="10000"/>
                                  </p:iterate>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nodeType="clickPar">
                      <p:stCondLst>
                        <p:cond delay="indefinite"/>
                      </p:stCondLst>
                      <p:childTnLst>
                        <p:par>
                          <p:cTn id="65" fill="hold">
                            <p:stCondLst>
                              <p:cond delay="0"/>
                            </p:stCondLst>
                            <p:childTnLst>
                              <p:par>
                                <p:cTn id="66" presetID="22" presetClass="entr" presetSubtype="8" fill="hold" nodeType="clickEffect">
                                  <p:stCondLst>
                                    <p:cond delay="0"/>
                                  </p:stCondLst>
                                  <p:iterate type="lt">
                                    <p:tmPct val="10000"/>
                                  </p:iterate>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par>
                    <p:cTn id="69" fill="hold" nodeType="clickPar">
                      <p:stCondLst>
                        <p:cond delay="indefinite"/>
                      </p:stCondLst>
                      <p:childTnLst>
                        <p:par>
                          <p:cTn id="70" fill="hold">
                            <p:stCondLst>
                              <p:cond delay="0"/>
                            </p:stCondLst>
                            <p:childTnLst>
                              <p:par>
                                <p:cTn id="71" presetID="22" presetClass="entr" presetSubtype="8" fill="hold" grpId="0" nodeType="clickEffect">
                                  <p:stCondLst>
                                    <p:cond delay="0"/>
                                  </p:stCondLst>
                                  <p:iterate type="lt">
                                    <p:tmPct val="10000"/>
                                  </p:iterate>
                                  <p:childTnLst>
                                    <p:set>
                                      <p:cBhvr>
                                        <p:cTn id="72" dur="1" fill="hold">
                                          <p:stCondLst>
                                            <p:cond delay="0"/>
                                          </p:stCondLst>
                                        </p:cTn>
                                        <p:tgtEl>
                                          <p:spTgt spid="27"/>
                                        </p:tgtEl>
                                        <p:attrNameLst>
                                          <p:attrName>style.visibility</p:attrName>
                                        </p:attrNameLst>
                                      </p:cBhvr>
                                      <p:to>
                                        <p:strVal val="visible"/>
                                      </p:to>
                                    </p:set>
                                    <p:animEffect transition="in" filter="wipe(left)">
                                      <p:cBhvr>
                                        <p:cTn id="73" dur="500"/>
                                        <p:tgtEl>
                                          <p:spTgt spid="27"/>
                                        </p:tgtEl>
                                      </p:cBhvr>
                                    </p:animEffect>
                                  </p:childTnLst>
                                </p:cTn>
                              </p:par>
                            </p:childTnLst>
                          </p:cTn>
                        </p:par>
                      </p:childTnLst>
                    </p:cTn>
                  </p:par>
                  <p:par>
                    <p:cTn id="74" fill="hold" nodeType="clickPar">
                      <p:stCondLst>
                        <p:cond delay="indefinite"/>
                      </p:stCondLst>
                      <p:childTnLst>
                        <p:par>
                          <p:cTn id="75" fill="hold">
                            <p:stCondLst>
                              <p:cond delay="0"/>
                            </p:stCondLst>
                            <p:childTnLst>
                              <p:par>
                                <p:cTn id="76" presetID="22" presetClass="entr" presetSubtype="8" fill="hold" nodeType="clickEffect">
                                  <p:stCondLst>
                                    <p:cond delay="0"/>
                                  </p:stCondLst>
                                  <p:iterate type="lt">
                                    <p:tmPct val="10000"/>
                                  </p:iterate>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childTnLst>
                    </p:cTn>
                  </p:par>
                  <p:par>
                    <p:cTn id="79" fill="hold" nodeType="clickPar">
                      <p:stCondLst>
                        <p:cond delay="indefinite"/>
                      </p:stCondLst>
                      <p:childTnLst>
                        <p:par>
                          <p:cTn id="80" fill="hold">
                            <p:stCondLst>
                              <p:cond delay="0"/>
                            </p:stCondLst>
                            <p:childTnLst>
                              <p:par>
                                <p:cTn id="81" presetID="22" presetClass="entr" presetSubtype="8" fill="hold" grpId="0" nodeType="clickEffect">
                                  <p:stCondLst>
                                    <p:cond delay="0"/>
                                  </p:stCondLst>
                                  <p:iterate type="lt">
                                    <p:tmPct val="10000"/>
                                  </p:iterate>
                                  <p:childTnLst>
                                    <p:set>
                                      <p:cBhvr>
                                        <p:cTn id="82" dur="1" fill="hold">
                                          <p:stCondLst>
                                            <p:cond delay="0"/>
                                          </p:stCondLst>
                                        </p:cTn>
                                        <p:tgtEl>
                                          <p:spTgt spid="31"/>
                                        </p:tgtEl>
                                        <p:attrNameLst>
                                          <p:attrName>style.visibility</p:attrName>
                                        </p:attrNameLst>
                                      </p:cBhvr>
                                      <p:to>
                                        <p:strVal val="visible"/>
                                      </p:to>
                                    </p:set>
                                    <p:animEffect transition="in" filter="wipe(left)">
                                      <p:cBhvr>
                                        <p:cTn id="8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24" grpId="0"/>
      <p:bldP spid="27" grpId="0"/>
      <p:bldP spid="31" grpId="0"/>
      <p:bldP spid="33" grpId="0"/>
      <p:bldP spid="35" grpId="0"/>
      <p:bldP spid="37" grpId="0" animBg="1"/>
      <p:bldP spid="38" grpId="0" animBg="1"/>
    </p:bldLst>
  </p:timing>
</p:sld>
</file>

<file path=ppt/slides/slide2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1"/>
          <p:cNvSpPr>
            <a:spLocks noChangeArrowheads="1"/>
          </p:cNvSpPr>
          <p:nvPr/>
        </p:nvSpPr>
        <p:spPr bwMode="auto">
          <a:xfrm>
            <a:off x="581315" y="758338"/>
            <a:ext cx="6153544"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FORMATION OF BILAMINAR EMBRYONIC DISC</a:t>
            </a:r>
            <a:endParaRPr kumimoji="0" lang="en-US" sz="2000" b="0" i="0" u="none" strike="noStrike" cap="none" normalizeH="0" baseline="0">
              <a:ln>
                <a:noFill/>
              </a:ln>
              <a:solidFill>
                <a:schemeClr val="bg1"/>
              </a:solidFill>
              <a:effectLst/>
              <a:latin typeface="Times New Roman" pitchFamily="18" charset="0"/>
              <a:cs typeface="Times New Roman" pitchFamily="18" charset="0"/>
            </a:endParaRPr>
          </a:p>
        </p:txBody>
      </p:sp>
      <p:sp>
        <p:nvSpPr>
          <p:cNvPr id="5" name="Rectangle 4"/>
          <p:cNvSpPr/>
          <p:nvPr/>
        </p:nvSpPr>
        <p:spPr>
          <a:xfrm>
            <a:off x="593766" y="1322397"/>
            <a:ext cx="7343899"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The remaining part of the embryonic disc is called the epiblast.</a:t>
            </a:r>
            <a:endParaRPr lang="en-US" sz="2000" b="1">
              <a:solidFill>
                <a:srgbClr val="0000FF"/>
              </a:solidFill>
              <a:latin typeface="Times New Roman" pitchFamily="18" charset="0"/>
            </a:endParaRPr>
          </a:p>
        </p:txBody>
      </p:sp>
      <p:sp>
        <p:nvSpPr>
          <p:cNvPr id="6" name="Rectangle 5"/>
          <p:cNvSpPr/>
          <p:nvPr/>
        </p:nvSpPr>
        <p:spPr>
          <a:xfrm>
            <a:off x="761999" y="3390840"/>
            <a:ext cx="7175665" cy="4001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Now,  the embryonic disc is called bilaminar embryonic disc.</a:t>
            </a:r>
            <a:endParaRPr lang="en-US" sz="2000" b="1">
              <a:solidFill>
                <a:srgbClr val="0000FF"/>
              </a:solidFill>
              <a:latin typeface="Times New Roman" pitchFamily="18" charset="0"/>
            </a:endParaRPr>
          </a:p>
        </p:txBody>
      </p:sp>
      <p:sp>
        <p:nvSpPr>
          <p:cNvPr id="7" name="Rectangle 6"/>
          <p:cNvSpPr/>
          <p:nvPr/>
        </p:nvSpPr>
        <p:spPr>
          <a:xfrm>
            <a:off x="762000" y="3943350"/>
            <a:ext cx="7175665"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algn="just" fontAlgn="base">
              <a:spcBef>
                <a:spcPct val="0"/>
              </a:spcBef>
              <a:spcAft>
                <a:spcPct val="0"/>
              </a:spcAft>
              <a:buFont typeface="Wingdings" pitchFamily="2" charset="2"/>
              <a:buChar char="v"/>
            </a:pPr>
            <a:r>
              <a:rPr lang="en-US" sz="2000" b="1">
                <a:latin typeface="Times New Roman" pitchFamily="18" charset="0"/>
                <a:ea typeface="Times New Roman" pitchFamily="18" charset="0"/>
                <a:cs typeface="Times New Roman" pitchFamily="18" charset="0"/>
              </a:rPr>
              <a:t>Further development involves ‘gastrulation’.</a:t>
            </a:r>
            <a:endParaRPr lang="en-US" sz="2000" b="1">
              <a:solidFill>
                <a:srgbClr val="0000FF"/>
              </a:solidFill>
              <a:latin typeface="Times New Roman" pitchFamily="18" charset="0"/>
            </a:endParaRPr>
          </a:p>
        </p:txBody>
      </p:sp>
      <p:sp>
        <p:nvSpPr>
          <p:cNvPr id="8" name="Cloud Callout 7"/>
          <p:cNvSpPr/>
          <p:nvPr/>
        </p:nvSpPr>
        <p:spPr>
          <a:xfrm>
            <a:off x="3581400" y="1847730"/>
            <a:ext cx="2590800" cy="1371600"/>
          </a:xfrm>
          <a:prstGeom prst="cloudCallout">
            <a:avLst>
              <a:gd name="adj1" fmla="val 95479"/>
              <a:gd name="adj2" fmla="val -60108"/>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latin typeface="Times New Roman" pitchFamily="18" charset="0"/>
                <a:ea typeface="Times New Roman" pitchFamily="18" charset="0"/>
                <a:cs typeface="Times New Roman" pitchFamily="18" charset="0"/>
              </a:rPr>
              <a:t>Primitive ectoderm made up of columnar cells</a:t>
            </a:r>
            <a:endParaRPr lang="en-US"/>
          </a:p>
        </p:txBody>
      </p:sp>
    </p:spTree>
    <p:extLst>
      <p:ext uri="{BB962C8B-B14F-4D97-AF65-F5344CB8AC3E}">
        <p14:creationId xmlns:p14="http://schemas.microsoft.com/office/powerpoint/2010/main" val="2162519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grpId="0" nodeType="clickEffect">
                                  <p:stCondLst>
                                    <p:cond delay="0"/>
                                  </p:stCondLst>
                                  <p:iterate type="lt">
                                    <p:tmPct val="10000"/>
                                  </p:iterate>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0018" y="1428750"/>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Bilaminar embryonic disc consists of ….. </a:t>
            </a:r>
            <a:endParaRPr lang="en-US" sz="2000" b="1">
              <a:solidFill>
                <a:srgbClr val="0000FF"/>
              </a:solidFill>
              <a:latin typeface="Times New Roman" pitchFamily="18" charset="0"/>
            </a:endParaRPr>
          </a:p>
        </p:txBody>
      </p:sp>
      <p:sp>
        <p:nvSpPr>
          <p:cNvPr id="8" name="TextBox 7"/>
          <p:cNvSpPr txBox="1"/>
          <p:nvPr/>
        </p:nvSpPr>
        <p:spPr>
          <a:xfrm>
            <a:off x="994970" y="1637717"/>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Epiblast and Hypoblast </a:t>
            </a:r>
          </a:p>
        </p:txBody>
      </p:sp>
      <p:sp>
        <p:nvSpPr>
          <p:cNvPr id="19" name="TextBox 18"/>
          <p:cNvSpPr txBox="1"/>
          <p:nvPr/>
        </p:nvSpPr>
        <p:spPr>
          <a:xfrm>
            <a:off x="1004904" y="2133137"/>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Ectoderm and Mesoderm  </a:t>
            </a:r>
          </a:p>
        </p:txBody>
      </p:sp>
      <p:sp>
        <p:nvSpPr>
          <p:cNvPr id="20" name="TextBox 19"/>
          <p:cNvSpPr txBox="1"/>
          <p:nvPr/>
        </p:nvSpPr>
        <p:spPr>
          <a:xfrm>
            <a:off x="1004901" y="3123737"/>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Hypoblast and Endoderm </a:t>
            </a:r>
          </a:p>
        </p:txBody>
      </p:sp>
      <p:sp>
        <p:nvSpPr>
          <p:cNvPr id="21" name="TextBox 20"/>
          <p:cNvSpPr txBox="1"/>
          <p:nvPr/>
        </p:nvSpPr>
        <p:spPr>
          <a:xfrm>
            <a:off x="1004902" y="2647427"/>
            <a:ext cx="5167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Endoderm and Mesoderm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2649172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0018" y="3157492"/>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2. </a:t>
            </a:r>
            <a:r>
              <a:rPr lang="en-US" sz="2000" b="1">
                <a:solidFill>
                  <a:srgbClr val="0000FF"/>
                </a:solidFill>
                <a:latin typeface="Times New Roman" pitchFamily="18" charset="0"/>
                <a:ea typeface="Times New Roman" pitchFamily="18" charset="0"/>
                <a:cs typeface="Times New Roman" pitchFamily="18" charset="0"/>
              </a:rPr>
              <a:t>Hypoblast layer below the trophoblast encloses a cavity called ….. </a:t>
            </a:r>
            <a:endParaRPr lang="en-US" sz="2000" b="1">
              <a:solidFill>
                <a:srgbClr val="0000FF"/>
              </a:solidFill>
              <a:latin typeface="Times New Roman" pitchFamily="18" charset="0"/>
            </a:endParaRPr>
          </a:p>
        </p:txBody>
      </p:sp>
      <p:sp>
        <p:nvSpPr>
          <p:cNvPr id="8" name="TextBox 7"/>
          <p:cNvSpPr txBox="1"/>
          <p:nvPr/>
        </p:nvSpPr>
        <p:spPr>
          <a:xfrm>
            <a:off x="994970" y="1828620"/>
            <a:ext cx="6777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Yolk sac</a:t>
            </a:r>
          </a:p>
        </p:txBody>
      </p:sp>
      <p:sp>
        <p:nvSpPr>
          <p:cNvPr id="19" name="TextBox 18"/>
          <p:cNvSpPr txBox="1"/>
          <p:nvPr/>
        </p:nvSpPr>
        <p:spPr>
          <a:xfrm>
            <a:off x="1004904" y="2324040"/>
            <a:ext cx="5167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Blastocoel </a:t>
            </a:r>
          </a:p>
        </p:txBody>
      </p:sp>
      <p:sp>
        <p:nvSpPr>
          <p:cNvPr id="20" name="TextBox 19"/>
          <p:cNvSpPr txBox="1"/>
          <p:nvPr/>
        </p:nvSpPr>
        <p:spPr>
          <a:xfrm>
            <a:off x="1004901" y="3314640"/>
            <a:ext cx="53196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1004902" y="2838330"/>
            <a:ext cx="5167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Extra coelomic cavity</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2352304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683471" y="1733550"/>
            <a:ext cx="5261278"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GASTRULATION</a:t>
            </a:r>
          </a:p>
        </p:txBody>
      </p:sp>
    </p:spTree>
    <p:extLst>
      <p:ext uri="{BB962C8B-B14F-4D97-AF65-F5344CB8AC3E}">
        <p14:creationId xmlns:p14="http://schemas.microsoft.com/office/powerpoint/2010/main" val="20117013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http://www.mhhe.com/biosci/genbio/enger/student/olc/art_quizzes/genbiomedia/0792.jpg"/>
          <p:cNvPicPr>
            <a:picLocks noChangeAspect="1" noChangeArrowheads="1"/>
          </p:cNvPicPr>
          <p:nvPr/>
        </p:nvPicPr>
        <p:blipFill>
          <a:blip r:embed="rId2"/>
          <a:srcRect t="31863" b="18719"/>
          <a:stretch>
            <a:fillRect/>
          </a:stretch>
        </p:blipFill>
        <p:spPr bwMode="auto">
          <a:xfrm>
            <a:off x="609600" y="3041904"/>
            <a:ext cx="3962400" cy="1609332"/>
          </a:xfrm>
          <a:prstGeom prst="rect">
            <a:avLst/>
          </a:prstGeom>
          <a:noFill/>
        </p:spPr>
      </p:pic>
      <p:sp>
        <p:nvSpPr>
          <p:cNvPr id="3" name="Rectangle 2"/>
          <p:cNvSpPr/>
          <p:nvPr/>
        </p:nvSpPr>
        <p:spPr>
          <a:xfrm>
            <a:off x="585788" y="742950"/>
            <a:ext cx="2233612"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GASTRULATION</a:t>
            </a:r>
          </a:p>
        </p:txBody>
      </p:sp>
      <p:sp>
        <p:nvSpPr>
          <p:cNvPr id="4" name="TextBox 3"/>
          <p:cNvSpPr txBox="1"/>
          <p:nvPr/>
        </p:nvSpPr>
        <p:spPr>
          <a:xfrm>
            <a:off x="533400" y="1276350"/>
            <a:ext cx="7848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Gastrulation is an important ‘dynamic process’ in the development of the early embryo.</a:t>
            </a:r>
          </a:p>
        </p:txBody>
      </p:sp>
      <p:sp>
        <p:nvSpPr>
          <p:cNvPr id="5" name="TextBox 4"/>
          <p:cNvSpPr txBox="1"/>
          <p:nvPr/>
        </p:nvSpPr>
        <p:spPr>
          <a:xfrm>
            <a:off x="533400" y="1962150"/>
            <a:ext cx="7696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It involves movement of cell masses to their definitive positions in the embryo and form the three primary germinal layers.</a:t>
            </a:r>
          </a:p>
        </p:txBody>
      </p:sp>
      <p:sp>
        <p:nvSpPr>
          <p:cNvPr id="6" name="TextBox 5"/>
          <p:cNvSpPr txBox="1"/>
          <p:nvPr/>
        </p:nvSpPr>
        <p:spPr>
          <a:xfrm>
            <a:off x="1066800" y="264795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FF0000"/>
                </a:solidFill>
                <a:latin typeface="Times New Roman" pitchFamily="18" charset="0"/>
                <a:cs typeface="Times New Roman" pitchFamily="18" charset="0"/>
              </a:rPr>
              <a:t>Gastrulation - Mammal</a:t>
            </a:r>
          </a:p>
        </p:txBody>
      </p:sp>
      <p:sp>
        <p:nvSpPr>
          <p:cNvPr id="7" name="Cloud Callout 6"/>
          <p:cNvSpPr/>
          <p:nvPr/>
        </p:nvSpPr>
        <p:spPr>
          <a:xfrm>
            <a:off x="5029200" y="2644137"/>
            <a:ext cx="2819400" cy="1899570"/>
          </a:xfrm>
          <a:prstGeom prst="cloudCallout">
            <a:avLst>
              <a:gd name="adj1" fmla="val -90737"/>
              <a:gd name="adj2" fmla="val -67561"/>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b="1">
                <a:latin typeface="Times New Roman" pitchFamily="18" charset="0"/>
                <a:cs typeface="Times New Roman" pitchFamily="18" charset="0"/>
              </a:rPr>
              <a:t>These movements are called morphogenetic movements</a:t>
            </a:r>
            <a:endParaRPr lang="en-US"/>
          </a:p>
        </p:txBody>
      </p:sp>
    </p:spTree>
    <p:extLst>
      <p:ext uri="{BB962C8B-B14F-4D97-AF65-F5344CB8AC3E}">
        <p14:creationId xmlns:p14="http://schemas.microsoft.com/office/powerpoint/2010/main" val="2565796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3" presetClass="entr" presetSubtype="16" fill="hold" nodeType="clickEffect">
                                  <p:stCondLst>
                                    <p:cond delay="0"/>
                                  </p:stCondLst>
                                  <p:iterate type="lt">
                                    <p:tmPct val="10000"/>
                                  </p:iterate>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Lst>
  </p:timing>
</p:sld>
</file>

<file path=ppt/slides/slide2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61988" y="800040"/>
            <a:ext cx="2309812"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GASTRULATION</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l="12502" t="8752" b="8534"/>
          <a:stretch>
            <a:fillRect/>
          </a:stretch>
        </p:blipFill>
        <p:spPr bwMode="auto">
          <a:xfrm>
            <a:off x="1219200" y="1774497"/>
            <a:ext cx="3657600" cy="293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09600" y="1254264"/>
            <a:ext cx="7924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Along the longitudinal axis of the embryonic disc, a primitive streak is formed.</a:t>
            </a:r>
          </a:p>
        </p:txBody>
      </p:sp>
      <p:sp>
        <p:nvSpPr>
          <p:cNvPr id="4" name="Oval 3"/>
          <p:cNvSpPr/>
          <p:nvPr/>
        </p:nvSpPr>
        <p:spPr>
          <a:xfrm>
            <a:off x="3429000" y="4400550"/>
            <a:ext cx="17526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6530395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6" presetClass="emph" presetSubtype="0" fill="hold" grpId="1" nodeType="clickEffect">
                                  <p:stCondLst>
                                    <p:cond delay="0"/>
                                  </p:stCondLst>
                                  <p:childTnLst>
                                    <p:animEffect transition="out" filter="fade">
                                      <p:cBhvr>
                                        <p:cTn id="23" dur="500" tmFilter="0, 0; .2, .5; .8, .5; 1, 0"/>
                                        <p:tgtEl>
                                          <p:spTgt spid="4"/>
                                        </p:tgtEl>
                                      </p:cBhvr>
                                    </p:animEffect>
                                    <p:animScale>
                                      <p:cBhvr>
                                        <p:cTn id="24"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4" grpId="1" animBg="1"/>
    </p:bldLst>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Rectangle 5"/>
          <p:cNvSpPr/>
          <p:nvPr/>
        </p:nvSpPr>
        <p:spPr>
          <a:xfrm>
            <a:off x="559974" y="814685"/>
            <a:ext cx="5764626"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Internal structure and Functions of  Testes </a:t>
            </a:r>
          </a:p>
        </p:txBody>
      </p:sp>
      <p:sp>
        <p:nvSpPr>
          <p:cNvPr id="7" name="Rectangle 6"/>
          <p:cNvSpPr/>
          <p:nvPr/>
        </p:nvSpPr>
        <p:spPr>
          <a:xfrm>
            <a:off x="5257800" y="2266950"/>
            <a:ext cx="2020105"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Spermatogenesis</a:t>
            </a:r>
          </a:p>
        </p:txBody>
      </p:sp>
      <p:sp>
        <p:nvSpPr>
          <p:cNvPr id="8" name="Rectangle 7"/>
          <p:cNvSpPr/>
          <p:nvPr/>
        </p:nvSpPr>
        <p:spPr>
          <a:xfrm>
            <a:off x="5257800" y="2933760"/>
            <a:ext cx="31242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Production of Testosterone</a:t>
            </a:r>
          </a:p>
        </p:txBody>
      </p:sp>
      <p:pic>
        <p:nvPicPr>
          <p:cNvPr id="39938" name="Picture 2"/>
          <p:cNvPicPr>
            <a:picLocks noChangeAspect="1" noChangeArrowheads="1"/>
          </p:cNvPicPr>
          <p:nvPr/>
        </p:nvPicPr>
        <p:blipFill>
          <a:blip r:embed="rId2"/>
          <a:stretch>
            <a:fillRect/>
          </a:stretch>
        </p:blipFill>
        <p:spPr bwMode="auto">
          <a:xfrm>
            <a:off x="647168" y="1504950"/>
            <a:ext cx="4357932" cy="302895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222085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nodeType="clickEffect">
                                  <p:stCondLst>
                                    <p:cond delay="0"/>
                                  </p:stCondLst>
                                  <p:iterate type="lt">
                                    <p:tmPct val="10000"/>
                                  </p:iterate>
                                  <p:childTnLst>
                                    <p:set>
                                      <p:cBhvr>
                                        <p:cTn id="18" dur="1" fill="hold">
                                          <p:stCondLst>
                                            <p:cond delay="0"/>
                                          </p:stCondLst>
                                        </p:cTn>
                                        <p:tgtEl>
                                          <p:spTgt spid="39938"/>
                                        </p:tgtEl>
                                        <p:attrNameLst>
                                          <p:attrName>style.visibility</p:attrName>
                                        </p:attrNameLst>
                                      </p:cBhvr>
                                      <p:to>
                                        <p:strVal val="visible"/>
                                      </p:to>
                                    </p:set>
                                    <p:anim calcmode="lin" valueType="num">
                                      <p:cBhvr>
                                        <p:cTn id="19" dur="1000" fill="hold"/>
                                        <p:tgtEl>
                                          <p:spTgt spid="39938"/>
                                        </p:tgtEl>
                                        <p:attrNameLst>
                                          <p:attrName>ppt_w</p:attrName>
                                        </p:attrNameLst>
                                      </p:cBhvr>
                                      <p:tavLst>
                                        <p:tav tm="0">
                                          <p:val>
                                            <p:strVal val="#ppt_w*0.70"/>
                                          </p:val>
                                        </p:tav>
                                        <p:tav tm="100000">
                                          <p:val>
                                            <p:strVal val="#ppt_w"/>
                                          </p:val>
                                        </p:tav>
                                      </p:tavLst>
                                    </p:anim>
                                    <p:anim calcmode="lin" valueType="num">
                                      <p:cBhvr>
                                        <p:cTn id="20" dur="1000" fill="hold"/>
                                        <p:tgtEl>
                                          <p:spTgt spid="39938"/>
                                        </p:tgtEl>
                                        <p:attrNameLst>
                                          <p:attrName>ppt_h</p:attrName>
                                        </p:attrNameLst>
                                      </p:cBhvr>
                                      <p:tavLst>
                                        <p:tav tm="0">
                                          <p:val>
                                            <p:strVal val="#ppt_h"/>
                                          </p:val>
                                        </p:tav>
                                        <p:tav tm="100000">
                                          <p:val>
                                            <p:strVal val="#ppt_h"/>
                                          </p:val>
                                        </p:tav>
                                      </p:tavLst>
                                    </p:anim>
                                    <p:animEffect transition="in" filter="fade">
                                      <p:cBhvr>
                                        <p:cTn id="21" dur="1000"/>
                                        <p:tgtEl>
                                          <p:spTgt spid="39938"/>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fill="hold" grpId="0" nodeType="clickEffect">
                                  <p:stCondLst>
                                    <p:cond delay="0"/>
                                  </p:stCondLst>
                                  <p:iterate type="lt">
                                    <p:tmPct val="10000"/>
                                  </p:iterate>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8" fill="hold" nodeType="clickEffect">
                                  <p:stCondLst>
                                    <p:cond delay="0"/>
                                  </p:stCondLst>
                                  <p:iterate type="lt">
                                    <p:tmPct val="10000"/>
                                  </p:iterate>
                                  <p:childTnLst>
                                    <p:set>
                                      <p:cBhvr>
                                        <p:cTn id="32" dur="1" fill="hold">
                                          <p:stCondLst>
                                            <p:cond delay="0"/>
                                          </p:stCondLst>
                                        </p:cTn>
                                        <p:tgtEl>
                                          <p:spTgt spid="7">
                                            <p:txEl>
                                              <p:pRg st="0" end="0"/>
                                            </p:txEl>
                                          </p:spTgt>
                                        </p:tgtEl>
                                        <p:attrNameLst>
                                          <p:attrName>style.visibility</p:attrName>
                                        </p:attrNameLst>
                                      </p:cBhvr>
                                      <p:to>
                                        <p:strVal val="visible"/>
                                      </p:to>
                                    </p:set>
                                    <p:animEffect transition="in" filter="wipe(left)">
                                      <p:cBhvr>
                                        <p:cTn id="33" dur="500"/>
                                        <p:tgtEl>
                                          <p:spTgt spid="7">
                                            <p:txEl>
                                              <p:pRg st="0" end="0"/>
                                            </p:txEl>
                                          </p:spTgt>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53" presetClass="entr" presetSubtype="16" fill="hold" grpId="0" nodeType="clickEffect">
                                  <p:stCondLst>
                                    <p:cond delay="0"/>
                                  </p:stCondLst>
                                  <p:iterate type="lt">
                                    <p:tmPct val="10000"/>
                                  </p:iterate>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2" presetClass="entr" presetSubtype="8" fill="hold" nodeType="clickEffect">
                                  <p:stCondLst>
                                    <p:cond delay="0"/>
                                  </p:stCondLst>
                                  <p:iterate type="lt">
                                    <p:tmPct val="10000"/>
                                  </p:iterate>
                                  <p:childTnLst>
                                    <p:set>
                                      <p:cBhvr>
                                        <p:cTn id="44" dur="1" fill="hold">
                                          <p:stCondLst>
                                            <p:cond delay="0"/>
                                          </p:stCondLst>
                                        </p:cTn>
                                        <p:tgtEl>
                                          <p:spTgt spid="8">
                                            <p:txEl>
                                              <p:pRg st="0" end="0"/>
                                            </p:txEl>
                                          </p:spTgt>
                                        </p:tgtEl>
                                        <p:attrNameLst>
                                          <p:attrName>style.visibility</p:attrName>
                                        </p:attrNameLst>
                                      </p:cBhvr>
                                      <p:to>
                                        <p:strVal val="visible"/>
                                      </p:to>
                                    </p:set>
                                    <p:animEffect transition="in" filter="wipe(left)">
                                      <p:cBhvr>
                                        <p:cTn id="4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p:nvPr/>
        </p:nvSpPr>
        <p:spPr>
          <a:xfrm>
            <a:off x="585788" y="876240"/>
            <a:ext cx="2309812"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GASTRULATION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l="12502" t="8752" b="8534"/>
          <a:stretch>
            <a:fillRect/>
          </a:stretch>
        </p:blipFill>
        <p:spPr bwMode="auto">
          <a:xfrm>
            <a:off x="685800" y="1581150"/>
            <a:ext cx="3657600" cy="2930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2895600" y="4207203"/>
            <a:ext cx="17526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7" name="TextBox 6"/>
          <p:cNvSpPr txBox="1"/>
          <p:nvPr/>
        </p:nvSpPr>
        <p:spPr>
          <a:xfrm>
            <a:off x="3124200" y="876240"/>
            <a:ext cx="5334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Formation of the </a:t>
            </a:r>
            <a:r>
              <a:rPr lang="en-US" sz="2000" b="1">
                <a:solidFill>
                  <a:srgbClr val="FF0000"/>
                </a:solidFill>
                <a:latin typeface="Times New Roman" pitchFamily="18" charset="0"/>
                <a:cs typeface="Times New Roman" pitchFamily="18" charset="0"/>
              </a:rPr>
              <a:t>primitive streak </a:t>
            </a:r>
            <a:r>
              <a:rPr lang="en-US" sz="2000" b="1">
                <a:latin typeface="Times New Roman" pitchFamily="18" charset="0"/>
                <a:cs typeface="Times New Roman" pitchFamily="18" charset="0"/>
              </a:rPr>
              <a:t>marks the beginning of </a:t>
            </a:r>
            <a:r>
              <a:rPr lang="en-US" sz="2000" b="1">
                <a:solidFill>
                  <a:srgbClr val="FF0000"/>
                </a:solidFill>
                <a:latin typeface="Times New Roman" pitchFamily="18" charset="0"/>
                <a:cs typeface="Times New Roman" pitchFamily="18" charset="0"/>
              </a:rPr>
              <a:t>gastrulation.</a:t>
            </a:r>
          </a:p>
        </p:txBody>
      </p:sp>
      <p:sp>
        <p:nvSpPr>
          <p:cNvPr id="8" name="TextBox 7"/>
          <p:cNvSpPr txBox="1"/>
          <p:nvPr/>
        </p:nvSpPr>
        <p:spPr>
          <a:xfrm>
            <a:off x="4419600" y="1581150"/>
            <a:ext cx="41910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A longitudinal furrow known as </a:t>
            </a:r>
            <a:r>
              <a:rPr lang="en-US" sz="2000" b="1">
                <a:solidFill>
                  <a:srgbClr val="FF0000"/>
                </a:solidFill>
                <a:latin typeface="Times New Roman" pitchFamily="18" charset="0"/>
                <a:cs typeface="Times New Roman" pitchFamily="18" charset="0"/>
              </a:rPr>
              <a:t>primitive groove</a:t>
            </a:r>
            <a:r>
              <a:rPr lang="en-US" sz="2000" b="1">
                <a:latin typeface="Times New Roman" pitchFamily="18" charset="0"/>
                <a:cs typeface="Times New Roman" pitchFamily="18" charset="0"/>
              </a:rPr>
              <a:t> forms along the middle of the primitive streak.</a:t>
            </a:r>
          </a:p>
        </p:txBody>
      </p:sp>
    </p:spTree>
    <p:extLst>
      <p:ext uri="{BB962C8B-B14F-4D97-AF65-F5344CB8AC3E}">
        <p14:creationId xmlns:p14="http://schemas.microsoft.com/office/powerpoint/2010/main" val="37992826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85788" y="742950"/>
            <a:ext cx="2233612"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GASTRULATION</a:t>
            </a:r>
          </a:p>
        </p:txBody>
      </p:sp>
      <p:sp>
        <p:nvSpPr>
          <p:cNvPr id="3" name="TextBox 2"/>
          <p:cNvSpPr txBox="1"/>
          <p:nvPr/>
        </p:nvSpPr>
        <p:spPr>
          <a:xfrm>
            <a:off x="533400" y="1271796"/>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On either side of it are the primitive folds.</a:t>
            </a:r>
          </a:p>
        </p:txBody>
      </p:sp>
      <p:sp>
        <p:nvSpPr>
          <p:cNvPr id="4" name="TextBox 3"/>
          <p:cNvSpPr txBox="1"/>
          <p:nvPr/>
        </p:nvSpPr>
        <p:spPr>
          <a:xfrm>
            <a:off x="533400" y="1728996"/>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Anteriorly the primitive streak has a shallow primitive pit.</a:t>
            </a:r>
          </a:p>
        </p:txBody>
      </p:sp>
      <p:sp>
        <p:nvSpPr>
          <p:cNvPr id="5" name="TextBox 4"/>
          <p:cNvSpPr txBox="1"/>
          <p:nvPr/>
        </p:nvSpPr>
        <p:spPr>
          <a:xfrm>
            <a:off x="533400" y="2190750"/>
            <a:ext cx="4876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The region in front of the primitive streak becomes thickened.</a:t>
            </a:r>
          </a:p>
        </p:txBody>
      </p:sp>
      <p:sp>
        <p:nvSpPr>
          <p:cNvPr id="6" name="TextBox 5"/>
          <p:cNvSpPr txBox="1"/>
          <p:nvPr/>
        </p:nvSpPr>
        <p:spPr>
          <a:xfrm>
            <a:off x="533400" y="3046521"/>
            <a:ext cx="501448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This thickened part of the streak is called the primitive knot or Hensen’s node.</a:t>
            </a: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l="5200" t="52212" b="2975"/>
          <a:stretch>
            <a:fillRect/>
          </a:stretch>
        </p:blipFill>
        <p:spPr bwMode="auto">
          <a:xfrm>
            <a:off x="5562600" y="2119396"/>
            <a:ext cx="2971800" cy="2433554"/>
          </a:xfrm>
          <a:prstGeom prst="rect">
            <a:avLst/>
          </a:prstGeom>
          <a:noFill/>
          <a:ln w="381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034212" y="2417939"/>
            <a:ext cx="1219200" cy="353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1100" b="1">
                <a:solidFill>
                  <a:schemeClr val="tx1"/>
                </a:solidFill>
                <a:latin typeface="Times New Roman" pitchFamily="18" charset="0"/>
                <a:cs typeface="Times New Roman" pitchFamily="18" charset="0"/>
              </a:rPr>
              <a:t>Primitive groove</a:t>
            </a:r>
          </a:p>
        </p:txBody>
      </p:sp>
    </p:spTree>
    <p:extLst>
      <p:ext uri="{BB962C8B-B14F-4D97-AF65-F5344CB8AC3E}">
        <p14:creationId xmlns:p14="http://schemas.microsoft.com/office/powerpoint/2010/main" val="38661370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animBg="1"/>
    </p:bldLst>
  </p:timing>
</p:sld>
</file>

<file path=ppt/slides/slide2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85788" y="723840"/>
            <a:ext cx="2233612"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GASTRULATION</a:t>
            </a:r>
          </a:p>
        </p:txBody>
      </p:sp>
      <p:sp>
        <p:nvSpPr>
          <p:cNvPr id="3" name="TextBox 2"/>
          <p:cNvSpPr txBox="1"/>
          <p:nvPr/>
        </p:nvSpPr>
        <p:spPr>
          <a:xfrm>
            <a:off x="685800" y="1158954"/>
            <a:ext cx="7696200"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The primitive streak and Hensen’s node provide places / avenues for the migration / ingression of the future mesodermal and chorda-mesodermal cells to their respective places for further differentiation. </a:t>
            </a:r>
          </a:p>
        </p:txBody>
      </p:sp>
      <p:sp>
        <p:nvSpPr>
          <p:cNvPr id="4" name="TextBox 3"/>
          <p:cNvSpPr txBox="1"/>
          <p:nvPr/>
        </p:nvSpPr>
        <p:spPr>
          <a:xfrm>
            <a:off x="609600" y="2454354"/>
            <a:ext cx="770534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This process of migration of cells is called ‘</a:t>
            </a:r>
            <a:r>
              <a:rPr lang="en-US" sz="2000" b="1">
                <a:solidFill>
                  <a:srgbClr val="FF0000"/>
                </a:solidFill>
                <a:latin typeface="Times New Roman" pitchFamily="18" charset="0"/>
                <a:cs typeface="Times New Roman" pitchFamily="18" charset="0"/>
              </a:rPr>
              <a:t>gastrulation</a:t>
            </a:r>
            <a:r>
              <a:rPr lang="en-US" sz="2000" b="1">
                <a:latin typeface="Times New Roman" pitchFamily="18" charset="0"/>
                <a:cs typeface="Times New Roman" pitchFamily="18" charset="0"/>
              </a:rPr>
              <a:t>’.</a:t>
            </a:r>
          </a:p>
        </p:txBody>
      </p:sp>
      <p:sp>
        <p:nvSpPr>
          <p:cNvPr id="5" name="TextBox 4"/>
          <p:cNvSpPr txBox="1"/>
          <p:nvPr/>
        </p:nvSpPr>
        <p:spPr>
          <a:xfrm>
            <a:off x="609600" y="2930664"/>
            <a:ext cx="770534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The process of gastrulation transforms the two layered embryo into a three-layered embryo.</a:t>
            </a:r>
          </a:p>
        </p:txBody>
      </p:sp>
    </p:spTree>
    <p:extLst>
      <p:ext uri="{BB962C8B-B14F-4D97-AF65-F5344CB8AC3E}">
        <p14:creationId xmlns:p14="http://schemas.microsoft.com/office/powerpoint/2010/main" val="22741900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9" y="1232877"/>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A primitive pit is formed ….</a:t>
            </a:r>
            <a:endParaRPr lang="en-US" sz="2000" b="1">
              <a:solidFill>
                <a:srgbClr val="0000FF"/>
              </a:solidFill>
              <a:latin typeface="Times New Roman" pitchFamily="18" charset="0"/>
            </a:endParaRPr>
          </a:p>
        </p:txBody>
      </p:sp>
      <p:sp>
        <p:nvSpPr>
          <p:cNvPr id="8" name="TextBox 7"/>
          <p:cNvSpPr txBox="1"/>
          <p:nvPr/>
        </p:nvSpPr>
        <p:spPr>
          <a:xfrm>
            <a:off x="994970" y="1504950"/>
            <a:ext cx="61678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Anterior to primitive streak</a:t>
            </a:r>
          </a:p>
        </p:txBody>
      </p:sp>
      <p:sp>
        <p:nvSpPr>
          <p:cNvPr id="19" name="TextBox 18"/>
          <p:cNvSpPr txBox="1"/>
          <p:nvPr/>
        </p:nvSpPr>
        <p:spPr>
          <a:xfrm>
            <a:off x="1004903" y="2000370"/>
            <a:ext cx="588792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Posterior to primitive knot</a:t>
            </a:r>
          </a:p>
        </p:txBody>
      </p:sp>
      <p:sp>
        <p:nvSpPr>
          <p:cNvPr id="20" name="TextBox 19"/>
          <p:cNvSpPr txBox="1"/>
          <p:nvPr/>
        </p:nvSpPr>
        <p:spPr>
          <a:xfrm>
            <a:off x="1004902" y="2990970"/>
            <a:ext cx="490249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Posterior to Hensen’s node</a:t>
            </a:r>
          </a:p>
        </p:txBody>
      </p:sp>
      <p:sp>
        <p:nvSpPr>
          <p:cNvPr id="21" name="TextBox 20"/>
          <p:cNvSpPr txBox="1"/>
          <p:nvPr/>
        </p:nvSpPr>
        <p:spPr>
          <a:xfrm>
            <a:off x="1004902" y="2514660"/>
            <a:ext cx="549374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Anterior to primitive node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9752364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8" y="2200365"/>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2. Primitive folds are formed on </a:t>
            </a:r>
            <a:r>
              <a:rPr lang="en-US" sz="2000" b="1">
                <a:solidFill>
                  <a:srgbClr val="0000FF"/>
                </a:solidFill>
                <a:latin typeface="Times New Roman" pitchFamily="18" charset="0"/>
                <a:ea typeface="Times New Roman" pitchFamily="18" charset="0"/>
                <a:cs typeface="Times New Roman" pitchFamily="18" charset="0"/>
              </a:rPr>
              <a:t>….</a:t>
            </a:r>
            <a:endParaRPr lang="en-US" sz="2000" b="1">
              <a:solidFill>
                <a:srgbClr val="0000FF"/>
              </a:solidFill>
              <a:latin typeface="Times New Roman" pitchFamily="18" charset="0"/>
            </a:endParaRPr>
          </a:p>
        </p:txBody>
      </p:sp>
      <p:sp>
        <p:nvSpPr>
          <p:cNvPr id="8" name="TextBox 7"/>
          <p:cNvSpPr txBox="1"/>
          <p:nvPr/>
        </p:nvSpPr>
        <p:spPr>
          <a:xfrm>
            <a:off x="994970" y="1428750"/>
            <a:ext cx="53296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Either side of primitive knot</a:t>
            </a:r>
          </a:p>
        </p:txBody>
      </p:sp>
      <p:sp>
        <p:nvSpPr>
          <p:cNvPr id="19" name="TextBox 18"/>
          <p:cNvSpPr txBox="1"/>
          <p:nvPr/>
        </p:nvSpPr>
        <p:spPr>
          <a:xfrm>
            <a:off x="1004904" y="1924170"/>
            <a:ext cx="508776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Either side of primitive node</a:t>
            </a:r>
          </a:p>
        </p:txBody>
      </p:sp>
      <p:sp>
        <p:nvSpPr>
          <p:cNvPr id="20" name="TextBox 19"/>
          <p:cNvSpPr txBox="1"/>
          <p:nvPr/>
        </p:nvSpPr>
        <p:spPr>
          <a:xfrm>
            <a:off x="1004902" y="2914770"/>
            <a:ext cx="42362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Either side of primitive pit</a:t>
            </a:r>
          </a:p>
        </p:txBody>
      </p:sp>
      <p:sp>
        <p:nvSpPr>
          <p:cNvPr id="21" name="TextBox 20"/>
          <p:cNvSpPr txBox="1"/>
          <p:nvPr/>
        </p:nvSpPr>
        <p:spPr>
          <a:xfrm>
            <a:off x="1004903" y="2438460"/>
            <a:ext cx="474715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Either side of primitive streak</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67796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0" y="12763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505200" y="17335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8116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93747" y="1607245"/>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latin typeface="+mj-lt"/>
              </a:rPr>
              <a:t>UNIT – VA</a:t>
            </a:r>
          </a:p>
          <a:p>
            <a:pPr algn="ctr"/>
            <a:r>
              <a:rPr lang="en-US" sz="3600" b="1">
                <a:latin typeface="+mj-lt"/>
              </a:rPr>
              <a:t>HUMAN REPRODUCTIVE SYSTEM</a:t>
            </a:r>
            <a:endParaRPr lang="en-US" sz="3200" b="1">
              <a:latin typeface="+mj-lt"/>
            </a:endParaRPr>
          </a:p>
        </p:txBody>
      </p:sp>
      <p:sp>
        <p:nvSpPr>
          <p:cNvPr id="6" name="Round Diagonal Corner Rectangle 5"/>
          <p:cNvSpPr/>
          <p:nvPr/>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latin typeface="Times New Roman" pitchFamily="18" charset="0"/>
            </a:endParaRPr>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738834" y="1395583"/>
            <a:ext cx="7795566" cy="26372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TRILAMINAR EMBRYO-FORMATION OF PRIMARY GERM LAYERS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1"/>
          <p:cNvSpPr>
            <a:spLocks noChangeArrowheads="1"/>
          </p:cNvSpPr>
          <p:nvPr/>
        </p:nvSpPr>
        <p:spPr bwMode="auto">
          <a:xfrm>
            <a:off x="552450" y="720864"/>
            <a:ext cx="7981950" cy="707886"/>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TRILAMINAR EMBRYO - FORMATION OF PRIMARY</a:t>
            </a:r>
            <a:r>
              <a:rPr kumimoji="0" lang="en-US" sz="2000" b="1" i="0" u="none" strike="noStrike" normalizeH="0">
                <a:solidFill>
                  <a:schemeClr val="bg1"/>
                </a:solidFill>
                <a:latin typeface="Times New Roman" pitchFamily="18" charset="0"/>
                <a:ea typeface="Times New Roman" pitchFamily="18" charset="0"/>
                <a:cs typeface="Times New Roman" pitchFamily="18" charset="0"/>
              </a:rPr>
              <a:t>  </a:t>
            </a: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GERM LAYERS</a:t>
            </a:r>
            <a:endParaRPr kumimoji="0" lang="en-US" sz="2000" b="1" i="0" u="none" strike="noStrike" normalizeH="0" baseline="0">
              <a:solidFill>
                <a:schemeClr val="bg1"/>
              </a:solidFill>
              <a:latin typeface="Times New Roman" pitchFamily="18" charset="0"/>
            </a:endParaRPr>
          </a:p>
        </p:txBody>
      </p:sp>
      <p:sp>
        <p:nvSpPr>
          <p:cNvPr id="2" name="Rectangle 1"/>
          <p:cNvSpPr/>
          <p:nvPr/>
        </p:nvSpPr>
        <p:spPr>
          <a:xfrm>
            <a:off x="533400" y="1504950"/>
            <a:ext cx="76581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fontAlgn="base">
              <a:spcBef>
                <a:spcPct val="0"/>
              </a:spcBef>
              <a:spcAft>
                <a:spcPct val="0"/>
              </a:spcAft>
              <a:tabLst>
                <a:tab pos="2574925"/>
              </a:tabLst>
            </a:pPr>
            <a:r>
              <a:rPr lang="en-US" sz="2000" b="1">
                <a:latin typeface="Times New Roman" pitchFamily="18" charset="0"/>
                <a:ea typeface="Times New Roman" pitchFamily="18" charset="0"/>
                <a:cs typeface="Times New Roman" pitchFamily="18" charset="0"/>
              </a:rPr>
              <a:t>Ingression of  the future endodermal cells from the epiblast, replaces the hypoblast and forms the endoderm of the embryo. </a:t>
            </a:r>
          </a:p>
        </p:txBody>
      </p:sp>
      <p:sp>
        <p:nvSpPr>
          <p:cNvPr id="3" name="Rectangle 2"/>
          <p:cNvSpPr/>
          <p:nvPr/>
        </p:nvSpPr>
        <p:spPr>
          <a:xfrm>
            <a:off x="685800" y="2713017"/>
            <a:ext cx="4572000" cy="132343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eaLnBrk="0" fontAlgn="base" hangingPunct="0">
              <a:spcBef>
                <a:spcPct val="0"/>
              </a:spcBef>
              <a:spcAft>
                <a:spcPct val="0"/>
              </a:spcAft>
              <a:tabLst>
                <a:tab pos="2574925"/>
              </a:tabLst>
            </a:pPr>
            <a:r>
              <a:rPr lang="en-US" sz="2000" b="1">
                <a:latin typeface="Times New Roman" pitchFamily="18" charset="0"/>
                <a:ea typeface="Times New Roman" pitchFamily="18" charset="0"/>
                <a:cs typeface="Times New Roman" pitchFamily="18" charset="0"/>
              </a:rPr>
              <a:t>The future mesodermal cells converge towards the primitive folds, move through the primitive groove and reach between epiblast and endoderm. </a:t>
            </a:r>
          </a:p>
        </p:txBody>
      </p:sp>
      <p:pic>
        <p:nvPicPr>
          <p:cNvPr id="9" name="Picture 2" descr="C:\Users\CIT-1\Desktop\primstreak.gif"/>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5562600" y="2342749"/>
            <a:ext cx="2590038" cy="242766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876925" y="2359074"/>
            <a:ext cx="2133600" cy="353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b="1">
                <a:latin typeface="Times New Roman" pitchFamily="18" charset="0"/>
                <a:cs typeface="Times New Roman" pitchFamily="18" charset="0"/>
              </a:rPr>
              <a:t>Primitive groove</a:t>
            </a:r>
          </a:p>
        </p:txBody>
      </p:sp>
    </p:spTree>
    <p:extLst>
      <p:ext uri="{BB962C8B-B14F-4D97-AF65-F5344CB8AC3E}">
        <p14:creationId xmlns:p14="http://schemas.microsoft.com/office/powerpoint/2010/main" val="7298356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animBg="1"/>
    </p:bldLst>
  </p:timing>
</p:sld>
</file>

<file path=ppt/slides/slide2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1"/>
          <p:cNvSpPr>
            <a:spLocks noChangeArrowheads="1"/>
          </p:cNvSpPr>
          <p:nvPr/>
        </p:nvSpPr>
        <p:spPr bwMode="auto">
          <a:xfrm>
            <a:off x="685800" y="742950"/>
            <a:ext cx="7772400" cy="707886"/>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TRILAMINAR EMBRYO - FORMATION OF PRIMARY</a:t>
            </a:r>
            <a:r>
              <a:rPr kumimoji="0" lang="en-US" sz="2000" b="1" i="0" u="none" strike="noStrike" normalizeH="0">
                <a:solidFill>
                  <a:schemeClr val="bg1"/>
                </a:solidFill>
                <a:latin typeface="Times New Roman" pitchFamily="18" charset="0"/>
                <a:ea typeface="Times New Roman" pitchFamily="18" charset="0"/>
                <a:cs typeface="Times New Roman" pitchFamily="18" charset="0"/>
              </a:rPr>
              <a:t> </a:t>
            </a: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GERM LAYERS</a:t>
            </a:r>
            <a:endParaRPr kumimoji="0" lang="en-US" sz="2000" b="1" i="0" u="none" strike="noStrike" normalizeH="0" baseline="0">
              <a:solidFill>
                <a:schemeClr val="bg1"/>
              </a:solidFill>
              <a:latin typeface="Times New Roman" pitchFamily="18" charset="0"/>
            </a:endParaRPr>
          </a:p>
        </p:txBody>
      </p:sp>
      <p:sp>
        <p:nvSpPr>
          <p:cNvPr id="2" name="Rectangle 1"/>
          <p:cNvSpPr/>
          <p:nvPr/>
        </p:nvSpPr>
        <p:spPr>
          <a:xfrm>
            <a:off x="540326" y="1784687"/>
            <a:ext cx="7955281"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fontAlgn="base">
              <a:spcBef>
                <a:spcPct val="0"/>
              </a:spcBef>
              <a:spcAft>
                <a:spcPct val="0"/>
              </a:spcAft>
              <a:buFont typeface="Arial" pitchFamily="34" charset="0"/>
              <a:buChar char="•"/>
              <a:tabLst>
                <a:tab pos="2574925"/>
              </a:tabLst>
            </a:pPr>
            <a:r>
              <a:rPr lang="en-US" sz="2000" b="1">
                <a:latin typeface="Times New Roman" pitchFamily="18" charset="0"/>
                <a:ea typeface="Times New Roman" pitchFamily="18" charset="0"/>
                <a:cs typeface="Times New Roman" pitchFamily="18" charset="0"/>
              </a:rPr>
              <a:t>Thus the three germinal layers namely ectoderm, mesoderm and endoderm are all derived from the undifferentiated cells of the epiblast.</a:t>
            </a:r>
          </a:p>
        </p:txBody>
      </p:sp>
      <p:pic>
        <p:nvPicPr>
          <p:cNvPr id="9" name="Picture 5"/>
          <p:cNvPicPr>
            <a:picLocks noChangeAspect="1" noChangeArrowheads="1"/>
          </p:cNvPicPr>
          <p:nvPr/>
        </p:nvPicPr>
        <p:blipFill>
          <a:blip r:embed="rId2">
            <a:extLst>
              <a:ext uri="{28A0092B-C50C-407E-A947-70E740481C1C}">
                <a14:useLocalDpi xmlns:a14="http://schemas.microsoft.com/office/drawing/2010/main" val="0"/>
              </a:ext>
            </a:extLst>
          </a:blip>
          <a:srcRect l="2589" t="3112" b="11501"/>
          <a:stretch>
            <a:fillRect/>
          </a:stretch>
        </p:blipFill>
        <p:spPr bwMode="auto">
          <a:xfrm>
            <a:off x="2593588" y="2495550"/>
            <a:ext cx="3731012" cy="22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33399" y="1428750"/>
            <a:ext cx="7962207"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Arial" pitchFamily="34" charset="0"/>
              <a:buChar char="•"/>
              <a:tabLst>
                <a:tab pos="2574925"/>
              </a:tabLst>
            </a:pPr>
            <a:r>
              <a:rPr lang="en-US" sz="2000" b="1">
                <a:latin typeface="Times New Roman" pitchFamily="18" charset="0"/>
                <a:ea typeface="Times New Roman" pitchFamily="18" charset="0"/>
                <a:cs typeface="Times New Roman" pitchFamily="18" charset="0"/>
              </a:rPr>
              <a:t>The remaining epiblast now constitutes the ectoderm. </a:t>
            </a:r>
            <a:endParaRPr lang="en-US" sz="2000" b="1">
              <a:latin typeface="Times New Roman" pitchFamily="18" charset="0"/>
            </a:endParaRPr>
          </a:p>
        </p:txBody>
      </p:sp>
    </p:spTree>
    <p:extLst>
      <p:ext uri="{BB962C8B-B14F-4D97-AF65-F5344CB8AC3E}">
        <p14:creationId xmlns:p14="http://schemas.microsoft.com/office/powerpoint/2010/main" val="30082211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http://www.embryology.ch/images/uimggenital/u3diffmorpho/u3o_stroma.gif"/>
          <p:cNvPicPr>
            <a:picLocks noChangeAspect="1" noChangeArrowheads="1"/>
          </p:cNvPicPr>
          <p:nvPr/>
        </p:nvPicPr>
        <p:blipFill>
          <a:blip r:embed="rId2"/>
          <a:srcRect l="15510" t="5039" r="17959" b="16798"/>
          <a:stretch>
            <a:fillRect/>
          </a:stretch>
        </p:blipFill>
        <p:spPr bwMode="auto">
          <a:xfrm>
            <a:off x="609600" y="910303"/>
            <a:ext cx="3657600" cy="3718847"/>
          </a:xfrm>
          <a:prstGeom prst="rect">
            <a:avLst/>
          </a:prstGeom>
          <a:noFill/>
        </p:spPr>
      </p:pic>
      <p:sp>
        <p:nvSpPr>
          <p:cNvPr id="3" name="Rectangle 2"/>
          <p:cNvSpPr/>
          <p:nvPr/>
        </p:nvSpPr>
        <p:spPr>
          <a:xfrm>
            <a:off x="4343400" y="978753"/>
            <a:ext cx="4038600"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nchor="ctr">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latin typeface="Times New Roman" pitchFamily="18" charset="0"/>
                <a:cs typeface="Times New Roman" pitchFamily="18" charset="0"/>
              </a:rPr>
              <a:t>INTERNAL STRUCTURE (HISTOLOGY) OF TESTIS</a:t>
            </a:r>
          </a:p>
        </p:txBody>
      </p:sp>
    </p:spTree>
    <p:extLst>
      <p:ext uri="{BB962C8B-B14F-4D97-AF65-F5344CB8AC3E}">
        <p14:creationId xmlns:p14="http://schemas.microsoft.com/office/powerpoint/2010/main" val="2362090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 y="1657350"/>
            <a:ext cx="4191000" cy="3060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
          <p:cNvSpPr>
            <a:spLocks noChangeArrowheads="1"/>
          </p:cNvSpPr>
          <p:nvPr/>
        </p:nvSpPr>
        <p:spPr bwMode="auto">
          <a:xfrm>
            <a:off x="609600" y="797064"/>
            <a:ext cx="7848600" cy="707886"/>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TRILAMINAR EMBRYO - FORMATION OF PRIMARY</a:t>
            </a:r>
            <a:r>
              <a:rPr kumimoji="0" lang="en-US" sz="2000" b="1" i="0" u="none" strike="noStrike" normalizeH="0">
                <a:solidFill>
                  <a:schemeClr val="bg1"/>
                </a:solidFill>
                <a:latin typeface="Times New Roman" pitchFamily="18" charset="0"/>
                <a:ea typeface="Times New Roman" pitchFamily="18" charset="0"/>
                <a:cs typeface="Times New Roman" pitchFamily="18" charset="0"/>
              </a:rPr>
              <a:t> </a:t>
            </a: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GERM LAYERS</a:t>
            </a:r>
            <a:endParaRPr kumimoji="0" lang="en-US" sz="2000" b="1" i="0" u="none" strike="noStrike" normalizeH="0" baseline="0">
              <a:solidFill>
                <a:schemeClr val="bg1"/>
              </a:solidFill>
              <a:latin typeface="Times New Roman" pitchFamily="18" charset="0"/>
            </a:endParaRPr>
          </a:p>
        </p:txBody>
      </p:sp>
      <p:sp>
        <p:nvSpPr>
          <p:cNvPr id="7" name="Cloud Callout 6"/>
          <p:cNvSpPr/>
          <p:nvPr/>
        </p:nvSpPr>
        <p:spPr>
          <a:xfrm>
            <a:off x="4784969" y="1536415"/>
            <a:ext cx="3660388" cy="2057400"/>
          </a:xfrm>
          <a:prstGeom prst="cloudCallout">
            <a:avLst>
              <a:gd name="adj1" fmla="val -56619"/>
              <a:gd name="adj2" fmla="val 40949"/>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tabLst>
                <a:tab pos="2574925"/>
              </a:tabLst>
            </a:pPr>
            <a:r>
              <a:rPr lang="en-US" sz="2000" b="1">
                <a:latin typeface="Times New Roman" pitchFamily="18" charset="0"/>
                <a:ea typeface="Times New Roman" pitchFamily="18" charset="0"/>
                <a:cs typeface="Times New Roman" pitchFamily="18" charset="0"/>
              </a:rPr>
              <a:t>Thus the bilaminar embryonic disc is transformed into a trilaminar embryonic disc.</a:t>
            </a:r>
          </a:p>
        </p:txBody>
      </p:sp>
    </p:spTree>
    <p:extLst>
      <p:ext uri="{BB962C8B-B14F-4D97-AF65-F5344CB8AC3E}">
        <p14:creationId xmlns:p14="http://schemas.microsoft.com/office/powerpoint/2010/main" val="250446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9" y="2123925"/>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The invasion of epiblast cells into the space between epiblast and hypoblasts is called ….</a:t>
            </a:r>
            <a:endParaRPr lang="en-US" sz="2000" b="1">
              <a:solidFill>
                <a:srgbClr val="0000FF"/>
              </a:solidFill>
              <a:latin typeface="Times New Roman" pitchFamily="18" charset="0"/>
            </a:endParaRPr>
          </a:p>
        </p:txBody>
      </p:sp>
      <p:sp>
        <p:nvSpPr>
          <p:cNvPr id="8" name="TextBox 7"/>
          <p:cNvSpPr txBox="1"/>
          <p:nvPr/>
        </p:nvSpPr>
        <p:spPr>
          <a:xfrm>
            <a:off x="994970" y="18286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Blastulation </a:t>
            </a:r>
          </a:p>
        </p:txBody>
      </p:sp>
      <p:sp>
        <p:nvSpPr>
          <p:cNvPr id="19" name="TextBox 18"/>
          <p:cNvSpPr txBox="1"/>
          <p:nvPr/>
        </p:nvSpPr>
        <p:spPr>
          <a:xfrm>
            <a:off x="1004904" y="23240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Gastrulation </a:t>
            </a:r>
          </a:p>
        </p:txBody>
      </p:sp>
      <p:sp>
        <p:nvSpPr>
          <p:cNvPr id="20" name="TextBox 19"/>
          <p:cNvSpPr txBox="1"/>
          <p:nvPr/>
        </p:nvSpPr>
        <p:spPr>
          <a:xfrm>
            <a:off x="1004902" y="33146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Embryogenesis </a:t>
            </a:r>
          </a:p>
        </p:txBody>
      </p:sp>
      <p:sp>
        <p:nvSpPr>
          <p:cNvPr id="21" name="TextBox 20"/>
          <p:cNvSpPr txBox="1"/>
          <p:nvPr/>
        </p:nvSpPr>
        <p:spPr>
          <a:xfrm>
            <a:off x="1004903" y="28383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Organogenesis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562938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9071" y="1352550"/>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2. </a:t>
            </a:r>
            <a:r>
              <a:rPr lang="en-US" sz="2000" b="1">
                <a:solidFill>
                  <a:srgbClr val="0000FF"/>
                </a:solidFill>
                <a:latin typeface="Times New Roman" pitchFamily="18" charset="0"/>
                <a:ea typeface="Times New Roman" pitchFamily="18" charset="0"/>
                <a:cs typeface="Times New Roman" pitchFamily="18" charset="0"/>
              </a:rPr>
              <a:t>Trilaminar embryonic disc consists of ….</a:t>
            </a:r>
            <a:endParaRPr lang="en-US" sz="2000" b="1">
              <a:solidFill>
                <a:srgbClr val="0000FF"/>
              </a:solidFill>
              <a:latin typeface="Times New Roman" pitchFamily="18" charset="0"/>
            </a:endParaRPr>
          </a:p>
        </p:txBody>
      </p:sp>
      <p:sp>
        <p:nvSpPr>
          <p:cNvPr id="8" name="TextBox 7"/>
          <p:cNvSpPr txBox="1"/>
          <p:nvPr/>
        </p:nvSpPr>
        <p:spPr>
          <a:xfrm>
            <a:off x="994970" y="1571408"/>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Ecto, endo and mesoderms  </a:t>
            </a:r>
          </a:p>
        </p:txBody>
      </p:sp>
      <p:sp>
        <p:nvSpPr>
          <p:cNvPr id="19" name="TextBox 18"/>
          <p:cNvSpPr txBox="1"/>
          <p:nvPr/>
        </p:nvSpPr>
        <p:spPr>
          <a:xfrm>
            <a:off x="1004904" y="2066828"/>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Ecto, endo and hypoblast</a:t>
            </a:r>
          </a:p>
        </p:txBody>
      </p:sp>
      <p:sp>
        <p:nvSpPr>
          <p:cNvPr id="20" name="TextBox 19"/>
          <p:cNvSpPr txBox="1"/>
          <p:nvPr/>
        </p:nvSpPr>
        <p:spPr>
          <a:xfrm>
            <a:off x="1004902" y="3057428"/>
            <a:ext cx="50148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Ectoderm, mesoblast and endoderm</a:t>
            </a:r>
          </a:p>
        </p:txBody>
      </p:sp>
      <p:sp>
        <p:nvSpPr>
          <p:cNvPr id="21" name="TextBox 20"/>
          <p:cNvSpPr txBox="1"/>
          <p:nvPr/>
        </p:nvSpPr>
        <p:spPr>
          <a:xfrm>
            <a:off x="1004902" y="2581118"/>
            <a:ext cx="46338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Epiblast, hypoblast and mesoblasts</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562938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2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573100" y="1428750"/>
            <a:ext cx="58945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ORGANOGENESIS</a:t>
            </a:r>
          </a:p>
        </p:txBody>
      </p:sp>
    </p:spTree>
    <p:extLst>
      <p:ext uri="{BB962C8B-B14F-4D97-AF65-F5344CB8AC3E}">
        <p14:creationId xmlns:p14="http://schemas.microsoft.com/office/powerpoint/2010/main" val="20484381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1"/>
          <p:cNvSpPr>
            <a:spLocks noChangeArrowheads="1"/>
          </p:cNvSpPr>
          <p:nvPr/>
        </p:nvSpPr>
        <p:spPr bwMode="auto">
          <a:xfrm>
            <a:off x="533400" y="814685"/>
            <a:ext cx="7696200"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74925"/>
              </a:tabLst>
            </a:pPr>
            <a:r>
              <a:rPr kumimoji="0" lang="en-US" sz="24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FORMATION OF NOTOCHORD AND NEURAL TUBE</a:t>
            </a:r>
            <a:endParaRPr kumimoji="0" lang="en-US" sz="2400" b="0" i="0" u="none" strike="noStrike" cap="none" normalizeH="0" baseline="0">
              <a:ln>
                <a:noFill/>
              </a:ln>
              <a:solidFill>
                <a:schemeClr val="bg1"/>
              </a:solidFill>
              <a:effectLst/>
              <a:latin typeface="Times New Roman" pitchFamily="18" charset="0"/>
            </a:endParaRPr>
          </a:p>
        </p:txBody>
      </p:sp>
      <p:pic>
        <p:nvPicPr>
          <p:cNvPr id="6148" name="Picture 4" descr="http://www.nature.com/nrn/journal/v7/n8/images/nrn1930-f3.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7818" t="15151" r="32433" b="25175"/>
          <a:stretch>
            <a:fillRect/>
          </a:stretch>
        </p:blipFill>
        <p:spPr bwMode="auto">
          <a:xfrm>
            <a:off x="1916084" y="1428750"/>
            <a:ext cx="3036916" cy="3200400"/>
          </a:xfrm>
          <a:prstGeom prst="rect">
            <a:avLst/>
          </a:prstGeom>
          <a:noFill/>
          <a:ln w="38100">
            <a:noFill/>
          </a:ln>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4191000" y="2800350"/>
            <a:ext cx="1295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410200" y="2571750"/>
            <a:ext cx="16002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Neural tube</a:t>
            </a:r>
          </a:p>
        </p:txBody>
      </p:sp>
      <p:cxnSp>
        <p:nvCxnSpPr>
          <p:cNvPr id="10" name="Straight Connector 9"/>
          <p:cNvCxnSpPr/>
          <p:nvPr/>
        </p:nvCxnSpPr>
        <p:spPr>
          <a:xfrm>
            <a:off x="3048000" y="4248150"/>
            <a:ext cx="2133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181600" y="4048095"/>
            <a:ext cx="16002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Notochord </a:t>
            </a:r>
          </a:p>
        </p:txBody>
      </p:sp>
    </p:spTree>
    <p:extLst>
      <p:ext uri="{BB962C8B-B14F-4D97-AF65-F5344CB8AC3E}">
        <p14:creationId xmlns:p14="http://schemas.microsoft.com/office/powerpoint/2010/main" val="30791633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3" presetClass="entr" presetSubtype="10" fill="hold" nodeType="clickEffect">
                                  <p:stCondLst>
                                    <p:cond delay="0"/>
                                  </p:stCondLst>
                                  <p:iterate type="lt">
                                    <p:tmPct val="10000"/>
                                  </p:iterate>
                                  <p:childTnLst>
                                    <p:set>
                                      <p:cBhvr>
                                        <p:cTn id="18" dur="1" fill="hold">
                                          <p:stCondLst>
                                            <p:cond delay="0"/>
                                          </p:stCondLst>
                                        </p:cTn>
                                        <p:tgtEl>
                                          <p:spTgt spid="6148"/>
                                        </p:tgtEl>
                                        <p:attrNameLst>
                                          <p:attrName>style.visibility</p:attrName>
                                        </p:attrNameLst>
                                      </p:cBhvr>
                                      <p:to>
                                        <p:strVal val="visible"/>
                                      </p:to>
                                    </p:set>
                                    <p:animEffect transition="in" filter="blinds(horizontal)">
                                      <p:cBhvr>
                                        <p:cTn id="19" dur="500"/>
                                        <p:tgtEl>
                                          <p:spTgt spid="6148"/>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9" fill="hold" grpId="0" nodeType="clickEffect">
                                  <p:stCondLst>
                                    <p:cond delay="0"/>
                                  </p:stCondLst>
                                  <p:iterate type="lt">
                                    <p:tmPct val="10000"/>
                                  </p:iterate>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0-#ppt_w/2"/>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2" presetClass="entr" presetSubtype="8" fill="hold" nodeType="clickEffect">
                                  <p:stCondLst>
                                    <p:cond delay="0"/>
                                  </p:stCondLst>
                                  <p:iterate type="lt">
                                    <p:tmPct val="10000"/>
                                  </p:iterate>
                                  <p:childTnLst>
                                    <p:set>
                                      <p:cBhvr>
                                        <p:cTn id="34" dur="1" fill="hold">
                                          <p:stCondLst>
                                            <p:cond delay="0"/>
                                          </p:stCondLst>
                                        </p:cTn>
                                        <p:tgtEl>
                                          <p:spTgt spid="7">
                                            <p:txEl>
                                              <p:pRg st="0" end="0"/>
                                            </p:txEl>
                                          </p:spTgt>
                                        </p:tgtEl>
                                        <p:attrNameLst>
                                          <p:attrName>style.visibility</p:attrName>
                                        </p:attrNameLst>
                                      </p:cBhvr>
                                      <p:to>
                                        <p:strVal val="visible"/>
                                      </p:to>
                                    </p:set>
                                    <p:animEffect transition="in" filter="wipe(left)">
                                      <p:cBhvr>
                                        <p:cTn id="35" dur="500"/>
                                        <p:tgtEl>
                                          <p:spTgt spid="7">
                                            <p:txEl>
                                              <p:pRg st="0" end="0"/>
                                            </p:txEl>
                                          </p:spTgt>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2" presetClass="entr" presetSubtype="8" fill="hold" nodeType="clickEffect">
                                  <p:stCondLst>
                                    <p:cond delay="0"/>
                                  </p:stCondLst>
                                  <p:iterate type="lt">
                                    <p:tmPct val="10000"/>
                                  </p:iterate>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 presetClass="entr" presetSubtype="3" fill="hold" grpId="0" nodeType="clickEffect">
                                  <p:stCondLst>
                                    <p:cond delay="0"/>
                                  </p:stCondLst>
                                  <p:iterate type="lt">
                                    <p:tmPct val="10000"/>
                                  </p:iterate>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1+#ppt_w/2"/>
                                          </p:val>
                                        </p:tav>
                                        <p:tav tm="100000">
                                          <p:val>
                                            <p:strVal val="#ppt_x"/>
                                          </p:val>
                                        </p:tav>
                                      </p:tavLst>
                                    </p:anim>
                                    <p:anim calcmode="lin" valueType="num">
                                      <p:cBhvr additive="base">
                                        <p:cTn id="4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47" fill="hold" nodeType="clickPar">
                      <p:stCondLst>
                        <p:cond delay="indefinite"/>
                      </p:stCondLst>
                      <p:childTnLst>
                        <p:par>
                          <p:cTn id="48" fill="hold">
                            <p:stCondLst>
                              <p:cond delay="0"/>
                            </p:stCondLst>
                            <p:childTnLst>
                              <p:par>
                                <p:cTn id="49" presetID="22" presetClass="entr" presetSubtype="8" fill="hold" nodeType="clickEffect">
                                  <p:stCondLst>
                                    <p:cond delay="0"/>
                                  </p:stCondLst>
                                  <p:iterate type="lt">
                                    <p:tmPct val="10000"/>
                                  </p:iterate>
                                  <p:childTnLst>
                                    <p:set>
                                      <p:cBhvr>
                                        <p:cTn id="50" dur="1" fill="hold">
                                          <p:stCondLst>
                                            <p:cond delay="0"/>
                                          </p:stCondLst>
                                        </p:cTn>
                                        <p:tgtEl>
                                          <p:spTgt spid="12">
                                            <p:txEl>
                                              <p:pRg st="0" end="0"/>
                                            </p:txEl>
                                          </p:spTgt>
                                        </p:tgtEl>
                                        <p:attrNameLst>
                                          <p:attrName>style.visibility</p:attrName>
                                        </p:attrNameLst>
                                      </p:cBhvr>
                                      <p:to>
                                        <p:strVal val="visible"/>
                                      </p:to>
                                    </p:set>
                                    <p:animEffect transition="in" filter="wipe(left)">
                                      <p:cBhvr>
                                        <p:cTn id="5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2" grpId="0" animBg="1"/>
    </p:bldLst>
  </p:timing>
</p:sld>
</file>

<file path=ppt/slides/slide2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1"/>
          <p:cNvSpPr>
            <a:spLocks noChangeArrowheads="1"/>
          </p:cNvSpPr>
          <p:nvPr/>
        </p:nvSpPr>
        <p:spPr bwMode="auto">
          <a:xfrm>
            <a:off x="609600" y="758339"/>
            <a:ext cx="7162800" cy="430887"/>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defTabSz="914400" rtl="0" eaLnBrk="1" fontAlgn="base" latinLnBrk="0" hangingPunct="1">
              <a:lnSpc>
                <a:spcPct val="100000"/>
              </a:lnSpc>
              <a:spcBef>
                <a:spcPct val="0"/>
              </a:spcBef>
              <a:spcAft>
                <a:spcPct val="0"/>
              </a:spcAft>
              <a:buClrTx/>
              <a:buSzTx/>
              <a:buFontTx/>
              <a:buNone/>
              <a:tabLst>
                <a:tab pos="2574925"/>
              </a:tabLst>
            </a:pPr>
            <a:r>
              <a:rPr kumimoji="0" lang="en-US" sz="22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FORMATION OF NOTOCHORD AND NEURAL TUBE</a:t>
            </a:r>
            <a:endParaRPr kumimoji="0" lang="en-US" sz="2200" b="0" i="0" u="none" strike="noStrike" cap="none" normalizeH="0" baseline="0">
              <a:ln>
                <a:noFill/>
              </a:ln>
              <a:solidFill>
                <a:schemeClr val="bg1"/>
              </a:solidFill>
              <a:effectLst/>
              <a:latin typeface="Times New Roman"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l="4072" r="38658"/>
          <a:stretch>
            <a:fillRect/>
          </a:stretch>
        </p:blipFill>
        <p:spPr bwMode="auto">
          <a:xfrm>
            <a:off x="609600" y="1352550"/>
            <a:ext cx="3267518" cy="3142670"/>
          </a:xfrm>
          <a:prstGeom prst="rect">
            <a:avLst/>
          </a:prstGeom>
          <a:noFill/>
          <a:ln w="381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a:spLocks noChangeArrowheads="1"/>
          </p:cNvSpPr>
          <p:nvPr/>
        </p:nvSpPr>
        <p:spPr bwMode="auto">
          <a:xfrm>
            <a:off x="3877118" y="1320056"/>
            <a:ext cx="4657282" cy="193899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marR="0" lvl="0" indent="-342900" algn="just" defTabSz="914400" rtl="0" eaLnBrk="1" fontAlgn="base" latinLnBrk="0" hangingPunct="1">
              <a:lnSpc>
                <a:spcPct val="100000"/>
              </a:lnSpc>
              <a:spcBef>
                <a:spcPct val="0"/>
              </a:spcBef>
              <a:spcAft>
                <a:spcPct val="0"/>
              </a:spcAft>
              <a:buClrTx/>
              <a:buSzTx/>
              <a:buFont typeface="Arial" pitchFamily="34" charset="0"/>
              <a:buChar char="•"/>
              <a:tabLst>
                <a:tab pos="2574925"/>
              </a:tabLst>
            </a:pP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The </a:t>
            </a:r>
            <a:r>
              <a:rPr kumimoji="0" lang="en-US" sz="2000" b="1" i="0" u="none" strike="noStrike" cap="none" normalizeH="0" baseline="0">
                <a:ln>
                  <a:noFill/>
                </a:ln>
                <a:solidFill>
                  <a:srgbClr val="FF0000"/>
                </a:solidFill>
                <a:effectLst/>
                <a:latin typeface="Times New Roman" pitchFamily="18" charset="0"/>
                <a:ea typeface="Times New Roman" pitchFamily="18" charset="0"/>
                <a:cs typeface="Times New Roman" pitchFamily="18" charset="0"/>
              </a:rPr>
              <a:t>chorda mesodermal cells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present in the epiblast of the embryo converge and involute through the Hensen’s node and extend ‘forward’ as notochordal</a:t>
            </a:r>
            <a:r>
              <a:rPr kumimoji="0" lang="en-US" sz="2000" b="1" i="0" u="none" strike="noStrike" cap="none" normalizeH="0">
                <a:ln>
                  <a:noFill/>
                </a:ln>
                <a:solidFill>
                  <a:schemeClr val="tx1"/>
                </a:solidFill>
                <a:effectLst/>
                <a:latin typeface="Times New Roman" pitchFamily="18" charset="0"/>
                <a:ea typeface="Times New Roman" pitchFamily="18" charset="0"/>
                <a:cs typeface="Times New Roman" pitchFamily="18" charset="0"/>
              </a:rPr>
              <a:t> process / notochordal rudiment.</a:t>
            </a:r>
            <a:endParaRPr kumimoji="0" 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987165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left)">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1"/>
          <p:cNvSpPr>
            <a:spLocks noChangeArrowheads="1"/>
          </p:cNvSpPr>
          <p:nvPr/>
        </p:nvSpPr>
        <p:spPr bwMode="auto">
          <a:xfrm>
            <a:off x="609600" y="773727"/>
            <a:ext cx="6477000"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74925"/>
              </a:tabLst>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FORMATION OF NOTOCHORD AND NEURAL TUBE</a:t>
            </a:r>
            <a:endParaRPr kumimoji="0" lang="en-US" sz="2000" b="0" i="0" u="none" strike="noStrike" cap="none" normalizeH="0" baseline="0">
              <a:ln>
                <a:noFill/>
              </a:ln>
              <a:solidFill>
                <a:schemeClr val="bg1"/>
              </a:solidFill>
              <a:effectLst/>
              <a:latin typeface="Times New Roman"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l="4072" r="38658"/>
          <a:stretch>
            <a:fillRect/>
          </a:stretch>
        </p:blipFill>
        <p:spPr bwMode="auto">
          <a:xfrm>
            <a:off x="609600" y="1276350"/>
            <a:ext cx="3505200" cy="3371270"/>
          </a:xfrm>
          <a:prstGeom prst="rect">
            <a:avLst/>
          </a:prstGeom>
          <a:noFill/>
          <a:ln w="381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ChangeArrowheads="1"/>
          </p:cNvSpPr>
          <p:nvPr/>
        </p:nvSpPr>
        <p:spPr bwMode="auto">
          <a:xfrm>
            <a:off x="4038600" y="1287051"/>
            <a:ext cx="4495800" cy="1323439"/>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marR="0" lvl="0" indent="-342900" defTabSz="914400" rtl="0" eaLnBrk="0" fontAlgn="base" latinLnBrk="0" hangingPunct="0">
              <a:lnSpc>
                <a:spcPct val="100000"/>
              </a:lnSpc>
              <a:spcBef>
                <a:spcPct val="0"/>
              </a:spcBef>
              <a:spcAft>
                <a:spcPct val="0"/>
              </a:spcAft>
              <a:buClrTx/>
              <a:buSzTx/>
              <a:buFont typeface="Arial" pitchFamily="34" charset="0"/>
              <a:buChar char="•"/>
              <a:tabLst>
                <a:tab pos="2574925"/>
              </a:tabLst>
            </a:pPr>
            <a:r>
              <a:rPr kumimoji="0" lang="en-US" sz="2000" b="1" i="0" u="none" strike="noStrike" cap="none" normalizeH="0" baseline="0">
                <a:ln>
                  <a:noFill/>
                </a:ln>
                <a:effectLst/>
                <a:latin typeface="Times New Roman" pitchFamily="18" charset="0"/>
                <a:ea typeface="Times New Roman" pitchFamily="18" charset="0"/>
                <a:cs typeface="Times New Roman" pitchFamily="18" charset="0"/>
              </a:rPr>
              <a:t>This is later transformed into a solid rod the notochord, the embryonic</a:t>
            </a:r>
            <a:r>
              <a:rPr kumimoji="0" lang="en-US" sz="2000" b="1" i="0" u="none" strike="noStrike" cap="none" normalizeH="0">
                <a:ln>
                  <a:noFill/>
                </a:ln>
                <a:effectLst/>
                <a:latin typeface="Times New Roman" pitchFamily="18" charset="0"/>
                <a:ea typeface="Times New Roman" pitchFamily="18" charset="0"/>
                <a:cs typeface="Times New Roman" pitchFamily="18" charset="0"/>
              </a:rPr>
              <a:t> axial skeleton which is replaced by the ‘vertebral column’.</a:t>
            </a:r>
            <a:endParaRPr kumimoji="0" lang="en-US" sz="2000" b="1" i="0" u="none" strike="noStrike" cap="none" normalizeH="0" baseline="0">
              <a:ln>
                <a:noFill/>
              </a:ln>
              <a:effectLst/>
              <a:latin typeface="Times New Roman" pitchFamily="18" charset="0"/>
            </a:endParaRPr>
          </a:p>
        </p:txBody>
      </p:sp>
    </p:spTree>
    <p:extLst>
      <p:ext uri="{BB962C8B-B14F-4D97-AF65-F5344CB8AC3E}">
        <p14:creationId xmlns:p14="http://schemas.microsoft.com/office/powerpoint/2010/main" val="14747663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2"/>
          <p:cNvSpPr>
            <a:spLocks noChangeArrowheads="1"/>
          </p:cNvSpPr>
          <p:nvPr/>
        </p:nvSpPr>
        <p:spPr bwMode="auto">
          <a:xfrm>
            <a:off x="609600" y="742950"/>
            <a:ext cx="1513660"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lvl="0" algn="ctr" eaLnBrk="0" fontAlgn="base" hangingPunct="0">
              <a:spcBef>
                <a:spcPct val="0"/>
              </a:spcBef>
              <a:spcAft>
                <a:spcPct val="0"/>
              </a:spcAft>
              <a:tabLst>
                <a:tab pos="2574925"/>
              </a:tabLst>
            </a:pPr>
            <a:r>
              <a:rPr lang="en-US" sz="2400" b="1">
                <a:solidFill>
                  <a:schemeClr val="bg1"/>
                </a:solidFill>
                <a:latin typeface="Times New Roman" pitchFamily="18" charset="0"/>
                <a:ea typeface="Times New Roman" pitchFamily="18" charset="0"/>
                <a:cs typeface="Times New Roman" pitchFamily="18" charset="0"/>
              </a:rPr>
              <a:t>Induction </a:t>
            </a:r>
            <a:endParaRPr kumimoji="0" lang="en-US" sz="2400" b="0" i="0" u="none" strike="noStrike" cap="none" normalizeH="0" baseline="0">
              <a:ln>
                <a:noFill/>
              </a:ln>
              <a:solidFill>
                <a:schemeClr val="bg1"/>
              </a:solidFill>
              <a:effectLst/>
              <a:latin typeface="Times New Roman" pitchFamily="18" charset="0"/>
            </a:endParaRPr>
          </a:p>
        </p:txBody>
      </p:sp>
      <p:sp>
        <p:nvSpPr>
          <p:cNvPr id="6" name="Rectangle 5"/>
          <p:cNvSpPr/>
          <p:nvPr/>
        </p:nvSpPr>
        <p:spPr>
          <a:xfrm>
            <a:off x="4270131" y="895350"/>
            <a:ext cx="4111869"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tabLst>
                <a:tab pos="2574925"/>
              </a:tabLst>
            </a:pPr>
            <a:r>
              <a:rPr lang="en-US" sz="2000" b="1" i="1">
                <a:latin typeface="Times New Roman" pitchFamily="18" charset="0"/>
                <a:ea typeface="Times New Roman" pitchFamily="18" charset="0"/>
                <a:cs typeface="Times New Roman" pitchFamily="18" charset="0"/>
              </a:rPr>
              <a:t>The Notochordal mesoderm</a:t>
            </a:r>
            <a:r>
              <a:rPr lang="en-US" sz="2000" b="1">
                <a:latin typeface="Times New Roman" pitchFamily="18" charset="0"/>
                <a:ea typeface="Times New Roman" pitchFamily="18" charset="0"/>
                <a:cs typeface="Times New Roman" pitchFamily="18" charset="0"/>
              </a:rPr>
              <a:t> induces the ‘overlying ectodermal cells’ to form the neural plate. This is a good example of </a:t>
            </a:r>
            <a:r>
              <a:rPr lang="en-US" sz="2000" b="1">
                <a:solidFill>
                  <a:srgbClr val="0000FF"/>
                </a:solidFill>
                <a:latin typeface="Times New Roman" pitchFamily="18" charset="0"/>
                <a:ea typeface="Times New Roman" pitchFamily="18" charset="0"/>
                <a:cs typeface="Times New Roman" pitchFamily="18" charset="0"/>
              </a:rPr>
              <a:t>induction.</a:t>
            </a:r>
            <a:r>
              <a:rPr lang="en-US" sz="2000" b="1">
                <a:latin typeface="Times New Roman" pitchFamily="18" charset="0"/>
                <a:ea typeface="Times New Roman" pitchFamily="18" charset="0"/>
                <a:cs typeface="Times New Roman" pitchFamily="18" charset="0"/>
              </a:rPr>
              <a:t> </a:t>
            </a:r>
            <a:endParaRPr lang="en-US" sz="2000" b="1">
              <a:latin typeface="Times New Roman" pitchFamily="18" charset="0"/>
            </a:endParaRPr>
          </a:p>
        </p:txBody>
      </p:sp>
      <p:pic>
        <p:nvPicPr>
          <p:cNvPr id="7" name="Picture 7" descr="https://embryology.med.unsw.edu.au/embryology/images/b/b3/Neuralplate_cartoon.png"/>
          <p:cNvPicPr>
            <a:picLocks noChangeAspect="1" noChangeArrowheads="1"/>
          </p:cNvPicPr>
          <p:nvPr/>
        </p:nvPicPr>
        <p:blipFill>
          <a:blip r:embed="rId2">
            <a:extLst>
              <a:ext uri="{28A0092B-C50C-407E-A947-70E740481C1C}">
                <a14:useLocalDpi xmlns:a14="http://schemas.microsoft.com/office/drawing/2010/main" val="0"/>
              </a:ext>
            </a:extLst>
          </a:blip>
          <a:srcRect l="3603" t="4629" r="3982" b="4268"/>
          <a:stretch>
            <a:fillRect/>
          </a:stretch>
        </p:blipFill>
        <p:spPr bwMode="auto">
          <a:xfrm>
            <a:off x="609600" y="1307366"/>
            <a:ext cx="3508131" cy="3474184"/>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2" name="Cloud Callout 1"/>
          <p:cNvSpPr/>
          <p:nvPr/>
        </p:nvSpPr>
        <p:spPr>
          <a:xfrm>
            <a:off x="4800600" y="2800350"/>
            <a:ext cx="2895600" cy="1676400"/>
          </a:xfrm>
          <a:prstGeom prst="cloudCallout">
            <a:avLst>
              <a:gd name="adj1" fmla="val -1845"/>
              <a:gd name="adj2" fmla="val -88779"/>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tabLst>
                <a:tab pos="2574925"/>
              </a:tabLst>
            </a:pPr>
            <a:r>
              <a:rPr lang="en-US" sz="2000" b="1">
                <a:latin typeface="Times New Roman" pitchFamily="18" charset="0"/>
                <a:ea typeface="Times New Roman" pitchFamily="18" charset="0"/>
                <a:cs typeface="Times New Roman" pitchFamily="18" charset="0"/>
              </a:rPr>
              <a:t>Where one tissue induces the formation of another.</a:t>
            </a:r>
            <a:endParaRPr lang="en-US" sz="2000" b="1">
              <a:latin typeface="Times New Roman" pitchFamily="18" charset="0"/>
            </a:endParaRPr>
          </a:p>
        </p:txBody>
      </p:sp>
    </p:spTree>
    <p:extLst>
      <p:ext uri="{BB962C8B-B14F-4D97-AF65-F5344CB8AC3E}">
        <p14:creationId xmlns:p14="http://schemas.microsoft.com/office/powerpoint/2010/main" val="3896047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2"/>
          <p:cNvSpPr>
            <a:spLocks noChangeArrowheads="1"/>
          </p:cNvSpPr>
          <p:nvPr/>
        </p:nvSpPr>
        <p:spPr bwMode="auto">
          <a:xfrm>
            <a:off x="609600" y="723840"/>
            <a:ext cx="1513660"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lvl="0" algn="ctr" eaLnBrk="0" fontAlgn="base" hangingPunct="0">
              <a:spcBef>
                <a:spcPct val="0"/>
              </a:spcBef>
              <a:spcAft>
                <a:spcPct val="0"/>
              </a:spcAft>
              <a:tabLst>
                <a:tab pos="2574925"/>
              </a:tabLst>
            </a:pPr>
            <a:r>
              <a:rPr lang="en-US" sz="2000" b="1">
                <a:solidFill>
                  <a:schemeClr val="bg1"/>
                </a:solidFill>
                <a:latin typeface="Times New Roman" pitchFamily="18" charset="0"/>
                <a:ea typeface="Times New Roman" pitchFamily="18" charset="0"/>
                <a:cs typeface="Times New Roman" pitchFamily="18" charset="0"/>
              </a:rPr>
              <a:t>Induction </a:t>
            </a:r>
            <a:endParaRPr kumimoji="0" lang="en-US" sz="2000" b="0" i="0" u="none" strike="noStrike" cap="none" normalizeH="0" baseline="0">
              <a:ln>
                <a:noFill/>
              </a:ln>
              <a:solidFill>
                <a:schemeClr val="bg1"/>
              </a:solidFill>
              <a:effectLst/>
              <a:latin typeface="Times New Roman" pitchFamily="18" charset="0"/>
            </a:endParaRPr>
          </a:p>
        </p:txBody>
      </p:sp>
      <p:sp>
        <p:nvSpPr>
          <p:cNvPr id="2" name="Rectangle 1"/>
          <p:cNvSpPr/>
          <p:nvPr/>
        </p:nvSpPr>
        <p:spPr>
          <a:xfrm>
            <a:off x="4343400" y="923895"/>
            <a:ext cx="4114800" cy="163121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tabLst>
                <a:tab pos="2574925"/>
              </a:tabLst>
            </a:pPr>
            <a:r>
              <a:rPr lang="en-US" sz="2000" b="1">
                <a:ln w="18415" cmpd="sng">
                  <a:noFill/>
                  <a:prstDash val="solid"/>
                </a:ln>
                <a:latin typeface="Times New Roman" pitchFamily="18" charset="0"/>
                <a:ea typeface="Times New Roman" pitchFamily="18" charset="0"/>
                <a:cs typeface="Times New Roman" pitchFamily="18" charset="0"/>
              </a:rPr>
              <a:t>The neural plate invaginates towards the notochord to form a</a:t>
            </a:r>
            <a:r>
              <a:rPr lang="en-US" sz="2000" b="1">
                <a:latin typeface="Times New Roman" pitchFamily="18" charset="0"/>
                <a:ea typeface="Times New Roman" pitchFamily="18" charset="0"/>
                <a:cs typeface="Times New Roman" pitchFamily="18" charset="0"/>
              </a:rPr>
              <a:t> </a:t>
            </a:r>
            <a:r>
              <a:rPr lang="en-US" sz="2000" b="1">
                <a:ln w="31550" cmpd="sng">
                  <a:noFill/>
                  <a:prstDash val="solid"/>
                </a:ln>
                <a:latin typeface="Times New Roman" pitchFamily="18" charset="0"/>
                <a:ea typeface="Times New Roman" pitchFamily="18" charset="0"/>
                <a:cs typeface="Times New Roman" pitchFamily="18" charset="0"/>
              </a:rPr>
              <a:t>neural groove</a:t>
            </a:r>
            <a:r>
              <a:rPr lang="en-US" sz="2000" b="1">
                <a:ln w="18415" cmpd="sng">
                  <a:noFill/>
                  <a:prstDash val="solid"/>
                </a:ln>
                <a:latin typeface="Times New Roman" pitchFamily="18" charset="0"/>
                <a:ea typeface="Times New Roman" pitchFamily="18" charset="0"/>
                <a:cs typeface="Times New Roman" pitchFamily="18" charset="0"/>
              </a:rPr>
              <a:t>, which deepens progressively to form a tube by fusion of the lateral neural folds. </a:t>
            </a:r>
          </a:p>
        </p:txBody>
      </p:sp>
      <p:pic>
        <p:nvPicPr>
          <p:cNvPr id="6" name="Picture 7" descr="https://embryology.med.unsw.edu.au/embryology/images/b/b3/Neuralplate_cartoon.png"/>
          <p:cNvPicPr>
            <a:picLocks noChangeAspect="1" noChangeArrowheads="1"/>
          </p:cNvPicPr>
          <p:nvPr/>
        </p:nvPicPr>
        <p:blipFill>
          <a:blip r:embed="rId2">
            <a:extLst>
              <a:ext uri="{28A0092B-C50C-407E-A947-70E740481C1C}">
                <a14:useLocalDpi xmlns:a14="http://schemas.microsoft.com/office/drawing/2010/main" val="0"/>
              </a:ext>
            </a:extLst>
          </a:blip>
          <a:srcRect l="3603" t="4629" r="3982" b="4268"/>
          <a:stretch>
            <a:fillRect/>
          </a:stretch>
        </p:blipFill>
        <p:spPr bwMode="auto">
          <a:xfrm>
            <a:off x="611312" y="1307366"/>
            <a:ext cx="3508131" cy="3474184"/>
          </a:xfrm>
          <a:prstGeom prst="rect">
            <a:avLst/>
          </a:prstGeom>
          <a:noFill/>
          <a:ln w="381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4696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2"/>
          <p:cNvSpPr>
            <a:spLocks noChangeArrowheads="1"/>
          </p:cNvSpPr>
          <p:nvPr/>
        </p:nvSpPr>
        <p:spPr bwMode="auto">
          <a:xfrm>
            <a:off x="669324" y="742950"/>
            <a:ext cx="1285060"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lvl="0" algn="ctr" eaLnBrk="0" fontAlgn="base" hangingPunct="0">
              <a:spcBef>
                <a:spcPct val="0"/>
              </a:spcBef>
              <a:spcAft>
                <a:spcPct val="0"/>
              </a:spcAft>
              <a:tabLst>
                <a:tab pos="2574925"/>
              </a:tabLst>
            </a:pPr>
            <a:r>
              <a:rPr lang="en-US" sz="2000" b="1">
                <a:solidFill>
                  <a:schemeClr val="bg1"/>
                </a:solidFill>
                <a:latin typeface="Times New Roman" pitchFamily="18" charset="0"/>
                <a:ea typeface="Times New Roman" pitchFamily="18" charset="0"/>
                <a:cs typeface="Times New Roman" pitchFamily="18" charset="0"/>
              </a:rPr>
              <a:t>Induction </a:t>
            </a:r>
            <a:endParaRPr kumimoji="0" lang="en-US" sz="2000" b="0" i="0" u="none" strike="noStrike" cap="none" normalizeH="0" baseline="0">
              <a:ln>
                <a:noFill/>
              </a:ln>
              <a:solidFill>
                <a:schemeClr val="bg1"/>
              </a:solidFill>
              <a:effectLst/>
              <a:latin typeface="Times New Roman" pitchFamily="18" charset="0"/>
            </a:endParaRPr>
          </a:p>
        </p:txBody>
      </p:sp>
      <p:sp>
        <p:nvSpPr>
          <p:cNvPr id="7" name="Cloud 6"/>
          <p:cNvSpPr/>
          <p:nvPr/>
        </p:nvSpPr>
        <p:spPr>
          <a:xfrm>
            <a:off x="4343400" y="776983"/>
            <a:ext cx="3565468" cy="18288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tabLst>
                <a:tab pos="2574925"/>
              </a:tabLst>
            </a:pPr>
            <a:r>
              <a:rPr lang="en-US" sz="2000" b="1">
                <a:ln w="18415" cmpd="sng">
                  <a:noFill/>
                  <a:prstDash val="solid"/>
                </a:ln>
                <a:latin typeface="Times New Roman" pitchFamily="18" charset="0"/>
                <a:ea typeface="Times New Roman" pitchFamily="18" charset="0"/>
                <a:cs typeface="Times New Roman" pitchFamily="18" charset="0"/>
              </a:rPr>
              <a:t>The process of formation of</a:t>
            </a:r>
            <a:r>
              <a:rPr lang="en-US" sz="2000" b="1">
                <a:latin typeface="Times New Roman" pitchFamily="18" charset="0"/>
                <a:ea typeface="Times New Roman" pitchFamily="18" charset="0"/>
                <a:cs typeface="Times New Roman" pitchFamily="18" charset="0"/>
              </a:rPr>
              <a:t> </a:t>
            </a:r>
            <a:r>
              <a:rPr lang="en-US" sz="2000" b="1">
                <a:ln w="31550" cmpd="sng">
                  <a:noFill/>
                  <a:prstDash val="solid"/>
                </a:ln>
                <a:solidFill>
                  <a:srgbClr val="C00000"/>
                </a:solidFill>
                <a:latin typeface="Times New Roman" pitchFamily="18" charset="0"/>
                <a:ea typeface="Times New Roman" pitchFamily="18" charset="0"/>
                <a:cs typeface="Times New Roman" pitchFamily="18" charset="0"/>
              </a:rPr>
              <a:t>neural tube</a:t>
            </a:r>
            <a:r>
              <a:rPr lang="en-US" sz="2000" b="1">
                <a:latin typeface="Times New Roman" pitchFamily="18" charset="0"/>
                <a:ea typeface="Times New Roman" pitchFamily="18" charset="0"/>
                <a:cs typeface="Times New Roman" pitchFamily="18" charset="0"/>
              </a:rPr>
              <a:t> </a:t>
            </a:r>
            <a:r>
              <a:rPr lang="en-US" sz="2000" b="1">
                <a:ln w="18415" cmpd="sng">
                  <a:noFill/>
                  <a:prstDash val="solid"/>
                </a:ln>
                <a:latin typeface="Times New Roman" pitchFamily="18" charset="0"/>
                <a:ea typeface="Times New Roman" pitchFamily="18" charset="0"/>
                <a:cs typeface="Times New Roman" pitchFamily="18" charset="0"/>
              </a:rPr>
              <a:t>is referred to as</a:t>
            </a:r>
            <a:r>
              <a:rPr lang="en-US" sz="2000" b="1">
                <a:latin typeface="Times New Roman" pitchFamily="18" charset="0"/>
                <a:ea typeface="Times New Roman" pitchFamily="18" charset="0"/>
                <a:cs typeface="Times New Roman" pitchFamily="18" charset="0"/>
              </a:rPr>
              <a:t> </a:t>
            </a:r>
            <a:r>
              <a:rPr lang="en-US" sz="2000" b="1">
                <a:ln w="31550" cmpd="sng">
                  <a:noFill/>
                  <a:prstDash val="solid"/>
                </a:ln>
                <a:solidFill>
                  <a:srgbClr val="C00000"/>
                </a:solidFill>
                <a:latin typeface="Times New Roman" pitchFamily="18" charset="0"/>
                <a:ea typeface="Times New Roman" pitchFamily="18" charset="0"/>
                <a:cs typeface="Times New Roman" pitchFamily="18" charset="0"/>
              </a:rPr>
              <a:t>neurulation</a:t>
            </a:r>
            <a:r>
              <a:rPr lang="en-US" sz="2000" b="1">
                <a:ln w="18415" cmpd="sng">
                  <a:noFill/>
                  <a:prstDash val="solid"/>
                </a:ln>
                <a:solidFill>
                  <a:srgbClr val="C00000"/>
                </a:solidFill>
                <a:latin typeface="Times New Roman" pitchFamily="18" charset="0"/>
                <a:ea typeface="Times New Roman" pitchFamily="18" charset="0"/>
                <a:cs typeface="Times New Roman" pitchFamily="18" charset="0"/>
              </a:rPr>
              <a:t>.</a:t>
            </a:r>
            <a:endParaRPr lang="en-US" sz="2000" b="1">
              <a:ln w="18415" cmpd="sng">
                <a:noFill/>
                <a:prstDash val="solid"/>
              </a:ln>
              <a:solidFill>
                <a:srgbClr val="C00000"/>
              </a:solidFill>
              <a:latin typeface="Times New Roman" pitchFamily="18" charset="0"/>
              <a:cs typeface="Times New Roman" pitchFamily="18" charset="0"/>
            </a:endParaRPr>
          </a:p>
        </p:txBody>
      </p:sp>
      <p:pic>
        <p:nvPicPr>
          <p:cNvPr id="8" name="Picture 7" descr="https://embryology.med.unsw.edu.au/embryology/images/b/b3/Neuralplate_cartoon.png"/>
          <p:cNvPicPr>
            <a:picLocks noChangeAspect="1" noChangeArrowheads="1"/>
          </p:cNvPicPr>
          <p:nvPr/>
        </p:nvPicPr>
        <p:blipFill>
          <a:blip r:embed="rId2">
            <a:extLst>
              <a:ext uri="{28A0092B-C50C-407E-A947-70E740481C1C}">
                <a14:useLocalDpi xmlns:a14="http://schemas.microsoft.com/office/drawing/2010/main" val="0"/>
              </a:ext>
            </a:extLst>
          </a:blip>
          <a:srcRect l="3603" t="4629" r="3982" b="4268"/>
          <a:stretch>
            <a:fillRect/>
          </a:stretch>
        </p:blipFill>
        <p:spPr bwMode="auto">
          <a:xfrm>
            <a:off x="609600" y="1307366"/>
            <a:ext cx="3508131" cy="3474184"/>
          </a:xfrm>
          <a:prstGeom prst="rect">
            <a:avLst/>
          </a:prstGeom>
          <a:noFill/>
          <a:ln w="381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412430"/>
      </p:ext>
    </p:extLst>
  </p:cSld>
  <p:clrMapOvr>
    <a:masterClrMapping/>
  </p:clrMapOvr>
  <p:transition advClick="0" advTm="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800" decel="100000"/>
                                        <p:tgtEl>
                                          <p:spTgt spid="7"/>
                                        </p:tgtEl>
                                      </p:cBhvr>
                                    </p:animEffect>
                                    <p:anim calcmode="lin" valueType="num">
                                      <p:cBhvr>
                                        <p:cTn id="8" dur="800" decel="100000" fill="hold"/>
                                        <p:tgtEl>
                                          <p:spTgt spid="7"/>
                                        </p:tgtEl>
                                        <p:attrNameLst>
                                          <p:attrName>style.rotation</p:attrName>
                                        </p:attrNameLst>
                                      </p:cBhvr>
                                      <p:tavLst>
                                        <p:tav tm="0">
                                          <p:val>
                                            <p:fltVal val="-90"/>
                                          </p:val>
                                        </p:tav>
                                        <p:tav tm="100000">
                                          <p:val>
                                            <p:fltVal val="0"/>
                                          </p:val>
                                        </p:tav>
                                      </p:tavLst>
                                    </p:anim>
                                    <p:anim calcmode="lin" valueType="num">
                                      <p:cBhvr>
                                        <p:cTn id="9" dur="800" decel="100000" fill="hold"/>
                                        <p:tgtEl>
                                          <p:spTgt spid="7"/>
                                        </p:tgtEl>
                                        <p:attrNameLst>
                                          <p:attrName>ppt_x</p:attrName>
                                        </p:attrNameLst>
                                      </p:cBhvr>
                                      <p:tavLst>
                                        <p:tav tm="0">
                                          <p:val>
                                            <p:strVal val="#ppt_x+0.4"/>
                                          </p:val>
                                        </p:tav>
                                        <p:tav tm="100000">
                                          <p:val>
                                            <p:strVal val="#ppt_x-0.05"/>
                                          </p:val>
                                        </p:tav>
                                      </p:tavLst>
                                    </p:anim>
                                    <p:anim calcmode="lin" valueType="num">
                                      <p:cBhvr>
                                        <p:cTn id="10" dur="800" decel="100000" fill="hold"/>
                                        <p:tgtEl>
                                          <p:spTgt spid="7"/>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2" name="Rectangle 11"/>
          <p:cNvSpPr/>
          <p:nvPr/>
        </p:nvSpPr>
        <p:spPr>
          <a:xfrm>
            <a:off x="890157" y="884239"/>
            <a:ext cx="5611089" cy="457200"/>
          </a:xfrm>
          <a:prstGeom prst="rect">
            <a:avLst/>
          </a:prstGeom>
          <a:ln>
            <a:no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cs typeface="Times New Roman" pitchFamily="18" charset="0"/>
              </a:rPr>
              <a:t>HUMAN REPRODUCTIVE SYSTEM</a:t>
            </a:r>
          </a:p>
        </p:txBody>
      </p:sp>
      <p:pic>
        <p:nvPicPr>
          <p:cNvPr id="3" name="Picture 2"/>
          <p:cNvPicPr>
            <a:picLocks noChangeAspect="1" noChangeArrowheads="1"/>
          </p:cNvPicPr>
          <p:nvPr/>
        </p:nvPicPr>
        <p:blipFill>
          <a:blip r:embed="rId2"/>
          <a:srcRect r="6862"/>
          <a:stretch>
            <a:fillRect/>
          </a:stretch>
        </p:blipFill>
        <p:spPr bwMode="auto">
          <a:xfrm>
            <a:off x="1447800" y="1493839"/>
            <a:ext cx="4678393" cy="3135311"/>
          </a:xfrm>
          <a:prstGeom prst="rect">
            <a:avLst/>
          </a:prstGeom>
          <a:ln w="88900" cap="sq" cmpd="thickThin">
            <a:noFill/>
            <a:prstDash val="solid"/>
            <a:miter lim="800000"/>
          </a:ln>
          <a:effectLst>
            <a:innerShdw blurRad="76200">
              <a:srgbClr val="000000"/>
            </a:innerShdw>
          </a:effectLst>
        </p:spPr>
      </p:pic>
    </p:spTree>
    <p:extLst>
      <p:ext uri="{BB962C8B-B14F-4D97-AF65-F5344CB8AC3E}">
        <p14:creationId xmlns:p14="http://schemas.microsoft.com/office/powerpoint/2010/main" val="2050684758"/>
      </p:ext>
    </p:extLst>
  </p:cSld>
  <p:clrMapOvr>
    <a:masterClrMapping/>
  </p:clrMapOvr>
  <p:transition advClick="0" advTm="5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2"/>
                                        </p:tgtEl>
                                        <p:attrNameLst>
                                          <p:attrName>style.visibility</p:attrName>
                                        </p:attrNameLst>
                                      </p:cBhvr>
                                      <p:to>
                                        <p:strVal val="visible"/>
                                      </p:to>
                                    </p:set>
                                    <p:anim calcmode="discrete" valueType="clr">
                                      <p:cBhvr override="childStyle">
                                        <p:cTn id="7"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2"/>
                                        </p:tgtEl>
                                        <p:attrNameLst>
                                          <p:attrName>fillcolor</p:attrName>
                                        </p:attrNameLst>
                                      </p:cBhvr>
                                      <p:tavLst>
                                        <p:tav tm="0">
                                          <p:val>
                                            <p:clrVal>
                                              <a:schemeClr val="accent2"/>
                                            </p:clrVal>
                                          </p:val>
                                        </p:tav>
                                        <p:tav tm="50000">
                                          <p:val>
                                            <p:clrVal>
                                              <a:schemeClr val="hlink"/>
                                            </p:clrVal>
                                          </p:val>
                                        </p:tav>
                                      </p:tavLst>
                                    </p:anim>
                                    <p:set>
                                      <p:cBhvr>
                                        <p:cTn id="9" dur="80"/>
                                        <p:tgtEl>
                                          <p:spTgt spid="12"/>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p:stCondLst>
                              <p:cond delay="0"/>
                            </p:stCondLst>
                            <p:childTnLst>
                              <p:par>
                                <p:cTn id="12" presetID="12"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600"/>
                                        <p:tgtEl>
                                          <p:spTgt spid="3"/>
                                        </p:tgtEl>
                                        <p:attrNameLst>
                                          <p:attrName>ppt_y</p:attrName>
                                        </p:attrNameLst>
                                      </p:cBhvr>
                                      <p:tavLst>
                                        <p:tav tm="0">
                                          <p:val>
                                            <p:strVal val="#ppt_y-#ppt_h*1.125000"/>
                                          </p:val>
                                        </p:tav>
                                        <p:tav tm="100000">
                                          <p:val>
                                            <p:strVal val="#ppt_y"/>
                                          </p:val>
                                        </p:tav>
                                      </p:tavLst>
                                    </p:anim>
                                    <p:animEffect transition="in" filter="wipe(down)">
                                      <p:cBhvr>
                                        <p:cTn id="15" dur="16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124200" y="1743155"/>
            <a:ext cx="44958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latin typeface="Times New Roman" pitchFamily="18" charset="0"/>
                <a:cs typeface="Times New Roman" pitchFamily="18" charset="0"/>
              </a:rPr>
              <a:t>Testis enclosed in two protective layers.</a:t>
            </a:r>
          </a:p>
        </p:txBody>
      </p:sp>
      <p:sp>
        <p:nvSpPr>
          <p:cNvPr id="4" name="TextBox 3"/>
          <p:cNvSpPr txBox="1"/>
          <p:nvPr/>
        </p:nvSpPr>
        <p:spPr>
          <a:xfrm>
            <a:off x="3134474" y="3235464"/>
            <a:ext cx="5338282" cy="70788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2. Inner layer – </a:t>
            </a:r>
            <a:r>
              <a:rPr lang="en-US" sz="2000" b="1">
                <a:solidFill>
                  <a:schemeClr val="tx1"/>
                </a:solidFill>
                <a:latin typeface="Times New Roman" pitchFamily="18" charset="0"/>
                <a:cs typeface="Times New Roman" pitchFamily="18" charset="0"/>
              </a:rPr>
              <a:t>Tunica Albuginea (fibrous connective tissue)</a:t>
            </a:r>
            <a:endParaRPr lang="en-IN" sz="2000" b="1">
              <a:solidFill>
                <a:schemeClr val="tx1"/>
              </a:solidFill>
              <a:latin typeface="Times New Roman" pitchFamily="18" charset="0"/>
              <a:cs typeface="Times New Roman" pitchFamily="18" charset="0"/>
            </a:endParaRPr>
          </a:p>
        </p:txBody>
      </p:sp>
      <p:sp>
        <p:nvSpPr>
          <p:cNvPr id="6" name="Rectangle 5"/>
          <p:cNvSpPr/>
          <p:nvPr/>
        </p:nvSpPr>
        <p:spPr>
          <a:xfrm>
            <a:off x="609600" y="742950"/>
            <a:ext cx="4648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HISTOLOGY  OF  TESTIS</a:t>
            </a:r>
          </a:p>
        </p:txBody>
      </p:sp>
      <p:sp>
        <p:nvSpPr>
          <p:cNvPr id="13" name="TextBox 12"/>
          <p:cNvSpPr txBox="1"/>
          <p:nvPr/>
        </p:nvSpPr>
        <p:spPr>
          <a:xfrm>
            <a:off x="4724401" y="1746131"/>
            <a:ext cx="184731"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000">
              <a:latin typeface="Times New Roman" pitchFamily="18" charset="0"/>
              <a:cs typeface="Times New Roman" pitchFamily="18" charset="0"/>
            </a:endParaRPr>
          </a:p>
        </p:txBody>
      </p:sp>
      <p:sp>
        <p:nvSpPr>
          <p:cNvPr id="20" name="TextBox 19"/>
          <p:cNvSpPr txBox="1"/>
          <p:nvPr/>
        </p:nvSpPr>
        <p:spPr>
          <a:xfrm>
            <a:off x="3138756" y="2375178"/>
            <a:ext cx="53340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1. Outer layer – </a:t>
            </a:r>
            <a:r>
              <a:rPr lang="en-US" sz="2000" b="1">
                <a:solidFill>
                  <a:schemeClr val="tx1"/>
                </a:solidFill>
                <a:latin typeface="Times New Roman" pitchFamily="18" charset="0"/>
                <a:cs typeface="Times New Roman" pitchFamily="18" charset="0"/>
              </a:rPr>
              <a:t>Tunica Vaginalis (epithelium + </a:t>
            </a:r>
          </a:p>
          <a:p>
            <a:pPr algn="ctr"/>
            <a:r>
              <a:rPr lang="en-US" sz="2000" b="1">
                <a:solidFill>
                  <a:schemeClr val="tx1"/>
                </a:solidFill>
                <a:latin typeface="Times New Roman" pitchFamily="18" charset="0"/>
                <a:cs typeface="Times New Roman" pitchFamily="18" charset="0"/>
              </a:rPr>
              <a:t>connective tissue)</a:t>
            </a:r>
            <a:endParaRPr lang="en-IN" sz="2000" b="1">
              <a:solidFill>
                <a:schemeClr val="tx1"/>
              </a:solidFill>
              <a:latin typeface="Times New Roman" pitchFamily="18" charset="0"/>
              <a:cs typeface="Times New Roman" pitchFamily="18" charset="0"/>
            </a:endParaRPr>
          </a:p>
        </p:txBody>
      </p:sp>
      <p:pic>
        <p:nvPicPr>
          <p:cNvPr id="24" name="Picture 2" descr="http://teachmeanatomy.info/wp-content/uploads/2013/02/Tunica-vaginalis-and-albuginea-Coverings-of-the-Testes1.png?40c94d"/>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8000" l="10000" r="100000">
                        <a14:backgroundMark x1="43333" y1="28833" x2="43333" y2="28833"/>
                        <a14:backgroundMark x1="41875" y1="24333" x2="41875" y2="24333"/>
                        <a14:backgroundMark x1="38125" y1="22000" x2="38125" y2="22000"/>
                        <a14:backgroundMark x1="35833" y1="20333" x2="35833" y2="20333"/>
                        <a14:backgroundMark x1="32292" y1="17667" x2="32292" y2="17667"/>
                        <a14:backgroundMark x1="18958" y1="66167" x2="18958" y2="66167"/>
                        <a14:backgroundMark x1="25000" y1="64000" x2="25000" y2="64000"/>
                        <a14:backgroundMark x1="29375" y1="61667" x2="29375" y2="61667"/>
                        <a14:backgroundMark x1="44375" y1="28167" x2="44375" y2="28167"/>
                        <a14:backgroundMark x1="44375" y1="24333" x2="44375" y2="24333"/>
                        <a14:backgroundMark x1="39792" y1="22667" x2="39792" y2="22667"/>
                        <a14:backgroundMark x1="39167" y1="21500" x2="39167" y2="21500"/>
                        <a14:backgroundMark x1="38333" y1="21500" x2="38333" y2="21500"/>
                        <a14:backgroundMark x1="37708" y1="21000" x2="37708" y2="21000"/>
                        <a14:backgroundMark x1="36875" y1="19833" x2="36875" y2="19833"/>
                        <a14:backgroundMark x1="34792" y1="23167" x2="34792" y2="23167"/>
                        <a14:backgroundMark x1="37708" y1="24833" x2="37708" y2="24833"/>
                        <a14:backgroundMark x1="39167" y1="26500" x2="39167" y2="26500"/>
                      </a14:backgroundRemoval>
                    </a14:imgEffect>
                  </a14:imgLayer>
                </a14:imgProps>
              </a:ext>
            </a:extLst>
          </a:blip>
          <a:srcRect l="27107" b="10000"/>
          <a:stretch>
            <a:fillRect/>
          </a:stretch>
        </p:blipFill>
        <p:spPr bwMode="auto">
          <a:xfrm>
            <a:off x="609600" y="1236869"/>
            <a:ext cx="2286000" cy="3505200"/>
          </a:xfrm>
          <a:prstGeom prst="rect">
            <a:avLst/>
          </a:prstGeom>
          <a:noFill/>
        </p:spPr>
      </p:pic>
    </p:spTree>
    <p:extLst>
      <p:ext uri="{BB962C8B-B14F-4D97-AF65-F5344CB8AC3E}">
        <p14:creationId xmlns:p14="http://schemas.microsoft.com/office/powerpoint/2010/main" val="31969354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nodeType="clickEffect">
                                  <p:stCondLst>
                                    <p:cond delay="0"/>
                                  </p:stCondLst>
                                  <p:iterate type="lt">
                                    <p:tmPct val="10000"/>
                                  </p:iterate>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5" presetClass="entr" presetSubtype="0" fill="hold" grpId="0" nodeType="clickEffect">
                                  <p:stCondLst>
                                    <p:cond delay="0"/>
                                  </p:stCondLst>
                                  <p:iterate type="lt">
                                    <p:tmPct val="10000"/>
                                  </p:iterate>
                                  <p:childTnLst>
                                    <p:set>
                                      <p:cBhvr>
                                        <p:cTn id="25" dur="1"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strVal val="#ppt_w*0.70"/>
                                          </p:val>
                                        </p:tav>
                                        <p:tav tm="100000">
                                          <p:val>
                                            <p:strVal val="#ppt_w"/>
                                          </p:val>
                                        </p:tav>
                                      </p:tavLst>
                                    </p:anim>
                                    <p:anim calcmode="lin" valueType="num">
                                      <p:cBhvr>
                                        <p:cTn id="27" dur="1000" fill="hold"/>
                                        <p:tgtEl>
                                          <p:spTgt spid="2"/>
                                        </p:tgtEl>
                                        <p:attrNameLst>
                                          <p:attrName>ppt_h</p:attrName>
                                        </p:attrNameLst>
                                      </p:cBhvr>
                                      <p:tavLst>
                                        <p:tav tm="0">
                                          <p:val>
                                            <p:strVal val="#ppt_h"/>
                                          </p:val>
                                        </p:tav>
                                        <p:tav tm="100000">
                                          <p:val>
                                            <p:strVal val="#ppt_h"/>
                                          </p:val>
                                        </p:tav>
                                      </p:tavLst>
                                    </p:anim>
                                    <p:animEffect transition="in" filter="fade">
                                      <p:cBhvr>
                                        <p:cTn id="28" dur="1000"/>
                                        <p:tgtEl>
                                          <p:spTgt spid="2"/>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8" fill="hold" nodeType="clickEffect">
                                  <p:stCondLst>
                                    <p:cond delay="0"/>
                                  </p:stCondLst>
                                  <p:iterate type="lt">
                                    <p:tmPct val="10000"/>
                                  </p:iterate>
                                  <p:childTnLst>
                                    <p:set>
                                      <p:cBhvr>
                                        <p:cTn id="32" dur="1" fill="hold">
                                          <p:stCondLst>
                                            <p:cond delay="0"/>
                                          </p:stCondLst>
                                        </p:cTn>
                                        <p:tgtEl>
                                          <p:spTgt spid="2">
                                            <p:txEl>
                                              <p:pRg st="0" end="0"/>
                                            </p:txEl>
                                          </p:spTgt>
                                        </p:tgtEl>
                                        <p:attrNameLst>
                                          <p:attrName>style.visibility</p:attrName>
                                        </p:attrNameLst>
                                      </p:cBhvr>
                                      <p:to>
                                        <p:strVal val="visible"/>
                                      </p:to>
                                    </p:set>
                                    <p:animEffect transition="in" filter="wipe(left)">
                                      <p:cBhvr>
                                        <p:cTn id="33" dur="500"/>
                                        <p:tgtEl>
                                          <p:spTgt spid="2">
                                            <p:txEl>
                                              <p:pRg st="0" end="0"/>
                                            </p:txEl>
                                          </p:spTgt>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55" presetClass="entr" presetSubtype="0" fill="hold" grpId="0" nodeType="clickEffect">
                                  <p:stCondLst>
                                    <p:cond delay="0"/>
                                  </p:stCondLst>
                                  <p:iterate type="lt">
                                    <p:tmPct val="10000"/>
                                  </p:iterate>
                                  <p:childTnLst>
                                    <p:set>
                                      <p:cBhvr>
                                        <p:cTn id="37" dur="1" fill="hold">
                                          <p:stCondLst>
                                            <p:cond delay="0"/>
                                          </p:stCondLst>
                                        </p:cTn>
                                        <p:tgtEl>
                                          <p:spTgt spid="20"/>
                                        </p:tgtEl>
                                        <p:attrNameLst>
                                          <p:attrName>style.visibility</p:attrName>
                                        </p:attrNameLst>
                                      </p:cBhvr>
                                      <p:to>
                                        <p:strVal val="visible"/>
                                      </p:to>
                                    </p:set>
                                    <p:anim calcmode="lin" valueType="num">
                                      <p:cBhvr>
                                        <p:cTn id="38" dur="1000" fill="hold"/>
                                        <p:tgtEl>
                                          <p:spTgt spid="20"/>
                                        </p:tgtEl>
                                        <p:attrNameLst>
                                          <p:attrName>ppt_w</p:attrName>
                                        </p:attrNameLst>
                                      </p:cBhvr>
                                      <p:tavLst>
                                        <p:tav tm="0">
                                          <p:val>
                                            <p:strVal val="#ppt_w*0.70"/>
                                          </p:val>
                                        </p:tav>
                                        <p:tav tm="100000">
                                          <p:val>
                                            <p:strVal val="#ppt_w"/>
                                          </p:val>
                                        </p:tav>
                                      </p:tavLst>
                                    </p:anim>
                                    <p:anim calcmode="lin" valueType="num">
                                      <p:cBhvr>
                                        <p:cTn id="39" dur="1000" fill="hold"/>
                                        <p:tgtEl>
                                          <p:spTgt spid="20"/>
                                        </p:tgtEl>
                                        <p:attrNameLst>
                                          <p:attrName>ppt_h</p:attrName>
                                        </p:attrNameLst>
                                      </p:cBhvr>
                                      <p:tavLst>
                                        <p:tav tm="0">
                                          <p:val>
                                            <p:strVal val="#ppt_h"/>
                                          </p:val>
                                        </p:tav>
                                        <p:tav tm="100000">
                                          <p:val>
                                            <p:strVal val="#ppt_h"/>
                                          </p:val>
                                        </p:tav>
                                      </p:tavLst>
                                    </p:anim>
                                    <p:animEffect transition="in" filter="fade">
                                      <p:cBhvr>
                                        <p:cTn id="40" dur="1000"/>
                                        <p:tgtEl>
                                          <p:spTgt spid="20"/>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2" presetClass="entr" presetSubtype="8" fill="hold" nodeType="clickEffect">
                                  <p:stCondLst>
                                    <p:cond delay="0"/>
                                  </p:stCondLst>
                                  <p:iterate type="lt">
                                    <p:tmPct val="10000"/>
                                  </p:iterate>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wipe(left)">
                                      <p:cBhvr>
                                        <p:cTn id="45" dur="500"/>
                                        <p:tgtEl>
                                          <p:spTgt spid="20">
                                            <p:txEl>
                                              <p:pRg st="0" end="0"/>
                                            </p:txEl>
                                          </p:spTgt>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8" fill="hold" nodeType="clickEffect">
                                  <p:stCondLst>
                                    <p:cond delay="0"/>
                                  </p:stCondLst>
                                  <p:iterate type="lt">
                                    <p:tmPct val="10000"/>
                                  </p:iterate>
                                  <p:childTnLst>
                                    <p:set>
                                      <p:cBhvr>
                                        <p:cTn id="49" dur="1" fill="hold">
                                          <p:stCondLst>
                                            <p:cond delay="0"/>
                                          </p:stCondLst>
                                        </p:cTn>
                                        <p:tgtEl>
                                          <p:spTgt spid="20">
                                            <p:txEl>
                                              <p:pRg st="1" end="1"/>
                                            </p:txEl>
                                          </p:spTgt>
                                        </p:tgtEl>
                                        <p:attrNameLst>
                                          <p:attrName>style.visibility</p:attrName>
                                        </p:attrNameLst>
                                      </p:cBhvr>
                                      <p:to>
                                        <p:strVal val="visible"/>
                                      </p:to>
                                    </p:set>
                                    <p:animEffect transition="in" filter="wipe(left)">
                                      <p:cBhvr>
                                        <p:cTn id="50" dur="500"/>
                                        <p:tgtEl>
                                          <p:spTgt spid="20">
                                            <p:txEl>
                                              <p:pRg st="1" end="1"/>
                                            </p:txEl>
                                          </p:spTgt>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55" presetClass="entr" presetSubtype="0" fill="hold" grpId="0" nodeType="clickEffect">
                                  <p:stCondLst>
                                    <p:cond delay="0"/>
                                  </p:stCondLst>
                                  <p:iterate type="lt">
                                    <p:tmPct val="10000"/>
                                  </p:iterate>
                                  <p:childTnLst>
                                    <p:set>
                                      <p:cBhvr>
                                        <p:cTn id="54" dur="1" fill="hold">
                                          <p:stCondLst>
                                            <p:cond delay="0"/>
                                          </p:stCondLst>
                                        </p:cTn>
                                        <p:tgtEl>
                                          <p:spTgt spid="4"/>
                                        </p:tgtEl>
                                        <p:attrNameLst>
                                          <p:attrName>style.visibility</p:attrName>
                                        </p:attrNameLst>
                                      </p:cBhvr>
                                      <p:to>
                                        <p:strVal val="visible"/>
                                      </p:to>
                                    </p:set>
                                    <p:anim calcmode="lin" valueType="num">
                                      <p:cBhvr>
                                        <p:cTn id="55" dur="1000" fill="hold"/>
                                        <p:tgtEl>
                                          <p:spTgt spid="4"/>
                                        </p:tgtEl>
                                        <p:attrNameLst>
                                          <p:attrName>ppt_w</p:attrName>
                                        </p:attrNameLst>
                                      </p:cBhvr>
                                      <p:tavLst>
                                        <p:tav tm="0">
                                          <p:val>
                                            <p:strVal val="#ppt_w*0.70"/>
                                          </p:val>
                                        </p:tav>
                                        <p:tav tm="100000">
                                          <p:val>
                                            <p:strVal val="#ppt_w"/>
                                          </p:val>
                                        </p:tav>
                                      </p:tavLst>
                                    </p:anim>
                                    <p:anim calcmode="lin" valueType="num">
                                      <p:cBhvr>
                                        <p:cTn id="56" dur="1000" fill="hold"/>
                                        <p:tgtEl>
                                          <p:spTgt spid="4"/>
                                        </p:tgtEl>
                                        <p:attrNameLst>
                                          <p:attrName>ppt_h</p:attrName>
                                        </p:attrNameLst>
                                      </p:cBhvr>
                                      <p:tavLst>
                                        <p:tav tm="0">
                                          <p:val>
                                            <p:strVal val="#ppt_h"/>
                                          </p:val>
                                        </p:tav>
                                        <p:tav tm="100000">
                                          <p:val>
                                            <p:strVal val="#ppt_h"/>
                                          </p:val>
                                        </p:tav>
                                      </p:tavLst>
                                    </p:anim>
                                    <p:animEffect transition="in" filter="fade">
                                      <p:cBhvr>
                                        <p:cTn id="57" dur="1000"/>
                                        <p:tgtEl>
                                          <p:spTgt spid="4"/>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4">
                                            <p:txEl>
                                              <p:pRg st="0" end="0"/>
                                            </p:txEl>
                                          </p:spTgt>
                                        </p:tgtEl>
                                        <p:attrNameLst>
                                          <p:attrName>style.visibility</p:attrName>
                                        </p:attrNameLst>
                                      </p:cBhvr>
                                      <p:to>
                                        <p:strVal val="visible"/>
                                      </p:to>
                                    </p:set>
                                    <p:animEffect transition="in" filter="wipe(left)">
                                      <p:cBhvr>
                                        <p:cTn id="6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20" grpId="0" animBg="1"/>
    </p:bldLst>
  </p:timing>
</p:sld>
</file>

<file path=ppt/slides/slide3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l="3845" t="7616" r="2563" b="7670"/>
          <a:stretch>
            <a:fillRect/>
          </a:stretch>
        </p:blipFill>
        <p:spPr bwMode="auto">
          <a:xfrm>
            <a:off x="609601" y="2190750"/>
            <a:ext cx="3657599" cy="2466375"/>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1"/>
          <p:cNvSpPr>
            <a:spLocks noChangeArrowheads="1"/>
          </p:cNvSpPr>
          <p:nvPr/>
        </p:nvSpPr>
        <p:spPr bwMode="auto">
          <a:xfrm>
            <a:off x="609600" y="742950"/>
            <a:ext cx="5029200" cy="707886"/>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a typeface="Times New Roman" pitchFamily="18" charset="0"/>
              </a:rPr>
              <a:t>DIFFERENTIATION OF MESODERM AND FORMATION OF COELOM</a:t>
            </a:r>
            <a:endPar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ndParaRPr>
          </a:p>
        </p:txBody>
      </p:sp>
      <p:sp>
        <p:nvSpPr>
          <p:cNvPr id="4" name="Cloud Callout 3"/>
          <p:cNvSpPr/>
          <p:nvPr/>
        </p:nvSpPr>
        <p:spPr>
          <a:xfrm>
            <a:off x="4572000" y="2038350"/>
            <a:ext cx="3962400" cy="2286000"/>
          </a:xfrm>
          <a:prstGeom prst="cloudCallout">
            <a:avLst>
              <a:gd name="adj1" fmla="val -50030"/>
              <a:gd name="adj2" fmla="val 64771"/>
            </a:avLst>
          </a:prstGeom>
          <a:solidFill>
            <a:schemeClr val="accent1">
              <a:lumMod val="20000"/>
              <a:lumOff val="80000"/>
            </a:schemeClr>
          </a:solidFill>
          <a:ln w="42500"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spcBef>
                <a:spcPct val="0"/>
              </a:spcBef>
              <a:spcAft>
                <a:spcPct val="0"/>
              </a:spcAft>
            </a:pPr>
            <a:r>
              <a:rPr lang="en-US" sz="2000" b="1">
                <a:solidFill>
                  <a:srgbClr val="0000FF"/>
                </a:solidFill>
                <a:latin typeface="Times New Roman" pitchFamily="18" charset="0"/>
                <a:ea typeface="Times New Roman" pitchFamily="18" charset="0"/>
              </a:rPr>
              <a:t>The </a:t>
            </a:r>
            <a:r>
              <a:rPr lang="en-US" sz="2000" b="1">
                <a:solidFill>
                  <a:srgbClr val="C00000"/>
                </a:solidFill>
                <a:latin typeface="Times New Roman" pitchFamily="18" charset="0"/>
                <a:ea typeface="Times New Roman" pitchFamily="18" charset="0"/>
              </a:rPr>
              <a:t>intra embryonic mesoderm </a:t>
            </a:r>
            <a:r>
              <a:rPr lang="en-US" sz="2000" b="1">
                <a:solidFill>
                  <a:srgbClr val="0000FF"/>
                </a:solidFill>
                <a:latin typeface="Times New Roman" pitchFamily="18" charset="0"/>
                <a:ea typeface="Times New Roman" pitchFamily="18" charset="0"/>
              </a:rPr>
              <a:t>spreads in all directions between the </a:t>
            </a:r>
            <a:r>
              <a:rPr lang="en-US" sz="2000" b="1">
                <a:solidFill>
                  <a:srgbClr val="C00000"/>
                </a:solidFill>
                <a:latin typeface="Times New Roman" pitchFamily="18" charset="0"/>
                <a:ea typeface="Times New Roman" pitchFamily="18" charset="0"/>
              </a:rPr>
              <a:t>outer ectoderm </a:t>
            </a:r>
            <a:r>
              <a:rPr lang="en-US" sz="2000" b="1">
                <a:solidFill>
                  <a:srgbClr val="0000FF"/>
                </a:solidFill>
                <a:latin typeface="Times New Roman" pitchFamily="18" charset="0"/>
                <a:ea typeface="Times New Roman" pitchFamily="18" charset="0"/>
              </a:rPr>
              <a:t>and </a:t>
            </a:r>
            <a:r>
              <a:rPr lang="en-US" sz="2000" b="1">
                <a:solidFill>
                  <a:srgbClr val="C00000"/>
                </a:solidFill>
                <a:latin typeface="Times New Roman" pitchFamily="18" charset="0"/>
                <a:ea typeface="Times New Roman" pitchFamily="18" charset="0"/>
              </a:rPr>
              <a:t>inner endoderm. </a:t>
            </a:r>
          </a:p>
        </p:txBody>
      </p:sp>
      <p:sp>
        <p:nvSpPr>
          <p:cNvPr id="8" name="Cloud Callout 7"/>
          <p:cNvSpPr/>
          <p:nvPr/>
        </p:nvSpPr>
        <p:spPr>
          <a:xfrm>
            <a:off x="4724400" y="2190750"/>
            <a:ext cx="3810000" cy="2095500"/>
          </a:xfrm>
          <a:prstGeom prst="cloudCallout">
            <a:avLst>
              <a:gd name="adj1" fmla="val -68064"/>
              <a:gd name="adj2" fmla="val 74609"/>
            </a:avLst>
          </a:prstGeom>
          <a:solidFill>
            <a:schemeClr val="accent1">
              <a:lumMod val="20000"/>
              <a:lumOff val="80000"/>
            </a:schemeClr>
          </a:solidFill>
          <a:ln w="42500"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sz="2000" b="1">
                <a:latin typeface="Times New Roman" pitchFamily="18" charset="0"/>
                <a:ea typeface="Times New Roman" pitchFamily="18" charset="0"/>
              </a:rPr>
              <a:t>The mesoderm adjacent to the notochord and neural tube is called </a:t>
            </a:r>
            <a:r>
              <a:rPr lang="en-US" sz="2000" b="1">
                <a:solidFill>
                  <a:srgbClr val="0000FF"/>
                </a:solidFill>
                <a:latin typeface="Times New Roman" pitchFamily="18" charset="0"/>
                <a:ea typeface="Times New Roman" pitchFamily="18" charset="0"/>
              </a:rPr>
              <a:t>epimere</a:t>
            </a:r>
            <a:r>
              <a:rPr lang="en-US" sz="2000" b="1">
                <a:latin typeface="Times New Roman" pitchFamily="18" charset="0"/>
                <a:ea typeface="Times New Roman" pitchFamily="18" charset="0"/>
              </a:rPr>
              <a:t>. </a:t>
            </a:r>
          </a:p>
        </p:txBody>
      </p:sp>
      <p:sp>
        <p:nvSpPr>
          <p:cNvPr id="9" name="TextBox 8"/>
          <p:cNvSpPr txBox="1"/>
          <p:nvPr/>
        </p:nvSpPr>
        <p:spPr>
          <a:xfrm>
            <a:off x="533400" y="1428750"/>
            <a:ext cx="6400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eaLnBrk="0" fontAlgn="base" hangingPunct="0">
              <a:spcBef>
                <a:spcPct val="0"/>
              </a:spcBef>
              <a:spcAft>
                <a:spcPct val="0"/>
              </a:spcAft>
            </a:pPr>
            <a:r>
              <a:rPr lang="en-US" sz="2000" b="1">
                <a:latin typeface="Times New Roman" pitchFamily="18" charset="0"/>
                <a:ea typeface="Cambria Math" pitchFamily="18" charset="0"/>
                <a:cs typeface="Times New Roman" pitchFamily="18" charset="0"/>
              </a:rPr>
              <a:t>The intra embryonic mesoderm spreads in all directions between the outer ectoderm and inner endoderm.</a:t>
            </a:r>
            <a:endParaRPr lang="en-US" sz="2000" b="1">
              <a:latin typeface="Times New Roman" pitchFamily="18" charset="0"/>
            </a:endParaRPr>
          </a:p>
        </p:txBody>
      </p:sp>
    </p:spTree>
    <p:extLst>
      <p:ext uri="{BB962C8B-B14F-4D97-AF65-F5344CB8AC3E}">
        <p14:creationId xmlns:p14="http://schemas.microsoft.com/office/powerpoint/2010/main" val="26971959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30" presetClass="entr" presetSubtype="0" fill="hold" grpId="0" nodeType="with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Effect transition="in" filter="fade">
                                      <p:cBhvr>
                                        <p:cTn id="17" dur="800" decel="100000"/>
                                        <p:tgtEl>
                                          <p:spTgt spid="4"/>
                                        </p:tgtEl>
                                      </p:cBhvr>
                                    </p:animEffect>
                                    <p:anim calcmode="lin" valueType="num">
                                      <p:cBhvr>
                                        <p:cTn id="18" dur="800" decel="100000" fill="hold"/>
                                        <p:tgtEl>
                                          <p:spTgt spid="4"/>
                                        </p:tgtEl>
                                        <p:attrNameLst>
                                          <p:attrName>style.rotation</p:attrName>
                                        </p:attrNameLst>
                                      </p:cBhvr>
                                      <p:tavLst>
                                        <p:tav tm="0">
                                          <p:val>
                                            <p:fltVal val="-90"/>
                                          </p:val>
                                        </p:tav>
                                        <p:tav tm="100000">
                                          <p:val>
                                            <p:fltVal val="0"/>
                                          </p:val>
                                        </p:tav>
                                      </p:tavLst>
                                    </p:anim>
                                    <p:anim calcmode="lin" valueType="num">
                                      <p:cBhvr>
                                        <p:cTn id="19" dur="800" decel="100000" fill="hold"/>
                                        <p:tgtEl>
                                          <p:spTgt spid="4"/>
                                        </p:tgtEl>
                                        <p:attrNameLst>
                                          <p:attrName>ppt_x</p:attrName>
                                        </p:attrNameLst>
                                      </p:cBhvr>
                                      <p:tavLst>
                                        <p:tav tm="0">
                                          <p:val>
                                            <p:strVal val="#ppt_x+0.4"/>
                                          </p:val>
                                        </p:tav>
                                        <p:tav tm="100000">
                                          <p:val>
                                            <p:strVal val="#ppt_x-0.05"/>
                                          </p:val>
                                        </p:tav>
                                      </p:tavLst>
                                    </p:anim>
                                    <p:anim calcmode="lin" valueType="num">
                                      <p:cBhvr>
                                        <p:cTn id="20" dur="800" decel="100000" fill="hold"/>
                                        <p:tgtEl>
                                          <p:spTgt spid="4"/>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1000"/>
                                        <p:tgtEl>
                                          <p:spTgt spid="4">
                                            <p:txEl>
                                              <p:pRg st="0" end="0"/>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10" presetClass="exit" presetSubtype="0" fill="hold" grpId="1" nodeType="clickEffect">
                                  <p:stCondLst>
                                    <p:cond delay="0"/>
                                  </p:stCondLst>
                                  <p:iterate type="lt">
                                    <p:tmPct val="0"/>
                                  </p:iterate>
                                  <p:childTnLst>
                                    <p:animEffect transition="out" filter="fade">
                                      <p:cBhvr>
                                        <p:cTn id="31" dur="500"/>
                                        <p:tgtEl>
                                          <p:spTgt spid="4">
                                            <p:txEl>
                                              <p:pRg st="0" end="0"/>
                                            </p:txEl>
                                          </p:spTgt>
                                        </p:tgtEl>
                                      </p:cBhvr>
                                    </p:animEffect>
                                    <p:set>
                                      <p:cBhvr>
                                        <p:cTn id="32" dur="1" fill="hold">
                                          <p:stCondLst>
                                            <p:cond delay="499"/>
                                          </p:stCondLst>
                                        </p:cTn>
                                        <p:tgtEl>
                                          <p:spTgt spid="4">
                                            <p:txEl>
                                              <p:pRg st="0" end="0"/>
                                            </p:txEl>
                                          </p:spTgt>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4">
                                            <p:bg/>
                                          </p:spTgt>
                                        </p:tgtEl>
                                      </p:cBhvr>
                                    </p:animEffect>
                                    <p:set>
                                      <p:cBhvr>
                                        <p:cTn id="35" dur="1" fill="hold">
                                          <p:stCondLst>
                                            <p:cond delay="499"/>
                                          </p:stCondLst>
                                        </p:cTn>
                                        <p:tgtEl>
                                          <p:spTgt spid="4">
                                            <p:bg/>
                                          </p:spTgt>
                                        </p:tgtEl>
                                        <p:attrNameLst>
                                          <p:attrName>style.visibility</p:attrName>
                                        </p:attrNameLst>
                                      </p:cBhvr>
                                      <p:to>
                                        <p:strVal val="hidden"/>
                                      </p:to>
                                    </p:set>
                                  </p:childTnLst>
                                </p:cTn>
                              </p:par>
                              <p:par>
                                <p:cTn id="36" presetID="30" presetClass="entr" presetSubtype="0" fill="hold" grpId="0" nodeType="withEffect">
                                  <p:stCondLst>
                                    <p:cond delay="0"/>
                                  </p:stCondLst>
                                  <p:iterate type="lt">
                                    <p:tmPct val="10000"/>
                                  </p:iterate>
                                  <p:childTnLst>
                                    <p:set>
                                      <p:cBhvr>
                                        <p:cTn id="37" dur="1" fill="hold">
                                          <p:stCondLst>
                                            <p:cond delay="0"/>
                                          </p:stCondLst>
                                        </p:cTn>
                                        <p:tgtEl>
                                          <p:spTgt spid="8"/>
                                        </p:tgtEl>
                                        <p:attrNameLst>
                                          <p:attrName>style.visibility</p:attrName>
                                        </p:attrNameLst>
                                      </p:cBhvr>
                                      <p:to>
                                        <p:strVal val="visible"/>
                                      </p:to>
                                    </p:set>
                                    <p:animEffect transition="in" filter="fade">
                                      <p:cBhvr>
                                        <p:cTn id="38" dur="800" decel="100000"/>
                                        <p:tgtEl>
                                          <p:spTgt spid="8"/>
                                        </p:tgtEl>
                                      </p:cBhvr>
                                    </p:animEffect>
                                    <p:anim calcmode="lin" valueType="num">
                                      <p:cBhvr>
                                        <p:cTn id="39" dur="800" decel="100000" fill="hold"/>
                                        <p:tgtEl>
                                          <p:spTgt spid="8"/>
                                        </p:tgtEl>
                                        <p:attrNameLst>
                                          <p:attrName>style.rotation</p:attrName>
                                        </p:attrNameLst>
                                      </p:cBhvr>
                                      <p:tavLst>
                                        <p:tav tm="0">
                                          <p:val>
                                            <p:fltVal val="-90"/>
                                          </p:val>
                                        </p:tav>
                                        <p:tav tm="100000">
                                          <p:val>
                                            <p:fltVal val="0"/>
                                          </p:val>
                                        </p:tav>
                                      </p:tavLst>
                                    </p:anim>
                                    <p:anim calcmode="lin" valueType="num">
                                      <p:cBhvr>
                                        <p:cTn id="40" dur="800" decel="100000" fill="hold"/>
                                        <p:tgtEl>
                                          <p:spTgt spid="8"/>
                                        </p:tgtEl>
                                        <p:attrNameLst>
                                          <p:attrName>ppt_x</p:attrName>
                                        </p:attrNameLst>
                                      </p:cBhvr>
                                      <p:tavLst>
                                        <p:tav tm="0">
                                          <p:val>
                                            <p:strVal val="#ppt_x+0.4"/>
                                          </p:val>
                                        </p:tav>
                                        <p:tav tm="100000">
                                          <p:val>
                                            <p:strVal val="#ppt_x-0.05"/>
                                          </p:val>
                                        </p:tav>
                                      </p:tavLst>
                                    </p:anim>
                                    <p:anim calcmode="lin" valueType="num">
                                      <p:cBhvr>
                                        <p:cTn id="41" dur="800" decel="100000" fill="hold"/>
                                        <p:tgtEl>
                                          <p:spTgt spid="8"/>
                                        </p:tgtEl>
                                        <p:attrNameLst>
                                          <p:attrName>ppt_y</p:attrName>
                                        </p:attrNameLst>
                                      </p:cBhvr>
                                      <p:tavLst>
                                        <p:tav tm="0">
                                          <p:val>
                                            <p:strVal val="#ppt_y-0.4"/>
                                          </p:val>
                                        </p:tav>
                                        <p:tav tm="100000">
                                          <p:val>
                                            <p:strVal val="#ppt_y+0.1"/>
                                          </p:val>
                                        </p:tav>
                                      </p:tavLst>
                                    </p:anim>
                                    <p:anim calcmode="lin" valueType="num">
                                      <p:cBhvr>
                                        <p:cTn id="42"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43"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8" fill="hold" nodeType="clickEffect">
                                  <p:stCondLst>
                                    <p:cond delay="0"/>
                                  </p:stCondLst>
                                  <p:iterate type="lt">
                                    <p:tmPct val="10000"/>
                                  </p:iterate>
                                  <p:childTnLst>
                                    <p:set>
                                      <p:cBhvr>
                                        <p:cTn id="47" dur="1" fill="hold">
                                          <p:stCondLst>
                                            <p:cond delay="0"/>
                                          </p:stCondLst>
                                        </p:cTn>
                                        <p:tgtEl>
                                          <p:spTgt spid="8">
                                            <p:txEl>
                                              <p:pRg st="0" end="0"/>
                                            </p:txEl>
                                          </p:spTgt>
                                        </p:tgtEl>
                                        <p:attrNameLst>
                                          <p:attrName>style.visibility</p:attrName>
                                        </p:attrNameLst>
                                      </p:cBhvr>
                                      <p:to>
                                        <p:strVal val="visible"/>
                                      </p:to>
                                    </p:set>
                                    <p:animEffect transition="in" filter="wipe(left)">
                                      <p:cBhvr>
                                        <p:cTn id="48" dur="1000"/>
                                        <p:tgtEl>
                                          <p:spTgt spid="8">
                                            <p:txEl>
                                              <p:pRg st="0" end="0"/>
                                            </p:txEl>
                                          </p:spTgt>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10" presetClass="exit" presetSubtype="0" fill="hold" grpId="1" nodeType="clickEffect">
                                  <p:stCondLst>
                                    <p:cond delay="0"/>
                                  </p:stCondLst>
                                  <p:iterate type="lt">
                                    <p:tmPct val="0"/>
                                  </p:iterate>
                                  <p:childTnLst>
                                    <p:animEffect transition="out" filter="fade">
                                      <p:cBhvr>
                                        <p:cTn id="52" dur="500"/>
                                        <p:tgtEl>
                                          <p:spTgt spid="8">
                                            <p:txEl>
                                              <p:pRg st="0" end="0"/>
                                            </p:txEl>
                                          </p:spTgt>
                                        </p:tgtEl>
                                      </p:cBhvr>
                                    </p:animEffect>
                                    <p:set>
                                      <p:cBhvr>
                                        <p:cTn id="53" dur="1" fill="hold">
                                          <p:stCondLst>
                                            <p:cond delay="499"/>
                                          </p:stCondLst>
                                        </p:cTn>
                                        <p:tgtEl>
                                          <p:spTgt spid="8">
                                            <p:txEl>
                                              <p:pRg st="0" end="0"/>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
                                            <p:bg/>
                                          </p:spTgt>
                                        </p:tgtEl>
                                      </p:cBhvr>
                                    </p:animEffect>
                                    <p:set>
                                      <p:cBhvr>
                                        <p:cTn id="56" dur="1" fill="hold">
                                          <p:stCondLst>
                                            <p:cond delay="499"/>
                                          </p:stCondLst>
                                        </p:cTn>
                                        <p:tgtEl>
                                          <p:spTgt spid="8">
                                            <p:bg/>
                                          </p:spTgt>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p:stCondLst>
                              <p:cond delay="0"/>
                            </p:stCondLst>
                            <p:childTnLst>
                              <p:par>
                                <p:cTn id="59" presetID="22" presetClass="entr" presetSubtype="8" fill="hold" grpId="0" nodeType="clickEffect">
                                  <p:stCondLst>
                                    <p:cond delay="0"/>
                                  </p:stCondLst>
                                  <p:iterate type="lt">
                                    <p:tmPct val="10000"/>
                                  </p:iterate>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childTnLst>
                    </p:cTn>
                  </p:par>
                  <p:par>
                    <p:cTn id="62" fill="hold" nodeType="clickPar">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4338"/>
                                        </p:tgtEl>
                                        <p:attrNameLst>
                                          <p:attrName>style.visibility</p:attrName>
                                        </p:attrNameLst>
                                      </p:cBhvr>
                                      <p:to>
                                        <p:strVal val="visible"/>
                                      </p:to>
                                    </p:set>
                                    <p:anim calcmode="lin" valueType="num">
                                      <p:cBhvr>
                                        <p:cTn id="66" dur="500" fill="hold"/>
                                        <p:tgtEl>
                                          <p:spTgt spid="14338"/>
                                        </p:tgtEl>
                                        <p:attrNameLst>
                                          <p:attrName>ppt_w</p:attrName>
                                        </p:attrNameLst>
                                      </p:cBhvr>
                                      <p:tavLst>
                                        <p:tav tm="0">
                                          <p:val>
                                            <p:fltVal val="0"/>
                                          </p:val>
                                        </p:tav>
                                        <p:tav tm="100000">
                                          <p:val>
                                            <p:strVal val="#ppt_w"/>
                                          </p:val>
                                        </p:tav>
                                      </p:tavLst>
                                    </p:anim>
                                    <p:anim calcmode="lin" valueType="num">
                                      <p:cBhvr>
                                        <p:cTn id="67" dur="500" fill="hold"/>
                                        <p:tgtEl>
                                          <p:spTgt spid="14338"/>
                                        </p:tgtEl>
                                        <p:attrNameLst>
                                          <p:attrName>ppt_h</p:attrName>
                                        </p:attrNameLst>
                                      </p:cBhvr>
                                      <p:tavLst>
                                        <p:tav tm="0">
                                          <p:val>
                                            <p:fltVal val="0"/>
                                          </p:val>
                                        </p:tav>
                                        <p:tav tm="100000">
                                          <p:val>
                                            <p:strVal val="#ppt_h"/>
                                          </p:val>
                                        </p:tav>
                                      </p:tavLst>
                                    </p:anim>
                                    <p:animEffect transition="in" filter="fade">
                                      <p:cBhvr>
                                        <p:cTn id="68"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uiExpand="1" build="allAtOnce" animBg="1"/>
      <p:bldP spid="8" grpId="0" animBg="1"/>
      <p:bldP spid="8" grpId="1" uiExpand="1" build="allAtOnce" animBg="1"/>
      <p:bldP spid="9" grpId="0"/>
    </p:bldLst>
  </p:timing>
</p:sld>
</file>

<file path=ppt/slides/slide3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1"/>
          <p:cNvSpPr>
            <a:spLocks noChangeArrowheads="1"/>
          </p:cNvSpPr>
          <p:nvPr/>
        </p:nvSpPr>
        <p:spPr bwMode="auto">
          <a:xfrm>
            <a:off x="533400" y="735509"/>
            <a:ext cx="7924800" cy="769441"/>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2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a typeface="Times New Roman" pitchFamily="18" charset="0"/>
              </a:rPr>
              <a:t>DIFFERENTIATION OF MESODERM AND FORMATION OF COELOM</a:t>
            </a:r>
            <a:endParaRPr kumimoji="0" lang="en-US" sz="22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ndParaRPr>
          </a:p>
        </p:txBody>
      </p:sp>
      <p:sp>
        <p:nvSpPr>
          <p:cNvPr id="6" name="TextBox 5"/>
          <p:cNvSpPr txBox="1"/>
          <p:nvPr/>
        </p:nvSpPr>
        <p:spPr>
          <a:xfrm>
            <a:off x="685800" y="1581150"/>
            <a:ext cx="76962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The longitudinal column of mesoderm adjacent to the notochord and neural tube on either side is called epimere (paraxial mesoderm).</a:t>
            </a:r>
            <a:endParaRPr lang="en-US" sz="2000" b="1">
              <a:latin typeface="Times New Roman" pitchFamily="18" charset="0"/>
            </a:endParaRPr>
          </a:p>
        </p:txBody>
      </p:sp>
      <p:sp>
        <p:nvSpPr>
          <p:cNvPr id="7" name="TextBox 6"/>
          <p:cNvSpPr txBox="1"/>
          <p:nvPr/>
        </p:nvSpPr>
        <p:spPr>
          <a:xfrm>
            <a:off x="685800" y="2727127"/>
            <a:ext cx="7696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The mesoderm around the gut is the hypomere (lateral plate mesoderm).</a:t>
            </a:r>
            <a:endParaRPr lang="en-US" sz="2000" b="1">
              <a:latin typeface="Times New Roman" pitchFamily="18" charset="0"/>
            </a:endParaRPr>
          </a:p>
        </p:txBody>
      </p:sp>
      <p:sp>
        <p:nvSpPr>
          <p:cNvPr id="8" name="TextBox 7"/>
          <p:cNvSpPr txBox="1"/>
          <p:nvPr/>
        </p:nvSpPr>
        <p:spPr>
          <a:xfrm>
            <a:off x="685800" y="3565327"/>
            <a:ext cx="7772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v"/>
            </a:pPr>
            <a:r>
              <a:rPr lang="en-US" sz="2000" b="1">
                <a:latin typeface="Times New Roman" pitchFamily="18" charset="0"/>
                <a:ea typeface="Cambria Math" pitchFamily="18" charset="0"/>
                <a:cs typeface="Times New Roman" pitchFamily="18" charset="0"/>
              </a:rPr>
              <a:t>The mesoderm in between these two is the </a:t>
            </a:r>
            <a:r>
              <a:rPr lang="en-US" sz="2000" b="1" err="1">
                <a:solidFill>
                  <a:srgbClr val="0000FF"/>
                </a:solidFill>
                <a:latin typeface="Times New Roman" pitchFamily="18" charset="0"/>
                <a:ea typeface="Cambria Math" pitchFamily="18" charset="0"/>
                <a:cs typeface="Times New Roman" pitchFamily="18" charset="0"/>
              </a:rPr>
              <a:t>mesomere (intermediate mesoderm).</a:t>
            </a:r>
            <a:endParaRPr lang="en-US" sz="2000" b="1">
              <a:solidFill>
                <a:srgbClr val="0000FF"/>
              </a:solidFill>
              <a:latin typeface="Times New Roman" pitchFamily="18" charset="0"/>
            </a:endParaRPr>
          </a:p>
        </p:txBody>
      </p:sp>
    </p:spTree>
    <p:extLst>
      <p:ext uri="{BB962C8B-B14F-4D97-AF65-F5344CB8AC3E}">
        <p14:creationId xmlns:p14="http://schemas.microsoft.com/office/powerpoint/2010/main" val="27033801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57300" y="1123950"/>
            <a:ext cx="6324600" cy="351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85800" y="754618"/>
            <a:ext cx="777240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spcBef>
                <a:spcPct val="0"/>
              </a:spcBef>
              <a:spcAft>
                <a:spcPct val="0"/>
              </a:spcAft>
            </a:pPr>
            <a:r>
              <a:rPr lang="en-US" b="1">
                <a:ln w="17780" cmpd="sng">
                  <a:noFill/>
                  <a:prstDash val="solid"/>
                  <a:miter lim="800000"/>
                </a:ln>
                <a:solidFill>
                  <a:srgbClr val="0000FF"/>
                </a:solidFill>
                <a:effectLst>
                  <a:outerShdw blurRad="38100" dist="38100" dir="2700000" algn="tl">
                    <a:srgbClr val="000000">
                      <a:alpha val="43137"/>
                    </a:srgbClr>
                  </a:outerShdw>
                </a:effectLst>
                <a:latin typeface="Times New Roman" pitchFamily="18" charset="0"/>
                <a:ea typeface="Times New Roman" pitchFamily="18" charset="0"/>
              </a:rPr>
              <a:t>DIFFERENTIATION OF MESODERM AND FORMATION OF COELOM</a:t>
            </a:r>
            <a:endParaRPr lang="en-US" b="1">
              <a:ln w="17780" cmpd="sng">
                <a:noFill/>
                <a:prstDash val="solid"/>
                <a:miter lim="800000"/>
              </a:ln>
              <a:solidFill>
                <a:srgbClr val="0000FF"/>
              </a:solidFill>
              <a:effectLst>
                <a:outerShdw blurRad="38100" dist="38100" dir="2700000" algn="tl">
                  <a:srgbClr val="000000">
                    <a:alpha val="43137"/>
                  </a:srgbClr>
                </a:outerShdw>
              </a:effectLst>
              <a:latin typeface="Times New Roman" pitchFamily="18" charset="0"/>
            </a:endParaRPr>
          </a:p>
        </p:txBody>
      </p:sp>
    </p:spTree>
    <p:extLst>
      <p:ext uri="{BB962C8B-B14F-4D97-AF65-F5344CB8AC3E}">
        <p14:creationId xmlns:p14="http://schemas.microsoft.com/office/powerpoint/2010/main" val="21109532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1"/>
          <p:cNvSpPr>
            <a:spLocks noChangeArrowheads="1"/>
          </p:cNvSpPr>
          <p:nvPr/>
        </p:nvSpPr>
        <p:spPr bwMode="auto">
          <a:xfrm>
            <a:off x="609600" y="797064"/>
            <a:ext cx="7848600" cy="707886"/>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a typeface="Times New Roman" pitchFamily="18" charset="0"/>
              </a:rPr>
              <a:t>DIFFERENTIATION OF MESODERM AND FORMATION OF COELOM</a:t>
            </a:r>
            <a:endPar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ndParaRPr>
          </a:p>
        </p:txBody>
      </p:sp>
      <p:sp>
        <p:nvSpPr>
          <p:cNvPr id="5" name="TextBox 4"/>
          <p:cNvSpPr txBox="1"/>
          <p:nvPr/>
        </p:nvSpPr>
        <p:spPr>
          <a:xfrm>
            <a:off x="3657600" y="1581150"/>
            <a:ext cx="4953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Arial" pitchFamily="34" charset="0"/>
              <a:buChar char="•"/>
            </a:pPr>
            <a:r>
              <a:rPr lang="en-US" sz="2000" b="1">
                <a:latin typeface="Times New Roman" pitchFamily="18" charset="0"/>
                <a:ea typeface="Cambria Math" pitchFamily="18" charset="0"/>
                <a:cs typeface="Times New Roman" pitchFamily="18" charset="0"/>
              </a:rPr>
              <a:t>The epimere is segmented into cubical blocks called </a:t>
            </a:r>
            <a:r>
              <a:rPr lang="en-US" sz="2000" b="1">
                <a:solidFill>
                  <a:srgbClr val="FF0000"/>
                </a:solidFill>
                <a:latin typeface="Times New Roman" pitchFamily="18" charset="0"/>
                <a:ea typeface="Cambria Math" pitchFamily="18" charset="0"/>
                <a:cs typeface="Times New Roman" pitchFamily="18" charset="0"/>
              </a:rPr>
              <a:t>somites or metameres</a:t>
            </a:r>
            <a:r>
              <a:rPr lang="en-US" sz="2000" b="1">
                <a:latin typeface="Times New Roman" pitchFamily="18" charset="0"/>
                <a:ea typeface="Cambria Math" pitchFamily="18" charset="0"/>
                <a:cs typeface="Times New Roman" pitchFamily="18" charset="0"/>
              </a:rPr>
              <a:t>.</a:t>
            </a:r>
            <a:endParaRPr lang="en-US" sz="2000" b="1">
              <a:latin typeface="Times New Roman" pitchFamily="18" charset="0"/>
            </a:endParaRPr>
          </a:p>
        </p:txBody>
      </p:sp>
      <p:sp>
        <p:nvSpPr>
          <p:cNvPr id="6" name="TextBox 5"/>
          <p:cNvSpPr txBox="1"/>
          <p:nvPr/>
        </p:nvSpPr>
        <p:spPr>
          <a:xfrm>
            <a:off x="3657600" y="2647950"/>
            <a:ext cx="4953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Arial" pitchFamily="34" charset="0"/>
              <a:buChar char="•"/>
            </a:pPr>
            <a:r>
              <a:rPr lang="en-US" sz="2000" b="1">
                <a:latin typeface="Times New Roman" pitchFamily="18" charset="0"/>
                <a:ea typeface="Cambria Math" pitchFamily="18" charset="0"/>
                <a:cs typeface="Times New Roman" pitchFamily="18" charset="0"/>
              </a:rPr>
              <a:t>Each somite differentiates into sclerotome, myotome and dermatome.</a:t>
            </a:r>
            <a:endParaRPr lang="en-US" sz="2000" b="1">
              <a:latin typeface="Times New Roman" pitchFamily="18" charset="0"/>
            </a:endParaRPr>
          </a:p>
        </p:txBody>
      </p:sp>
      <p:pic>
        <p:nvPicPr>
          <p:cNvPr id="10" name="Picture 2" descr="http://www.aps.uoguelph.ca/~swatland/HTML10234/LEC5/PS30.gif"/>
          <p:cNvPicPr>
            <a:picLocks noChangeAspect="1" noChangeArrowheads="1"/>
          </p:cNvPicPr>
          <p:nvPr/>
        </p:nvPicPr>
        <p:blipFill>
          <a:blip r:embed="rId2">
            <a:extLst>
              <a:ext uri="{28A0092B-C50C-407E-A947-70E740481C1C}">
                <a14:useLocalDpi xmlns:a14="http://schemas.microsoft.com/office/drawing/2010/main" val="0"/>
              </a:ext>
            </a:extLst>
          </a:blip>
          <a:srcRect r="2919" b="8022"/>
          <a:stretch>
            <a:fillRect/>
          </a:stretch>
        </p:blipFill>
        <p:spPr bwMode="auto">
          <a:xfrm>
            <a:off x="631806" y="1657350"/>
            <a:ext cx="2981493"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6345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grpId="0" nodeType="clickEffect">
                                  <p:stCondLst>
                                    <p:cond delay="0"/>
                                  </p:stCondLst>
                                  <p:iterate type="lt">
                                    <p:tmPct val="10000"/>
                                  </p:iterate>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descr="http://www.aps.uoguelph.ca/~swatland/HTML10234/LEC5/PS30.gif"/>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1459" y="1657350"/>
            <a:ext cx="2916195"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87654" y="1581150"/>
            <a:ext cx="515154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Ø"/>
            </a:pPr>
            <a:r>
              <a:rPr lang="en-US" sz="2000" b="1">
                <a:latin typeface="Times New Roman" pitchFamily="18" charset="0"/>
                <a:ea typeface="Cambria Math" pitchFamily="18" charset="0"/>
                <a:cs typeface="Times New Roman" pitchFamily="18" charset="0"/>
              </a:rPr>
              <a:t>The sclerotome forms the vertebral column.</a:t>
            </a:r>
            <a:endParaRPr lang="en-US" sz="2000" b="1">
              <a:latin typeface="Times New Roman" pitchFamily="18" charset="0"/>
            </a:endParaRPr>
          </a:p>
        </p:txBody>
      </p:sp>
      <p:sp>
        <p:nvSpPr>
          <p:cNvPr id="6" name="TextBox 5"/>
          <p:cNvSpPr txBox="1"/>
          <p:nvPr/>
        </p:nvSpPr>
        <p:spPr>
          <a:xfrm>
            <a:off x="3660882" y="2419350"/>
            <a:ext cx="467497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Ø"/>
            </a:pPr>
            <a:r>
              <a:rPr lang="en-US" sz="2000" b="1">
                <a:latin typeface="Times New Roman" pitchFamily="18" charset="0"/>
                <a:ea typeface="Cambria Math" pitchFamily="18" charset="0"/>
                <a:cs typeface="Times New Roman" pitchFamily="18" charset="0"/>
              </a:rPr>
              <a:t>The myotome forms the voulntary muscles.</a:t>
            </a:r>
            <a:endParaRPr lang="en-US" sz="2000" b="1">
              <a:latin typeface="Times New Roman" pitchFamily="18" charset="0"/>
            </a:endParaRPr>
          </a:p>
        </p:txBody>
      </p:sp>
      <p:sp>
        <p:nvSpPr>
          <p:cNvPr id="7" name="TextBox 6"/>
          <p:cNvSpPr txBox="1"/>
          <p:nvPr/>
        </p:nvSpPr>
        <p:spPr>
          <a:xfrm>
            <a:off x="3636168" y="3311664"/>
            <a:ext cx="517878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Ø"/>
            </a:pPr>
            <a:r>
              <a:rPr lang="en-US" sz="2000" b="1">
                <a:latin typeface="Times New Roman" pitchFamily="18" charset="0"/>
                <a:ea typeface="Cambria Math" pitchFamily="18" charset="0"/>
                <a:cs typeface="Times New Roman" pitchFamily="18" charset="0"/>
              </a:rPr>
              <a:t>The dermatome forms the dermis of the skin and other connective tissues.</a:t>
            </a:r>
            <a:endParaRPr lang="en-US" sz="2000" b="1">
              <a:latin typeface="Times New Roman" pitchFamily="18" charset="0"/>
            </a:endParaRPr>
          </a:p>
        </p:txBody>
      </p:sp>
      <p:sp>
        <p:nvSpPr>
          <p:cNvPr id="8" name="Rectangle 1"/>
          <p:cNvSpPr>
            <a:spLocks noChangeArrowheads="1"/>
          </p:cNvSpPr>
          <p:nvPr/>
        </p:nvSpPr>
        <p:spPr bwMode="auto">
          <a:xfrm>
            <a:off x="609600" y="797064"/>
            <a:ext cx="7924800" cy="707886"/>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a typeface="Times New Roman" pitchFamily="18" charset="0"/>
              </a:rPr>
              <a:t>DIFFERENTIATION OF MESODERM AND FORMATION OF COELOM</a:t>
            </a:r>
            <a:endPar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ndParaRPr>
          </a:p>
        </p:txBody>
      </p:sp>
    </p:spTree>
    <p:extLst>
      <p:ext uri="{BB962C8B-B14F-4D97-AF65-F5344CB8AC3E}">
        <p14:creationId xmlns:p14="http://schemas.microsoft.com/office/powerpoint/2010/main" val="9795837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loud 3"/>
          <p:cNvSpPr/>
          <p:nvPr/>
        </p:nvSpPr>
        <p:spPr>
          <a:xfrm>
            <a:off x="1066800" y="1733550"/>
            <a:ext cx="3810000" cy="18288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200" b="1">
                <a:solidFill>
                  <a:schemeClr val="tx1"/>
                </a:solidFill>
                <a:latin typeface="Times New Roman" pitchFamily="18" charset="0"/>
                <a:ea typeface="Cambria Math" pitchFamily="18" charset="0"/>
                <a:cs typeface="Times New Roman" pitchFamily="18" charset="0"/>
              </a:rPr>
              <a:t>The mesomere forms the urogenital organs and their ducts.</a:t>
            </a:r>
            <a:endParaRPr lang="en-US" sz="2200" b="1">
              <a:solidFill>
                <a:schemeClr val="tx1"/>
              </a:solidFill>
              <a:latin typeface="Times New Roman" pitchFamily="18" charset="0"/>
            </a:endParaRPr>
          </a:p>
        </p:txBody>
      </p:sp>
      <p:sp>
        <p:nvSpPr>
          <p:cNvPr id="5" name="Rectangle 1"/>
          <p:cNvSpPr>
            <a:spLocks noChangeArrowheads="1"/>
          </p:cNvSpPr>
          <p:nvPr/>
        </p:nvSpPr>
        <p:spPr bwMode="auto">
          <a:xfrm>
            <a:off x="609600" y="778014"/>
            <a:ext cx="7772400" cy="707886"/>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a typeface="Times New Roman" pitchFamily="18" charset="0"/>
              </a:rPr>
              <a:t>DIFFERENTIATION OF MESODERM AND FORMATION OF COELOM</a:t>
            </a:r>
            <a:endPar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ndParaRPr>
          </a:p>
        </p:txBody>
      </p:sp>
    </p:spTree>
    <p:extLst>
      <p:ext uri="{BB962C8B-B14F-4D97-AF65-F5344CB8AC3E}">
        <p14:creationId xmlns:p14="http://schemas.microsoft.com/office/powerpoint/2010/main" val="22563867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Rectangle 1"/>
          <p:cNvSpPr>
            <a:spLocks noChangeArrowheads="1"/>
          </p:cNvSpPr>
          <p:nvPr/>
        </p:nvSpPr>
        <p:spPr bwMode="auto">
          <a:xfrm>
            <a:off x="609599" y="720864"/>
            <a:ext cx="7848601" cy="707886"/>
          </a:xfrm>
          <a:prstGeom prst="rect">
            <a:avLst/>
          </a:prstGeom>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a typeface="Times New Roman" pitchFamily="18" charset="0"/>
              </a:rPr>
              <a:t>DIFFERENTIATION OF MESODERM AND FORMATION OF COELOM</a:t>
            </a:r>
            <a:endParaRPr kumimoji="0" lang="en-US" sz="2000" b="1" i="0" u="none" strike="noStrike" normalizeH="0" baseline="0">
              <a:ln w="17780" cmpd="sng">
                <a:noFill/>
                <a:prstDash val="solid"/>
                <a:miter lim="800000"/>
              </a:ln>
              <a:solidFill>
                <a:schemeClr val="bg1"/>
              </a:solidFill>
              <a:effectLst>
                <a:outerShdw blurRad="38100" dist="38100" dir="2700000" algn="tl">
                  <a:srgbClr val="000000">
                    <a:alpha val="43137"/>
                  </a:srgbClr>
                </a:outerShdw>
              </a:effectLst>
              <a:latin typeface="Times New Roman" pitchFamily="18" charset="0"/>
            </a:endParaRPr>
          </a:p>
        </p:txBody>
      </p:sp>
      <p:pic>
        <p:nvPicPr>
          <p:cNvPr id="7" name="Picture 2" descr="http://www.aps.uoguelph.ca/~swatland/HTML10234/LEC5/PS30.gif"/>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9005" y="1733550"/>
            <a:ext cx="2595425" cy="30479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356415" y="1428750"/>
            <a:ext cx="510178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Ø"/>
            </a:pPr>
            <a:r>
              <a:rPr lang="en-US" sz="2000" b="1">
                <a:latin typeface="Times New Roman" pitchFamily="18" charset="0"/>
                <a:ea typeface="Cambria Math" pitchFamily="18" charset="0"/>
                <a:cs typeface="Times New Roman" pitchFamily="18" charset="0"/>
              </a:rPr>
              <a:t>The hypomere splits into outer somatic and inner splanchnic mesodermal layers.</a:t>
            </a:r>
            <a:endParaRPr lang="en-US" sz="2000" b="1">
              <a:latin typeface="Times New Roman" pitchFamily="18" charset="0"/>
            </a:endParaRPr>
          </a:p>
        </p:txBody>
      </p:sp>
      <p:sp>
        <p:nvSpPr>
          <p:cNvPr id="10" name="TextBox 9"/>
          <p:cNvSpPr txBox="1"/>
          <p:nvPr/>
        </p:nvSpPr>
        <p:spPr>
          <a:xfrm>
            <a:off x="3284585" y="2114550"/>
            <a:ext cx="534997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Ø"/>
            </a:pPr>
            <a:r>
              <a:rPr lang="en-US" sz="2000" b="1">
                <a:latin typeface="Times New Roman" pitchFamily="18" charset="0"/>
                <a:ea typeface="Cambria Math" pitchFamily="18" charset="0"/>
                <a:cs typeface="Times New Roman" pitchFamily="18" charset="0"/>
              </a:rPr>
              <a:t>Intra embryonic coelom is formed between these two layers. </a:t>
            </a:r>
            <a:endParaRPr lang="en-US" sz="2000" b="1">
              <a:latin typeface="Times New Roman" pitchFamily="18" charset="0"/>
            </a:endParaRPr>
          </a:p>
        </p:txBody>
      </p:sp>
      <p:sp>
        <p:nvSpPr>
          <p:cNvPr id="11" name="TextBox 10"/>
          <p:cNvSpPr txBox="1"/>
          <p:nvPr/>
        </p:nvSpPr>
        <p:spPr>
          <a:xfrm>
            <a:off x="3284585" y="2800350"/>
            <a:ext cx="5029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eaLnBrk="0" fontAlgn="base" hangingPunct="0">
              <a:spcBef>
                <a:spcPct val="0"/>
              </a:spcBef>
              <a:spcAft>
                <a:spcPct val="0"/>
              </a:spcAft>
              <a:buFont typeface="Wingdings" pitchFamily="2" charset="2"/>
              <a:buChar char="Ø"/>
            </a:pPr>
            <a:r>
              <a:rPr lang="en-US" sz="2000" b="1">
                <a:latin typeface="Times New Roman" pitchFamily="18" charset="0"/>
                <a:ea typeface="Cambria Math" pitchFamily="18" charset="0"/>
                <a:cs typeface="Times New Roman" pitchFamily="18" charset="0"/>
              </a:rPr>
              <a:t>It gives rise to </a:t>
            </a:r>
            <a:r>
              <a:rPr lang="en-US" sz="2000" b="1">
                <a:solidFill>
                  <a:srgbClr val="0000FF"/>
                </a:solidFill>
                <a:latin typeface="Times New Roman" pitchFamily="18" charset="0"/>
                <a:ea typeface="Cambria Math" pitchFamily="18" charset="0"/>
                <a:cs typeface="Times New Roman" pitchFamily="18" charset="0"/>
              </a:rPr>
              <a:t>pericardial, pleural, peritoneal cavities </a:t>
            </a:r>
            <a:r>
              <a:rPr lang="en-US" sz="2000" b="1">
                <a:latin typeface="Times New Roman" pitchFamily="18" charset="0"/>
                <a:ea typeface="Cambria Math" pitchFamily="18" charset="0"/>
                <a:cs typeface="Times New Roman" pitchFamily="18" charset="0"/>
              </a:rPr>
              <a:t>etc.</a:t>
            </a:r>
            <a:endParaRPr lang="en-US" sz="2000" b="1">
              <a:latin typeface="Times New Roman" pitchFamily="18" charset="0"/>
            </a:endParaRPr>
          </a:p>
        </p:txBody>
      </p:sp>
    </p:spTree>
    <p:extLst>
      <p:ext uri="{BB962C8B-B14F-4D97-AF65-F5344CB8AC3E}">
        <p14:creationId xmlns:p14="http://schemas.microsoft.com/office/powerpoint/2010/main" val="20644347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7940" y="1962150"/>
            <a:ext cx="686060" cy="686060"/>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The part of embryonic mesoderm from which the vertebral column develops is…..</a:t>
            </a:r>
            <a:endParaRPr lang="en-US" sz="2000" b="1">
              <a:solidFill>
                <a:srgbClr val="0000FF"/>
              </a:solidFill>
              <a:latin typeface="Times New Roman" pitchFamily="18" charset="0"/>
            </a:endParaRPr>
          </a:p>
        </p:txBody>
      </p:sp>
      <p:sp>
        <p:nvSpPr>
          <p:cNvPr id="8" name="TextBox 7"/>
          <p:cNvSpPr txBox="1"/>
          <p:nvPr/>
        </p:nvSpPr>
        <p:spPr>
          <a:xfrm>
            <a:off x="994970" y="1629835"/>
            <a:ext cx="46438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Dermatome </a:t>
            </a:r>
          </a:p>
        </p:txBody>
      </p:sp>
      <p:sp>
        <p:nvSpPr>
          <p:cNvPr id="19" name="TextBox 18"/>
          <p:cNvSpPr txBox="1"/>
          <p:nvPr/>
        </p:nvSpPr>
        <p:spPr>
          <a:xfrm>
            <a:off x="1004904" y="2125255"/>
            <a:ext cx="52434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Sclerotome </a:t>
            </a:r>
          </a:p>
        </p:txBody>
      </p:sp>
      <p:sp>
        <p:nvSpPr>
          <p:cNvPr id="20" name="TextBox 19"/>
          <p:cNvSpPr txBox="1"/>
          <p:nvPr/>
        </p:nvSpPr>
        <p:spPr>
          <a:xfrm>
            <a:off x="1004902" y="3115855"/>
            <a:ext cx="6462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Mesomere </a:t>
            </a:r>
          </a:p>
        </p:txBody>
      </p:sp>
      <p:sp>
        <p:nvSpPr>
          <p:cNvPr id="21" name="TextBox 20"/>
          <p:cNvSpPr txBox="1"/>
          <p:nvPr/>
        </p:nvSpPr>
        <p:spPr>
          <a:xfrm>
            <a:off x="1004902" y="2639545"/>
            <a:ext cx="52434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Myotome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4224188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0" y="11239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505200" y="15811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964097" y="1123950"/>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46147" y="1591092"/>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latin typeface="+mj-lt"/>
              </a:rPr>
              <a:t>UNIT – VA</a:t>
            </a:r>
          </a:p>
          <a:p>
            <a:pPr algn="ctr"/>
            <a:r>
              <a:rPr lang="en-US" sz="3600" b="1">
                <a:latin typeface="+mj-lt"/>
              </a:rPr>
              <a:t>HUMAN REPRODUCTIVE SYSTEM</a:t>
            </a:r>
            <a:endParaRPr lang="en-US" sz="3200" b="1">
              <a:latin typeface="+mj-lt"/>
            </a:endParaRPr>
          </a:p>
        </p:txBody>
      </p:sp>
      <p:sp>
        <p:nvSpPr>
          <p:cNvPr id="6" name="Round Diagonal Corner Rectangle 5"/>
          <p:cNvSpPr/>
          <p:nvPr/>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latin typeface="Times New Roman" pitchFamily="18" charset="0"/>
            </a:endParaRPr>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http://teachmeanatomy.info/wp-content/uploads/2013/02/Tunica-vaginalis-and-albuginea-Coverings-of-the-Testes1.png?40c94d"/>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8000" l="10000" r="100000">
                        <a14:backgroundMark x1="43333" y1="28833" x2="43333" y2="28833"/>
                        <a14:backgroundMark x1="41875" y1="24333" x2="41875" y2="24333"/>
                        <a14:backgroundMark x1="38125" y1="22000" x2="38125" y2="22000"/>
                        <a14:backgroundMark x1="35833" y1="20333" x2="35833" y2="20333"/>
                        <a14:backgroundMark x1="32292" y1="17667" x2="32292" y2="17667"/>
                        <a14:backgroundMark x1="18958" y1="66167" x2="18958" y2="66167"/>
                        <a14:backgroundMark x1="25000" y1="64000" x2="25000" y2="64000"/>
                        <a14:backgroundMark x1="29375" y1="61667" x2="29375" y2="61667"/>
                        <a14:backgroundMark x1="44375" y1="28167" x2="44375" y2="28167"/>
                        <a14:backgroundMark x1="44375" y1="24333" x2="44375" y2="24333"/>
                        <a14:backgroundMark x1="39792" y1="22667" x2="39792" y2="22667"/>
                        <a14:backgroundMark x1="39167" y1="21500" x2="39167" y2="21500"/>
                        <a14:backgroundMark x1="38333" y1="21500" x2="38333" y2="21500"/>
                        <a14:backgroundMark x1="37708" y1="21000" x2="37708" y2="21000"/>
                        <a14:backgroundMark x1="36875" y1="19833" x2="36875" y2="19833"/>
                        <a14:backgroundMark x1="34792" y1="23167" x2="34792" y2="23167"/>
                        <a14:backgroundMark x1="37708" y1="24833" x2="37708" y2="24833"/>
                        <a14:backgroundMark x1="39167" y1="26500" x2="39167" y2="26500"/>
                      </a14:backgroundRemoval>
                    </a14:imgEffect>
                  </a14:imgLayer>
                </a14:imgProps>
              </a:ext>
            </a:extLst>
          </a:blip>
          <a:srcRect b="10000"/>
          <a:stretch>
            <a:fillRect/>
          </a:stretch>
        </p:blipFill>
        <p:spPr bwMode="auto">
          <a:xfrm>
            <a:off x="2170606" y="1200150"/>
            <a:ext cx="3040144" cy="3595896"/>
          </a:xfrm>
          <a:prstGeom prst="rect">
            <a:avLst/>
          </a:prstGeom>
          <a:noFill/>
        </p:spPr>
      </p:pic>
      <p:cxnSp>
        <p:nvCxnSpPr>
          <p:cNvPr id="4" name="Straight Connector 3"/>
          <p:cNvCxnSpPr/>
          <p:nvPr/>
        </p:nvCxnSpPr>
        <p:spPr>
          <a:xfrm flipH="1" flipV="1">
            <a:off x="3344419" y="2119895"/>
            <a:ext cx="209550" cy="3308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133600" y="1577419"/>
            <a:ext cx="1185453" cy="70788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Tunica </a:t>
            </a:r>
          </a:p>
          <a:p>
            <a:pPr algn="ctr"/>
            <a:r>
              <a:rPr lang="en-US" sz="2000" b="1">
                <a:latin typeface="Times New Roman" pitchFamily="18" charset="0"/>
                <a:cs typeface="Times New Roman" pitchFamily="18" charset="0"/>
              </a:rPr>
              <a:t>Vaginalis</a:t>
            </a:r>
          </a:p>
        </p:txBody>
      </p:sp>
      <p:sp>
        <p:nvSpPr>
          <p:cNvPr id="7" name="TextBox 6"/>
          <p:cNvSpPr txBox="1"/>
          <p:nvPr/>
        </p:nvSpPr>
        <p:spPr>
          <a:xfrm>
            <a:off x="609600" y="742950"/>
            <a:ext cx="7315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cs typeface="Times New Roman" pitchFamily="18" charset="0"/>
              </a:rPr>
              <a:t>Tunica Vaginalis (epithelium + connective tissue)</a:t>
            </a:r>
            <a:endParaRPr lang="en-IN" sz="2000" b="1">
              <a:solidFill>
                <a:schemeClr val="bg1"/>
              </a:solidFill>
              <a:latin typeface="Times New Roman" pitchFamily="18" charset="0"/>
              <a:cs typeface="Times New Roman" pitchFamily="18" charset="0"/>
            </a:endParaRPr>
          </a:p>
        </p:txBody>
      </p:sp>
      <p:sp>
        <p:nvSpPr>
          <p:cNvPr id="9" name="Cloud Callout 8"/>
          <p:cNvSpPr/>
          <p:nvPr/>
        </p:nvSpPr>
        <p:spPr>
          <a:xfrm rot="663371">
            <a:off x="5002064" y="2287938"/>
            <a:ext cx="3516906" cy="1646744"/>
          </a:xfrm>
          <a:prstGeom prst="cloudCallout">
            <a:avLst>
              <a:gd name="adj1" fmla="val -106013"/>
              <a:gd name="adj2" fmla="val -32148"/>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200" b="1">
                <a:solidFill>
                  <a:schemeClr val="tx1"/>
                </a:solidFill>
                <a:latin typeface="Times New Roman" pitchFamily="18" charset="0"/>
                <a:ea typeface="Times New Roman" pitchFamily="18" charset="0"/>
                <a:cs typeface="Times New Roman" pitchFamily="18" charset="0"/>
              </a:rPr>
              <a:t>A pouch of serous membrane (peritoneal layer)</a:t>
            </a:r>
            <a:endParaRPr lang="en-US" sz="2200" b="1">
              <a:solidFill>
                <a:schemeClr val="tx1"/>
              </a:solidFill>
              <a:latin typeface="Times New Roman" pitchFamily="18" charset="0"/>
            </a:endParaRPr>
          </a:p>
        </p:txBody>
      </p:sp>
      <p:sp>
        <p:nvSpPr>
          <p:cNvPr id="10" name="Cloud 9"/>
          <p:cNvSpPr/>
          <p:nvPr/>
        </p:nvSpPr>
        <p:spPr>
          <a:xfrm rot="20900332">
            <a:off x="583007" y="2524697"/>
            <a:ext cx="2291319" cy="1276461"/>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400" b="1">
                <a:solidFill>
                  <a:schemeClr val="tx1"/>
                </a:solidFill>
                <a:latin typeface="Times New Roman" pitchFamily="18" charset="0"/>
                <a:ea typeface="Times New Roman" pitchFamily="18" charset="0"/>
                <a:cs typeface="Times New Roman" pitchFamily="18" charset="0"/>
              </a:rPr>
              <a:t>covers the testis. </a:t>
            </a:r>
            <a:endParaRPr lang="en-US" sz="2400" b="1">
              <a:solidFill>
                <a:schemeClr val="tx1"/>
              </a:solidFill>
              <a:latin typeface="Times New Roman" pitchFamily="18" charset="0"/>
            </a:endParaRPr>
          </a:p>
        </p:txBody>
      </p:sp>
    </p:spTree>
    <p:extLst>
      <p:ext uri="{BB962C8B-B14F-4D97-AF65-F5344CB8AC3E}">
        <p14:creationId xmlns:p14="http://schemas.microsoft.com/office/powerpoint/2010/main" val="195162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4" fill="hold"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0" presetClass="entr" presetSubtype="0"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fade">
                                      <p:cBhvr>
                                        <p:cTn id="17" dur="800" decel="100000"/>
                                        <p:tgtEl>
                                          <p:spTgt spid="9"/>
                                        </p:tgtEl>
                                      </p:cBhvr>
                                    </p:animEffect>
                                    <p:anim calcmode="lin" valueType="num">
                                      <p:cBhvr>
                                        <p:cTn id="18" dur="800" decel="100000" fill="hold"/>
                                        <p:tgtEl>
                                          <p:spTgt spid="9"/>
                                        </p:tgtEl>
                                        <p:attrNameLst>
                                          <p:attrName>style.rotation</p:attrName>
                                        </p:attrNameLst>
                                      </p:cBhvr>
                                      <p:tavLst>
                                        <p:tav tm="0">
                                          <p:val>
                                            <p:fltVal val="-90"/>
                                          </p:val>
                                        </p:tav>
                                        <p:tav tm="100000">
                                          <p:val>
                                            <p:fltVal val="0"/>
                                          </p:val>
                                        </p:tav>
                                      </p:tavLst>
                                    </p:anim>
                                    <p:anim calcmode="lin" valueType="num">
                                      <p:cBhvr>
                                        <p:cTn id="19" dur="800" decel="100000" fill="hold"/>
                                        <p:tgtEl>
                                          <p:spTgt spid="9"/>
                                        </p:tgtEl>
                                        <p:attrNameLst>
                                          <p:attrName>ppt_x</p:attrName>
                                        </p:attrNameLst>
                                      </p:cBhvr>
                                      <p:tavLst>
                                        <p:tav tm="0">
                                          <p:val>
                                            <p:strVal val="#ppt_x+0.4"/>
                                          </p:val>
                                        </p:tav>
                                        <p:tav tm="100000">
                                          <p:val>
                                            <p:strVal val="#ppt_x-0.05"/>
                                          </p:val>
                                        </p:tav>
                                      </p:tavLst>
                                    </p:anim>
                                    <p:anim calcmode="lin" valueType="num">
                                      <p:cBhvr>
                                        <p:cTn id="20" dur="800" decel="100000" fill="hold"/>
                                        <p:tgtEl>
                                          <p:spTgt spid="9"/>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9">
                                            <p:txEl>
                                              <p:pRg st="0" end="0"/>
                                            </p:txEl>
                                          </p:spTgt>
                                        </p:tgtEl>
                                        <p:attrNameLst>
                                          <p:attrName>style.visibility</p:attrName>
                                        </p:attrNameLst>
                                      </p:cBhvr>
                                      <p:to>
                                        <p:strVal val="visible"/>
                                      </p:to>
                                    </p:set>
                                    <p:animEffect transition="in" filter="wipe(left)">
                                      <p:cBhvr>
                                        <p:cTn id="27" dur="1000"/>
                                        <p:tgtEl>
                                          <p:spTgt spid="9">
                                            <p:txEl>
                                              <p:pRg st="0" end="0"/>
                                            </p:txEl>
                                          </p:spTgt>
                                        </p:tgtEl>
                                      </p:cBhvr>
                                    </p:animEffect>
                                  </p:childTnLst>
                                </p:cTn>
                              </p:par>
                            </p:childTnLst>
                          </p:cTn>
                        </p:par>
                        <p:par>
                          <p:cTn id="28" fill="hold" nodeType="afterGroup">
                            <p:stCondLst>
                              <p:cond delay="1000"/>
                            </p:stCondLst>
                            <p:childTnLst>
                              <p:par>
                                <p:cTn id="29" presetID="30" presetClass="entr" presetSubtype="0" fill="hold" grpId="0" nodeType="afterEffect">
                                  <p:stCondLst>
                                    <p:cond delay="0"/>
                                  </p:stCondLst>
                                  <p:iterate type="lt">
                                    <p:tmPct val="10000"/>
                                  </p:iterate>
                                  <p:childTnLst>
                                    <p:set>
                                      <p:cBhvr>
                                        <p:cTn id="30" dur="1" fill="hold">
                                          <p:stCondLst>
                                            <p:cond delay="0"/>
                                          </p:stCondLst>
                                        </p:cTn>
                                        <p:tgtEl>
                                          <p:spTgt spid="10"/>
                                        </p:tgtEl>
                                        <p:attrNameLst>
                                          <p:attrName>style.visibility</p:attrName>
                                        </p:attrNameLst>
                                      </p:cBhvr>
                                      <p:to>
                                        <p:strVal val="visible"/>
                                      </p:to>
                                    </p:set>
                                    <p:animEffect transition="in" filter="fade">
                                      <p:cBhvr>
                                        <p:cTn id="31" dur="800" decel="100000"/>
                                        <p:tgtEl>
                                          <p:spTgt spid="10"/>
                                        </p:tgtEl>
                                      </p:cBhvr>
                                    </p:animEffect>
                                    <p:anim calcmode="lin" valueType="num">
                                      <p:cBhvr>
                                        <p:cTn id="32" dur="800" decel="100000" fill="hold"/>
                                        <p:tgtEl>
                                          <p:spTgt spid="10"/>
                                        </p:tgtEl>
                                        <p:attrNameLst>
                                          <p:attrName>style.rotation</p:attrName>
                                        </p:attrNameLst>
                                      </p:cBhvr>
                                      <p:tavLst>
                                        <p:tav tm="0">
                                          <p:val>
                                            <p:fltVal val="-90"/>
                                          </p:val>
                                        </p:tav>
                                        <p:tav tm="100000">
                                          <p:val>
                                            <p:fltVal val="0"/>
                                          </p:val>
                                        </p:tav>
                                      </p:tavLst>
                                    </p:anim>
                                    <p:anim calcmode="lin" valueType="num">
                                      <p:cBhvr>
                                        <p:cTn id="33" dur="800" decel="100000" fill="hold"/>
                                        <p:tgtEl>
                                          <p:spTgt spid="10"/>
                                        </p:tgtEl>
                                        <p:attrNameLst>
                                          <p:attrName>ppt_x</p:attrName>
                                        </p:attrNameLst>
                                      </p:cBhvr>
                                      <p:tavLst>
                                        <p:tav tm="0">
                                          <p:val>
                                            <p:strVal val="#ppt_x+0.4"/>
                                          </p:val>
                                        </p:tav>
                                        <p:tav tm="100000">
                                          <p:val>
                                            <p:strVal val="#ppt_x-0.05"/>
                                          </p:val>
                                        </p:tav>
                                      </p:tavLst>
                                    </p:anim>
                                    <p:anim calcmode="lin" valueType="num">
                                      <p:cBhvr>
                                        <p:cTn id="34" dur="800" decel="100000" fill="hold"/>
                                        <p:tgtEl>
                                          <p:spTgt spid="10"/>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par>
                    <p:cTn id="37" fill="hold" nodeType="clickPar">
                      <p:stCondLst>
                        <p:cond delay="indefinite"/>
                      </p:stCondLst>
                      <p:childTnLst>
                        <p:par>
                          <p:cTn id="38" fill="hold">
                            <p:stCondLst>
                              <p:cond delay="0"/>
                            </p:stCondLst>
                            <p:childTnLst>
                              <p:par>
                                <p:cTn id="39" presetID="22" presetClass="entr" presetSubtype="8" fill="hold" nodeType="clickEffect">
                                  <p:stCondLst>
                                    <p:cond delay="0"/>
                                  </p:stCondLst>
                                  <p:iterate type="lt">
                                    <p:tmPct val="10000"/>
                                  </p:iterate>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wipe(left)">
                                      <p:cBhvr>
                                        <p:cTn id="4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Lst>
  </p:timing>
</p:sld>
</file>

<file path=ppt/slides/slide3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268300" y="1428750"/>
            <a:ext cx="6275500" cy="17658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EXTRA EMBRYONIC MEMBRANES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b="6891"/>
          <a:stretch>
            <a:fillRect/>
          </a:stretch>
        </p:blipFill>
        <p:spPr bwMode="auto">
          <a:xfrm>
            <a:off x="1862784" y="1290551"/>
            <a:ext cx="4832439" cy="3414799"/>
          </a:xfrm>
          <a:prstGeom prst="rect">
            <a:avLst/>
          </a:prstGeom>
          <a:noFill/>
          <a:ln w="2857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1"/>
          <p:cNvSpPr>
            <a:spLocks noChangeArrowheads="1"/>
          </p:cNvSpPr>
          <p:nvPr/>
        </p:nvSpPr>
        <p:spPr bwMode="auto">
          <a:xfrm>
            <a:off x="574496" y="722402"/>
            <a:ext cx="5376215"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74925"/>
              </a:tabLst>
            </a:pPr>
            <a:r>
              <a:rPr kumimoji="0" lang="en-US" sz="24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400" b="1" i="0" u="none" strike="noStrike" normalizeH="0" baseline="0">
              <a:solidFill>
                <a:schemeClr val="bg1"/>
              </a:solidFill>
              <a:latin typeface="Times New Roman" pitchFamily="18"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62785" y="1276350"/>
            <a:ext cx="4876800" cy="3429000"/>
          </a:xfrm>
          <a:prstGeom prst="rect">
            <a:avLst/>
          </a:prstGeom>
          <a:noFill/>
          <a:ln w="2857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69785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1"/>
          <p:cNvSpPr>
            <a:spLocks noChangeArrowheads="1"/>
          </p:cNvSpPr>
          <p:nvPr/>
        </p:nvSpPr>
        <p:spPr bwMode="auto">
          <a:xfrm>
            <a:off x="1524000" y="742950"/>
            <a:ext cx="5376215"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tab pos="2574925"/>
              </a:tabLst>
            </a:pPr>
            <a:r>
              <a:rPr kumimoji="0" lang="en-US" sz="24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400" b="1" i="0" u="none" strike="noStrike" normalizeH="0" baseline="0">
              <a:solidFill>
                <a:schemeClr val="bg1"/>
              </a:solidFill>
              <a:latin typeface="Times New Roman" pitchFamily="18" charset="0"/>
            </a:endParaRPr>
          </a:p>
        </p:txBody>
      </p:sp>
      <p:sp>
        <p:nvSpPr>
          <p:cNvPr id="6" name="Rectangle 2"/>
          <p:cNvSpPr>
            <a:spLocks noChangeArrowheads="1"/>
          </p:cNvSpPr>
          <p:nvPr/>
        </p:nvSpPr>
        <p:spPr bwMode="auto">
          <a:xfrm>
            <a:off x="1295400" y="1276350"/>
            <a:ext cx="6248399" cy="707886"/>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1" fontAlgn="base" latinLnBrk="0" hangingPunct="1">
              <a:lnSpc>
                <a:spcPct val="100000"/>
              </a:lnSpc>
              <a:spcBef>
                <a:spcPct val="0"/>
              </a:spcBef>
              <a:spcAft>
                <a:spcPct val="0"/>
              </a:spcAft>
              <a:buClrTx/>
              <a:buSzTx/>
              <a:tabLst>
                <a:tab pos="2574925"/>
              </a:tabLst>
            </a:pP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During the development of the human embryo four </a:t>
            </a:r>
            <a:r>
              <a:rPr kumimoji="0" lang="en-US" sz="2000" b="1" i="0" u="none" strike="noStrike" cap="none" normalizeH="0" baseline="0">
                <a:ln>
                  <a:noFill/>
                </a:ln>
                <a:solidFill>
                  <a:srgbClr val="FF0000"/>
                </a:solidFill>
                <a:effectLst/>
                <a:latin typeface="Times New Roman" pitchFamily="18" charset="0"/>
                <a:ea typeface="Times New Roman" pitchFamily="18" charset="0"/>
                <a:cs typeface="Times New Roman" pitchFamily="18" charset="0"/>
              </a:rPr>
              <a:t>extraembryonic </a:t>
            </a: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or </a:t>
            </a:r>
            <a:r>
              <a:rPr kumimoji="0" lang="en-US" sz="2000" b="1" i="1" u="none" strike="noStrike" cap="none" normalizeH="0" baseline="0">
                <a:ln>
                  <a:noFill/>
                </a:ln>
                <a:solidFill>
                  <a:srgbClr val="FF0000"/>
                </a:solidFill>
                <a:effectLst/>
                <a:latin typeface="Times New Roman" pitchFamily="18" charset="0"/>
                <a:ea typeface="Times New Roman" pitchFamily="18" charset="0"/>
                <a:cs typeface="Times New Roman" pitchFamily="18" charset="0"/>
              </a:rPr>
              <a:t>foetal membranes</a:t>
            </a: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 are formed. </a:t>
            </a:r>
          </a:p>
        </p:txBody>
      </p:sp>
      <p:sp>
        <p:nvSpPr>
          <p:cNvPr id="2" name="Left Arrow 1"/>
          <p:cNvSpPr/>
          <p:nvPr/>
        </p:nvSpPr>
        <p:spPr>
          <a:xfrm>
            <a:off x="4941222" y="3912871"/>
            <a:ext cx="1230978" cy="761999"/>
          </a:xfrm>
          <a:prstGeom prst="leftArrow">
            <a:avLst>
              <a:gd name="adj1" fmla="val 50000"/>
              <a:gd name="adj2" fmla="val 29546"/>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tabLst>
                <a:tab pos="2574925"/>
              </a:tabLst>
            </a:pPr>
            <a:r>
              <a:rPr lang="en-US" sz="2000" b="1">
                <a:solidFill>
                  <a:schemeClr val="tx1"/>
                </a:solidFill>
                <a:latin typeface="Times New Roman" pitchFamily="18" charset="0"/>
                <a:ea typeface="Times New Roman" pitchFamily="18" charset="0"/>
                <a:cs typeface="Times New Roman" pitchFamily="18" charset="0"/>
              </a:rPr>
              <a:t>Chorion </a:t>
            </a:r>
            <a:endParaRPr lang="en-US" sz="2000">
              <a:solidFill>
                <a:schemeClr val="tx1"/>
              </a:solidFill>
              <a:latin typeface="Times New Roman" pitchFamily="18" charset="0"/>
              <a:ea typeface="Times New Roman" pitchFamily="18" charset="0"/>
              <a:cs typeface="Times New Roman" pitchFamily="18" charset="0"/>
            </a:endParaRPr>
          </a:p>
        </p:txBody>
      </p:sp>
      <p:sp>
        <p:nvSpPr>
          <p:cNvPr id="9" name="Left Arrow 8"/>
          <p:cNvSpPr/>
          <p:nvPr/>
        </p:nvSpPr>
        <p:spPr>
          <a:xfrm>
            <a:off x="4992717" y="3257550"/>
            <a:ext cx="1179483" cy="655321"/>
          </a:xfrm>
          <a:prstGeom prst="leftArrow">
            <a:avLst>
              <a:gd name="adj1" fmla="val 50000"/>
              <a:gd name="adj2" fmla="val 26693"/>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tabLst>
                <a:tab pos="2574925"/>
              </a:tabLst>
            </a:pPr>
            <a:r>
              <a:rPr lang="en-US" sz="2000" b="1">
                <a:solidFill>
                  <a:schemeClr val="tx1"/>
                </a:solidFill>
                <a:latin typeface="Times New Roman" pitchFamily="18" charset="0"/>
                <a:ea typeface="Times New Roman" pitchFamily="18" charset="0"/>
                <a:cs typeface="Times New Roman" pitchFamily="18" charset="0"/>
              </a:rPr>
              <a:t>Yolk sac</a:t>
            </a:r>
            <a:endParaRPr lang="en-US" sz="2000">
              <a:solidFill>
                <a:schemeClr val="tx1"/>
              </a:solidFill>
              <a:latin typeface="Times New Roman" pitchFamily="18" charset="0"/>
              <a:ea typeface="Times New Roman" pitchFamily="18" charset="0"/>
              <a:cs typeface="Times New Roman" pitchFamily="18" charset="0"/>
            </a:endParaRPr>
          </a:p>
        </p:txBody>
      </p:sp>
      <p:sp>
        <p:nvSpPr>
          <p:cNvPr id="10" name="Left Arrow 9"/>
          <p:cNvSpPr/>
          <p:nvPr/>
        </p:nvSpPr>
        <p:spPr>
          <a:xfrm>
            <a:off x="4953000" y="2571749"/>
            <a:ext cx="1295400" cy="685801"/>
          </a:xfrm>
          <a:prstGeom prst="leftArrow">
            <a:avLst>
              <a:gd name="adj1" fmla="val 50000"/>
              <a:gd name="adj2" fmla="val 31818"/>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tabLst>
                <a:tab pos="2574925"/>
              </a:tabLst>
            </a:pPr>
            <a:r>
              <a:rPr lang="en-US" sz="2000" b="1">
                <a:solidFill>
                  <a:schemeClr val="tx1"/>
                </a:solidFill>
                <a:latin typeface="Times New Roman" pitchFamily="18" charset="0"/>
                <a:ea typeface="Times New Roman" pitchFamily="18" charset="0"/>
                <a:cs typeface="Times New Roman" pitchFamily="18" charset="0"/>
              </a:rPr>
              <a:t>Allantois </a:t>
            </a:r>
            <a:endParaRPr lang="en-US" sz="2000">
              <a:solidFill>
                <a:schemeClr val="tx1"/>
              </a:solidFill>
              <a:latin typeface="Times New Roman" pitchFamily="18" charset="0"/>
              <a:ea typeface="Times New Roman" pitchFamily="18" charset="0"/>
              <a:cs typeface="Times New Roman" pitchFamily="18" charset="0"/>
            </a:endParaRPr>
          </a:p>
        </p:txBody>
      </p:sp>
      <p:sp>
        <p:nvSpPr>
          <p:cNvPr id="11" name="Left Arrow 10"/>
          <p:cNvSpPr/>
          <p:nvPr/>
        </p:nvSpPr>
        <p:spPr>
          <a:xfrm>
            <a:off x="4913516" y="1984236"/>
            <a:ext cx="1317568" cy="663714"/>
          </a:xfrm>
          <a:prstGeom prst="leftArrow">
            <a:avLst>
              <a:gd name="adj1" fmla="val 50000"/>
              <a:gd name="adj2" fmla="val 36364"/>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tabLst>
                <a:tab pos="2574925"/>
              </a:tabLst>
            </a:pPr>
            <a:r>
              <a:rPr lang="en-US" sz="2000" b="1">
                <a:solidFill>
                  <a:schemeClr val="tx1"/>
                </a:solidFill>
                <a:latin typeface="Times New Roman" pitchFamily="18" charset="0"/>
                <a:ea typeface="Times New Roman" pitchFamily="18" charset="0"/>
                <a:cs typeface="Times New Roman" pitchFamily="18" charset="0"/>
              </a:rPr>
              <a:t>Amnion </a:t>
            </a:r>
            <a:endParaRPr lang="en-US" sz="2000">
              <a:solidFill>
                <a:schemeClr val="tx1"/>
              </a:solidFill>
              <a:latin typeface="Times New Roman" pitchFamily="18" charset="0"/>
              <a:ea typeface="Times New Roman" pitchFamily="18" charset="0"/>
              <a:cs typeface="Times New Roman" pitchFamily="18" charset="0"/>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2115" y="2114550"/>
            <a:ext cx="3526307" cy="2666998"/>
          </a:xfrm>
          <a:prstGeom prst="rect">
            <a:avLst/>
          </a:prstGeom>
          <a:noFill/>
          <a:ln w="2857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4656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2" fill="hold" grpId="0" nodeType="click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2" presetClass="entr" presetSubtype="8" fill="hold" nodeType="clickEffect">
                                  <p:stCondLst>
                                    <p:cond delay="0"/>
                                  </p:stCondLst>
                                  <p:iterate type="lt">
                                    <p:tmPct val="10000"/>
                                  </p:iterate>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wipe(left)">
                                      <p:cBhvr>
                                        <p:cTn id="25" dur="500"/>
                                        <p:tgtEl>
                                          <p:spTgt spid="11">
                                            <p:txEl>
                                              <p:pRg st="0" end="0"/>
                                            </p:txEl>
                                          </p:spTgt>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2" presetClass="entr" presetSubtype="2" fill="hold" grpId="0" nodeType="clickEffect">
                                  <p:stCondLst>
                                    <p:cond delay="0"/>
                                  </p:stCondLst>
                                  <p:iterate type="lt">
                                    <p:tmPct val="10000"/>
                                  </p:iterate>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1+#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wipe(left)">
                                      <p:cBhvr>
                                        <p:cTn id="36" dur="500"/>
                                        <p:tgtEl>
                                          <p:spTgt spid="10">
                                            <p:txEl>
                                              <p:pRg st="0" end="0"/>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2" presetClass="entr" presetSubtype="2" fill="hold" grpId="0" nodeType="clickEffect">
                                  <p:stCondLst>
                                    <p:cond delay="0"/>
                                  </p:stCondLst>
                                  <p:iterate type="lt">
                                    <p:tmPct val="10000"/>
                                  </p:iterate>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1+#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left)">
                                      <p:cBhvr>
                                        <p:cTn id="47" dur="500"/>
                                        <p:tgtEl>
                                          <p:spTgt spid="9">
                                            <p:txEl>
                                              <p:pRg st="0" end="0"/>
                                            </p:txEl>
                                          </p:spTgt>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 presetClass="entr" presetSubtype="2" fill="hold" grpId="0" nodeType="clickEffect">
                                  <p:stCondLst>
                                    <p:cond delay="0"/>
                                  </p:stCondLst>
                                  <p:iterate type="lt">
                                    <p:tmPct val="10000"/>
                                  </p:iterate>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1+#ppt_w/2"/>
                                          </p:val>
                                        </p:tav>
                                        <p:tav tm="100000">
                                          <p:val>
                                            <p:strVal val="#ppt_x"/>
                                          </p:val>
                                        </p:tav>
                                      </p:tavLst>
                                    </p:anim>
                                    <p:anim calcmode="lin" valueType="num">
                                      <p:cBhvr additive="base">
                                        <p:cTn id="5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4" fill="hold" nodeType="clickPar">
                      <p:stCondLst>
                        <p:cond delay="indefinite"/>
                      </p:stCondLst>
                      <p:childTnLst>
                        <p:par>
                          <p:cTn id="55" fill="hold">
                            <p:stCondLst>
                              <p:cond delay="0"/>
                            </p:stCondLst>
                            <p:childTnLst>
                              <p:par>
                                <p:cTn id="56" presetID="22" presetClass="entr" presetSubtype="8" fill="hold" nodeType="clickEffect">
                                  <p:stCondLst>
                                    <p:cond delay="0"/>
                                  </p:stCondLst>
                                  <p:iterate type="lt">
                                    <p:tmPct val="10000"/>
                                  </p:iterate>
                                  <p:childTnLst>
                                    <p:set>
                                      <p:cBhvr>
                                        <p:cTn id="57" dur="1" fill="hold">
                                          <p:stCondLst>
                                            <p:cond delay="0"/>
                                          </p:stCondLst>
                                        </p:cTn>
                                        <p:tgtEl>
                                          <p:spTgt spid="2">
                                            <p:txEl>
                                              <p:pRg st="0" end="0"/>
                                            </p:txEl>
                                          </p:spTgt>
                                        </p:tgtEl>
                                        <p:attrNameLst>
                                          <p:attrName>style.visibility</p:attrName>
                                        </p:attrNameLst>
                                      </p:cBhvr>
                                      <p:to>
                                        <p:strVal val="visible"/>
                                      </p:to>
                                    </p:set>
                                    <p:animEffect transition="in" filter="wipe(left)">
                                      <p:cBhvr>
                                        <p:cTn id="58"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9" grpId="0" animBg="1"/>
      <p:bldP spid="10" grpId="0" animBg="1"/>
      <p:bldP spid="11" grpId="0" animBg="1"/>
    </p:bldLst>
  </p:timing>
</p:sld>
</file>

<file path=ppt/slides/slide3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a:spLocks noChangeArrowheads="1"/>
          </p:cNvSpPr>
          <p:nvPr/>
        </p:nvSpPr>
        <p:spPr bwMode="auto">
          <a:xfrm>
            <a:off x="623337" y="742950"/>
            <a:ext cx="4863063"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42900" marR="0" lvl="0" indent="-342900" algn="ctr" defTabSz="914400" rtl="0" eaLnBrk="1" fontAlgn="base" latinLnBrk="0" hangingPunct="1">
              <a:lnSpc>
                <a:spcPct val="100000"/>
              </a:lnSpc>
              <a:spcBef>
                <a:spcPct val="0"/>
              </a:spcBef>
              <a:spcAft>
                <a:spcPct val="0"/>
              </a:spcAft>
              <a:buClrTx/>
              <a:buSzTx/>
              <a:buFont typeface="Wingdings" pitchFamily="2" charset="2"/>
              <a:buChar char="v"/>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000" b="1" i="0" u="none" strike="noStrike" normalizeH="0" baseline="0">
              <a:solidFill>
                <a:schemeClr val="bg1"/>
              </a:solidFill>
              <a:latin typeface="Times New Roman" pitchFamily="18" charset="0"/>
            </a:endParaRPr>
          </a:p>
        </p:txBody>
      </p:sp>
      <p:sp>
        <p:nvSpPr>
          <p:cNvPr id="4" name="Rectangle 3"/>
          <p:cNvSpPr>
            <a:spLocks noChangeArrowheads="1"/>
          </p:cNvSpPr>
          <p:nvPr/>
        </p:nvSpPr>
        <p:spPr bwMode="auto">
          <a:xfrm>
            <a:off x="527222" y="1123950"/>
            <a:ext cx="7854778" cy="707886"/>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Development of the foetal / extra-embryonic</a:t>
            </a: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 membranes helps to protect the embryo from</a:t>
            </a:r>
            <a:endParaRPr kumimoji="0" lang="en-US" sz="2000" b="1" i="0" u="none" strike="noStrike" cap="none" normalizeH="0" baseline="0">
              <a:ln>
                <a:noFill/>
              </a:ln>
              <a:solidFill>
                <a:schemeClr val="tx1"/>
              </a:solidFill>
              <a:effectLst/>
              <a:latin typeface="Times New Roman" pitchFamily="18" charset="0"/>
            </a:endParaRPr>
          </a:p>
        </p:txBody>
      </p:sp>
      <p:sp>
        <p:nvSpPr>
          <p:cNvPr id="11" name="Rectangle 10"/>
          <p:cNvSpPr/>
          <p:nvPr/>
        </p:nvSpPr>
        <p:spPr>
          <a:xfrm>
            <a:off x="2479589" y="1809750"/>
            <a:ext cx="3083011" cy="18971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5" name="Rectangle 4"/>
          <p:cNvSpPr>
            <a:spLocks noChangeArrowheads="1"/>
          </p:cNvSpPr>
          <p:nvPr/>
        </p:nvSpPr>
        <p:spPr bwMode="auto">
          <a:xfrm>
            <a:off x="2479589" y="1809750"/>
            <a:ext cx="1814611" cy="40011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tab pos="2574925"/>
              </a:tabLst>
            </a:pP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Desiccation </a:t>
            </a:r>
            <a:endParaRPr kumimoji="0" lang="en-US" sz="2000" b="1" i="0" u="none" strike="noStrike" cap="none" normalizeH="0" baseline="0">
              <a:ln>
                <a:noFill/>
              </a:ln>
              <a:solidFill>
                <a:schemeClr val="tx1"/>
              </a:solidFill>
              <a:effectLst/>
              <a:latin typeface="Times New Roman" pitchFamily="18" charset="0"/>
            </a:endParaRPr>
          </a:p>
        </p:txBody>
      </p:sp>
      <p:sp>
        <p:nvSpPr>
          <p:cNvPr id="6" name="Rectangle 5"/>
          <p:cNvSpPr>
            <a:spLocks noChangeArrowheads="1"/>
          </p:cNvSpPr>
          <p:nvPr/>
        </p:nvSpPr>
        <p:spPr bwMode="auto">
          <a:xfrm>
            <a:off x="2479589" y="2157962"/>
            <a:ext cx="2609932" cy="40011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tab pos="2574925"/>
              </a:tabLst>
            </a:pP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Mechanical shock</a:t>
            </a:r>
            <a:endParaRPr kumimoji="0" lang="en-US" sz="2000" b="1" i="0" u="none" strike="noStrike" cap="none" normalizeH="0" baseline="0">
              <a:ln>
                <a:noFill/>
              </a:ln>
              <a:solidFill>
                <a:schemeClr val="tx1"/>
              </a:solidFill>
              <a:effectLst/>
              <a:latin typeface="Times New Roman" pitchFamily="18" charset="0"/>
            </a:endParaRPr>
          </a:p>
        </p:txBody>
      </p:sp>
      <p:sp>
        <p:nvSpPr>
          <p:cNvPr id="7" name="Rectangle 6"/>
          <p:cNvSpPr>
            <a:spLocks noChangeArrowheads="1"/>
          </p:cNvSpPr>
          <p:nvPr/>
        </p:nvSpPr>
        <p:spPr bwMode="auto">
          <a:xfrm>
            <a:off x="2479589" y="2773393"/>
            <a:ext cx="3083011" cy="40011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tab pos="2574925"/>
              </a:tabLst>
            </a:pP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Absorption of nutrients</a:t>
            </a:r>
            <a:endParaRPr kumimoji="0" lang="en-US" sz="2000" b="1" i="0" u="none" strike="noStrike" cap="none" normalizeH="0" baseline="0">
              <a:ln>
                <a:noFill/>
              </a:ln>
              <a:solidFill>
                <a:schemeClr val="tx1"/>
              </a:solidFill>
              <a:effectLst/>
              <a:latin typeface="Times New Roman" pitchFamily="18" charset="0"/>
            </a:endParaRPr>
          </a:p>
        </p:txBody>
      </p:sp>
      <p:sp>
        <p:nvSpPr>
          <p:cNvPr id="8" name="Rectangle 7"/>
          <p:cNvSpPr>
            <a:spLocks noChangeArrowheads="1"/>
          </p:cNvSpPr>
          <p:nvPr/>
        </p:nvSpPr>
        <p:spPr bwMode="auto">
          <a:xfrm>
            <a:off x="2479589" y="2468593"/>
            <a:ext cx="2609932" cy="40011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tab pos="2574925"/>
              </a:tabLst>
            </a:pP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Exchange of gases</a:t>
            </a:r>
            <a:endParaRPr kumimoji="0" lang="en-US" sz="2000" b="1" i="0" u="none" strike="noStrike" cap="none" normalizeH="0" baseline="0">
              <a:ln>
                <a:noFill/>
              </a:ln>
              <a:solidFill>
                <a:schemeClr val="tx1"/>
              </a:solidFill>
              <a:effectLst/>
              <a:latin typeface="Times New Roman" pitchFamily="18" charset="0"/>
            </a:endParaRPr>
          </a:p>
        </p:txBody>
      </p:sp>
      <p:sp>
        <p:nvSpPr>
          <p:cNvPr id="9" name="Rectangle 8"/>
          <p:cNvSpPr>
            <a:spLocks noChangeArrowheads="1"/>
          </p:cNvSpPr>
          <p:nvPr/>
        </p:nvSpPr>
        <p:spPr bwMode="auto">
          <a:xfrm>
            <a:off x="3332206" y="3063597"/>
            <a:ext cx="782594" cy="40011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14400" rtl="0" eaLnBrk="0" fontAlgn="base" latinLnBrk="0" hangingPunct="0">
              <a:lnSpc>
                <a:spcPct val="100000"/>
              </a:lnSpc>
              <a:spcBef>
                <a:spcPct val="0"/>
              </a:spcBef>
              <a:spcAft>
                <a:spcPct val="0"/>
              </a:spcAft>
              <a:buClrTx/>
              <a:buSzTx/>
              <a:tabLst>
                <a:tab pos="2574925"/>
              </a:tabLst>
            </a:pP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&amp;</a:t>
            </a:r>
            <a:endParaRPr kumimoji="0" lang="en-US" sz="2000" b="1" i="0" u="none" strike="noStrike" cap="none" normalizeH="0" baseline="0">
              <a:ln>
                <a:noFill/>
              </a:ln>
              <a:solidFill>
                <a:schemeClr val="tx1"/>
              </a:solidFill>
              <a:effectLst/>
              <a:latin typeface="Times New Roman" pitchFamily="18" charset="0"/>
            </a:endParaRPr>
          </a:p>
        </p:txBody>
      </p:sp>
      <p:sp>
        <p:nvSpPr>
          <p:cNvPr id="10" name="Rectangle 9"/>
          <p:cNvSpPr>
            <a:spLocks noChangeArrowheads="1"/>
          </p:cNvSpPr>
          <p:nvPr/>
        </p:nvSpPr>
        <p:spPr bwMode="auto">
          <a:xfrm>
            <a:off x="2467232" y="3306793"/>
            <a:ext cx="2866768" cy="40011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Ø"/>
              <a:tabLst>
                <a:tab pos="2574925"/>
              </a:tabLst>
            </a:pP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Elimination of wastes</a:t>
            </a:r>
            <a:endParaRPr kumimoji="0" lang="en-US" sz="2000" b="1" i="0" u="none" strike="noStrike" cap="none" normalizeH="0" baseline="0">
              <a:ln>
                <a:noFill/>
              </a:ln>
              <a:solidFill>
                <a:schemeClr val="tx1"/>
              </a:solidFill>
              <a:effectLst/>
              <a:latin typeface="Times New Roman" pitchFamily="18" charset="0"/>
            </a:endParaRPr>
          </a:p>
        </p:txBody>
      </p:sp>
      <p:sp>
        <p:nvSpPr>
          <p:cNvPr id="12" name="Rectangle 11"/>
          <p:cNvSpPr>
            <a:spLocks noChangeArrowheads="1"/>
          </p:cNvSpPr>
          <p:nvPr/>
        </p:nvSpPr>
        <p:spPr bwMode="auto">
          <a:xfrm>
            <a:off x="533400" y="3868638"/>
            <a:ext cx="7848600" cy="707886"/>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lang="en-US" sz="2000" b="1">
                <a:solidFill>
                  <a:srgbClr val="000000"/>
                </a:solidFill>
                <a:latin typeface="Times New Roman" pitchFamily="18" charset="0"/>
                <a:cs typeface="Times New Roman" pitchFamily="18" charset="0"/>
              </a:rPr>
              <a:t>(Note : The formation of amnion and chorion in human embryos is different from that in the other amniotes).</a:t>
            </a:r>
            <a:endParaRPr kumimoji="0" 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682059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grpId="0" nodeType="clickEffect">
                                  <p:stCondLst>
                                    <p:cond delay="0"/>
                                  </p:stCondLst>
                                  <p:iterate type="lt">
                                    <p:tmPct val="10000"/>
                                  </p:iterate>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grpId="0" nodeType="clickEffect">
                                  <p:stCondLst>
                                    <p:cond delay="0"/>
                                  </p:stCondLst>
                                  <p:iterate type="lt">
                                    <p:tmPct val="10000"/>
                                  </p:iterate>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22" presetClass="entr" presetSubtype="8" fill="hold" grpId="0" nodeType="clickEffect">
                                  <p:stCondLst>
                                    <p:cond delay="0"/>
                                  </p:stCondLst>
                                  <p:iterate type="lt">
                                    <p:tmPct val="10000"/>
                                  </p:iterate>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22" presetClass="entr" presetSubtype="8" fill="hold" grpId="0" nodeType="clickEffect">
                                  <p:stCondLst>
                                    <p:cond delay="0"/>
                                  </p:stCondLst>
                                  <p:iterate type="lt">
                                    <p:tmPct val="10000"/>
                                  </p:iterate>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nodeType="clickPar">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5" grpId="0"/>
      <p:bldP spid="6" grpId="0"/>
      <p:bldP spid="7" grpId="0"/>
      <p:bldP spid="8" grpId="0"/>
      <p:bldP spid="9" grpId="0"/>
      <p:bldP spid="10" grpId="0"/>
      <p:bldP spid="12" grpId="0"/>
    </p:bldLst>
  </p:timing>
</p:sld>
</file>

<file path=ppt/slides/slide3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a:spLocks noChangeArrowheads="1"/>
          </p:cNvSpPr>
          <p:nvPr/>
        </p:nvSpPr>
        <p:spPr bwMode="auto">
          <a:xfrm>
            <a:off x="623337" y="723840"/>
            <a:ext cx="4863063"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42900" marR="0" lvl="0" indent="-342900" algn="ctr" defTabSz="914400" rtl="0" eaLnBrk="1" fontAlgn="base" latinLnBrk="0" hangingPunct="1">
              <a:lnSpc>
                <a:spcPct val="100000"/>
              </a:lnSpc>
              <a:spcBef>
                <a:spcPct val="0"/>
              </a:spcBef>
              <a:spcAft>
                <a:spcPct val="0"/>
              </a:spcAft>
              <a:buClrTx/>
              <a:buSzTx/>
              <a:buFont typeface="Wingdings" pitchFamily="2" charset="2"/>
              <a:buChar char="v"/>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000" b="1" i="0" u="none" strike="noStrike" normalizeH="0" baseline="0">
              <a:solidFill>
                <a:schemeClr val="bg1"/>
              </a:solidFill>
              <a:latin typeface="Times New Roman" pitchFamily="18" charset="0"/>
            </a:endParaRPr>
          </a:p>
        </p:txBody>
      </p:sp>
      <p:sp>
        <p:nvSpPr>
          <p:cNvPr id="4" name="Rectangle 3"/>
          <p:cNvSpPr>
            <a:spLocks noChangeArrowheads="1"/>
          </p:cNvSpPr>
          <p:nvPr/>
        </p:nvSpPr>
        <p:spPr bwMode="auto">
          <a:xfrm>
            <a:off x="3848100" y="1123950"/>
            <a:ext cx="4610100" cy="1323439"/>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lang="en-US" sz="2000" b="1">
                <a:solidFill>
                  <a:srgbClr val="000000"/>
                </a:solidFill>
                <a:latin typeface="Times New Roman" pitchFamily="18" charset="0"/>
                <a:cs typeface="Times New Roman" pitchFamily="18" charset="0"/>
              </a:rPr>
              <a:t>The epiblast adjacent to the trophoblast ‘migrates’ away from the ‘trophoblast’ forming the amniotic cavity.</a:t>
            </a:r>
            <a:endParaRPr kumimoji="0" lang="en-US" sz="2000" b="1" i="0" u="none" strike="noStrike" cap="none" normalizeH="0" baseline="0">
              <a:ln>
                <a:noFill/>
              </a:ln>
              <a:solidFill>
                <a:schemeClr val="tx1"/>
              </a:solidFill>
              <a:effectLst/>
              <a:latin typeface="Times New Roman" pitchFamily="18" charset="0"/>
            </a:endParaRPr>
          </a:p>
        </p:txBody>
      </p:sp>
      <p:pic>
        <p:nvPicPr>
          <p:cNvPr id="6" name="Picture 4" descr="http://courses.biology.utah.edu/bastiani/3230/DB%20Lecture/Lectures/Gastrulation/MamBlast2.jpg"/>
          <p:cNvPicPr>
            <a:picLocks noChangeAspect="1" noChangeArrowheads="1"/>
          </p:cNvPicPr>
          <p:nvPr/>
        </p:nvPicPr>
        <p:blipFill>
          <a:blip r:embed="rId2">
            <a:extLst>
              <a:ext uri="{28A0092B-C50C-407E-A947-70E740481C1C}">
                <a14:useLocalDpi xmlns:a14="http://schemas.microsoft.com/office/drawing/2010/main" val="0"/>
              </a:ext>
            </a:extLst>
          </a:blip>
          <a:srcRect l="42911" t="1968" b="2439"/>
          <a:stretch>
            <a:fillRect/>
          </a:stretch>
        </p:blipFill>
        <p:spPr bwMode="auto">
          <a:xfrm>
            <a:off x="733982" y="1352550"/>
            <a:ext cx="2923618" cy="3124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3733801" y="2495550"/>
            <a:ext cx="4648200" cy="1015663"/>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The lining of the amniotic cavity is made up</a:t>
            </a: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 of cells called ‘amnioblasts’, derived from the ‘epiblast’.</a:t>
            </a:r>
            <a:endParaRPr kumimoji="0" lang="en-US" sz="2000" b="1" i="0" u="none" strike="noStrike" cap="none" normalizeH="0" baseline="0">
              <a:ln>
                <a:noFill/>
              </a:ln>
              <a:solidFill>
                <a:schemeClr val="tx1"/>
              </a:solidFill>
              <a:effectLst/>
              <a:latin typeface="Times New Roman" pitchFamily="18" charset="0"/>
            </a:endParaRPr>
          </a:p>
        </p:txBody>
      </p:sp>
      <p:sp>
        <p:nvSpPr>
          <p:cNvPr id="9" name="Rectangle 8"/>
          <p:cNvSpPr>
            <a:spLocks noChangeArrowheads="1"/>
          </p:cNvSpPr>
          <p:nvPr/>
        </p:nvSpPr>
        <p:spPr bwMode="auto">
          <a:xfrm>
            <a:off x="3733800" y="3867150"/>
            <a:ext cx="4648200" cy="707886"/>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lang="en-US" sz="2000" b="1">
                <a:solidFill>
                  <a:srgbClr val="000000"/>
                </a:solidFill>
                <a:latin typeface="Times New Roman" pitchFamily="18" charset="0"/>
                <a:cs typeface="Times New Roman" pitchFamily="18" charset="0"/>
              </a:rPr>
              <a:t>The amnion is filled with ‘water’ (amniotic fluid).</a:t>
            </a:r>
            <a:endParaRPr kumimoji="0" 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64298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grpId="0" nodeType="click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10000"/>
                                  </p:iterate>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3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a:spLocks noChangeArrowheads="1"/>
          </p:cNvSpPr>
          <p:nvPr/>
        </p:nvSpPr>
        <p:spPr bwMode="auto">
          <a:xfrm>
            <a:off x="602135" y="814685"/>
            <a:ext cx="5722465" cy="461665"/>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42900" marR="0" lvl="0" indent="-342900" algn="ctr" defTabSz="914400" rtl="0" eaLnBrk="1" fontAlgn="base" latinLnBrk="0" hangingPunct="1">
              <a:lnSpc>
                <a:spcPct val="100000"/>
              </a:lnSpc>
              <a:spcBef>
                <a:spcPct val="0"/>
              </a:spcBef>
              <a:spcAft>
                <a:spcPct val="0"/>
              </a:spcAft>
              <a:buClrTx/>
              <a:buSzTx/>
              <a:buFont typeface="Wingdings" pitchFamily="2" charset="2"/>
              <a:buChar char="v"/>
              <a:tabLst>
                <a:tab pos="2574925"/>
              </a:tabLst>
            </a:pPr>
            <a:r>
              <a:rPr kumimoji="0" lang="en-US" sz="24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400" b="1" i="0" u="none" strike="noStrike" normalizeH="0" baseline="0">
              <a:solidFill>
                <a:schemeClr val="bg1"/>
              </a:solidFill>
              <a:latin typeface="Times New Roman" pitchFamily="18" charset="0"/>
            </a:endParaRPr>
          </a:p>
        </p:txBody>
      </p:sp>
      <p:sp>
        <p:nvSpPr>
          <p:cNvPr id="5" name="Rectangle 4"/>
          <p:cNvSpPr>
            <a:spLocks noChangeArrowheads="1"/>
          </p:cNvSpPr>
          <p:nvPr/>
        </p:nvSpPr>
        <p:spPr bwMode="auto">
          <a:xfrm>
            <a:off x="3714108" y="1504950"/>
            <a:ext cx="4820292" cy="1107996"/>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0" fontAlgn="base" latinLnBrk="0" hangingPunct="0">
              <a:lnSpc>
                <a:spcPct val="100000"/>
              </a:lnSpc>
              <a:spcBef>
                <a:spcPct val="0"/>
              </a:spcBef>
              <a:spcAft>
                <a:spcPct val="0"/>
              </a:spcAft>
              <a:buClrTx/>
              <a:buSzTx/>
              <a:tabLst>
                <a:tab pos="2574925"/>
              </a:tabLst>
            </a:pPr>
            <a:r>
              <a:rPr lang="en-US" sz="2200" b="1">
                <a:solidFill>
                  <a:srgbClr val="000000"/>
                </a:solidFill>
                <a:latin typeface="Times New Roman" pitchFamily="18" charset="0"/>
                <a:cs typeface="Times New Roman" pitchFamily="18" charset="0"/>
              </a:rPr>
              <a:t>The hypoblast is pushed ‘down’ forming the lining of a cavity called </a:t>
            </a:r>
            <a:r>
              <a:rPr lang="en-US" sz="2200" b="1">
                <a:solidFill>
                  <a:srgbClr val="0000FF"/>
                </a:solidFill>
                <a:latin typeface="Times New Roman" pitchFamily="18" charset="0"/>
                <a:cs typeface="Times New Roman" pitchFamily="18" charset="0"/>
              </a:rPr>
              <a:t>yolk sac.</a:t>
            </a:r>
            <a:endParaRPr kumimoji="0" lang="en-US" sz="2200" b="1" i="0" u="none" strike="noStrike" cap="none" normalizeH="0" baseline="0">
              <a:ln>
                <a:noFill/>
              </a:ln>
              <a:solidFill>
                <a:srgbClr val="0000FF"/>
              </a:solidFill>
              <a:effectLst/>
              <a:latin typeface="Times New Roman" pitchFamily="18" charset="0"/>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l="3216" b="4985"/>
          <a:stretch>
            <a:fillRect/>
          </a:stretch>
        </p:blipFill>
        <p:spPr bwMode="auto">
          <a:xfrm>
            <a:off x="685801" y="1504950"/>
            <a:ext cx="2971799" cy="2783753"/>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rot="5400000">
            <a:off x="1866900" y="2994511"/>
            <a:ext cx="609600" cy="1353172"/>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4063914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6" presetClass="emph" presetSubtype="0" fill="hold" grpId="1" nodeType="clickEffect">
                                  <p:stCondLst>
                                    <p:cond delay="0"/>
                                  </p:stCondLst>
                                  <p:childTnLst>
                                    <p:animEffect transition="out" filter="fade">
                                      <p:cBhvr>
                                        <p:cTn id="23" dur="500" tmFilter="0, 0; .2, .5; .8, .5; 1, 0"/>
                                        <p:tgtEl>
                                          <p:spTgt spid="8"/>
                                        </p:tgtEl>
                                      </p:cBhvr>
                                    </p:animEffect>
                                    <p:animScale>
                                      <p:cBhvr>
                                        <p:cTn id="24"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Lst>
  </p:timing>
</p:sld>
</file>

<file path=ppt/slides/slide3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l="3514" t="3589" r="4378" b="3948"/>
          <a:stretch>
            <a:fillRect/>
          </a:stretch>
        </p:blipFill>
        <p:spPr bwMode="auto">
          <a:xfrm>
            <a:off x="2498737" y="2219418"/>
            <a:ext cx="2848999" cy="256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a:spLocks noChangeArrowheads="1"/>
          </p:cNvSpPr>
          <p:nvPr/>
        </p:nvSpPr>
        <p:spPr bwMode="auto">
          <a:xfrm>
            <a:off x="609600" y="742950"/>
            <a:ext cx="4863063"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42900" marR="0" lvl="0" indent="-342900" algn="ctr" defTabSz="914400" rtl="0" eaLnBrk="1" fontAlgn="base" latinLnBrk="0" hangingPunct="1">
              <a:lnSpc>
                <a:spcPct val="100000"/>
              </a:lnSpc>
              <a:spcBef>
                <a:spcPct val="0"/>
              </a:spcBef>
              <a:spcAft>
                <a:spcPct val="0"/>
              </a:spcAft>
              <a:buClrTx/>
              <a:buSzTx/>
              <a:buFont typeface="Wingdings" pitchFamily="2" charset="2"/>
              <a:buChar char="v"/>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000" b="1" i="0" u="none" strike="noStrike" normalizeH="0" baseline="0">
              <a:solidFill>
                <a:schemeClr val="bg1"/>
              </a:solidFill>
              <a:latin typeface="Times New Roman" pitchFamily="18" charset="0"/>
            </a:endParaRPr>
          </a:p>
        </p:txBody>
      </p:sp>
      <p:sp>
        <p:nvSpPr>
          <p:cNvPr id="4" name="Rectangle 3"/>
          <p:cNvSpPr>
            <a:spLocks noChangeArrowheads="1"/>
          </p:cNvSpPr>
          <p:nvPr/>
        </p:nvSpPr>
        <p:spPr bwMode="auto">
          <a:xfrm>
            <a:off x="609600" y="1200150"/>
            <a:ext cx="7924800" cy="1015663"/>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0" fontAlgn="base" latinLnBrk="0" hangingPunct="0">
              <a:lnSpc>
                <a:spcPct val="100000"/>
              </a:lnSpc>
              <a:spcBef>
                <a:spcPct val="0"/>
              </a:spcBef>
              <a:spcAft>
                <a:spcPct val="0"/>
              </a:spcAft>
              <a:buClrTx/>
              <a:buSzTx/>
              <a:tabLst>
                <a:tab pos="2574925"/>
              </a:tabLst>
            </a:pP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The chorion consists of an outer layer formed by the primitive</a:t>
            </a: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 ectoderm or trophoblast, and an inner by the somatic mesoderm / extraembryonic mesoderm from which the chorionic cavity is formed.</a:t>
            </a:r>
            <a:endParaRPr kumimoji="0" lang="en-US" sz="2000" b="1" i="0" u="none" strike="noStrike" cap="none" normalizeH="0" baseline="0">
              <a:ln>
                <a:noFill/>
              </a:ln>
              <a:solidFill>
                <a:schemeClr val="tx1"/>
              </a:solidFill>
              <a:effectLst/>
              <a:latin typeface="Times New Roman" pitchFamily="18" charset="0"/>
            </a:endParaRPr>
          </a:p>
        </p:txBody>
      </p:sp>
      <p:cxnSp>
        <p:nvCxnSpPr>
          <p:cNvPr id="6" name="Straight Connector 5"/>
          <p:cNvCxnSpPr/>
          <p:nvPr/>
        </p:nvCxnSpPr>
        <p:spPr>
          <a:xfrm>
            <a:off x="4101244" y="3562350"/>
            <a:ext cx="1246492" cy="76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134195" y="3374342"/>
            <a:ext cx="1213541" cy="833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47736" y="3497818"/>
            <a:ext cx="15240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0000"/>
                </a:solidFill>
                <a:latin typeface="Times New Roman" pitchFamily="18" charset="0"/>
                <a:ea typeface="Times New Roman" pitchFamily="18" charset="0"/>
                <a:cs typeface="Times New Roman" pitchFamily="18" charset="0"/>
              </a:rPr>
              <a:t>Trophoblast </a:t>
            </a:r>
            <a:endParaRPr lang="en-US"/>
          </a:p>
        </p:txBody>
      </p:sp>
      <p:sp>
        <p:nvSpPr>
          <p:cNvPr id="23" name="TextBox 22"/>
          <p:cNvSpPr txBox="1"/>
          <p:nvPr/>
        </p:nvSpPr>
        <p:spPr>
          <a:xfrm>
            <a:off x="5271536" y="3193018"/>
            <a:ext cx="20436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0000"/>
                </a:solidFill>
                <a:latin typeface="Times New Roman" pitchFamily="18" charset="0"/>
                <a:ea typeface="Times New Roman" pitchFamily="18" charset="0"/>
                <a:cs typeface="Times New Roman" pitchFamily="18" charset="0"/>
              </a:rPr>
              <a:t>Somatic mesoderm </a:t>
            </a:r>
            <a:endParaRPr lang="en-US"/>
          </a:p>
        </p:txBody>
      </p:sp>
    </p:spTree>
    <p:extLst>
      <p:ext uri="{BB962C8B-B14F-4D97-AF65-F5344CB8AC3E}">
        <p14:creationId xmlns:p14="http://schemas.microsoft.com/office/powerpoint/2010/main" val="927033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10000"/>
                                  </p:iterate>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nodeType="clickEffect">
                                  <p:stCondLst>
                                    <p:cond delay="0"/>
                                  </p:stCondLst>
                                  <p:iterate type="lt">
                                    <p:tmPct val="10000"/>
                                  </p:iterate>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grpId="0" nodeType="clickEffect">
                                  <p:stCondLst>
                                    <p:cond delay="0"/>
                                  </p:stCondLst>
                                  <p:iterate type="lt">
                                    <p:tmPct val="10000"/>
                                  </p:iterate>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p:bldP spid="23" grpId="0"/>
    </p:bldLst>
  </p:timing>
</p:sld>
</file>

<file path=ppt/slides/slide3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a:spLocks noChangeArrowheads="1"/>
          </p:cNvSpPr>
          <p:nvPr/>
        </p:nvSpPr>
        <p:spPr bwMode="auto">
          <a:xfrm>
            <a:off x="623337" y="742950"/>
            <a:ext cx="4863063"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42900" marR="0" lvl="0" indent="-342900" algn="ctr" defTabSz="914400" rtl="0" eaLnBrk="1" fontAlgn="base" latinLnBrk="0" hangingPunct="1">
              <a:lnSpc>
                <a:spcPct val="100000"/>
              </a:lnSpc>
              <a:spcBef>
                <a:spcPct val="0"/>
              </a:spcBef>
              <a:spcAft>
                <a:spcPct val="0"/>
              </a:spcAft>
              <a:buClrTx/>
              <a:buSzTx/>
              <a:buFont typeface="Wingdings" pitchFamily="2" charset="2"/>
              <a:buChar char="v"/>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000" b="1" i="0" u="none" strike="noStrike" normalizeH="0" baseline="0">
              <a:solidFill>
                <a:schemeClr val="bg1"/>
              </a:solidFill>
              <a:latin typeface="Times New Roman" pitchFamily="18" charset="0"/>
            </a:endParaRPr>
          </a:p>
        </p:txBody>
      </p:sp>
      <p:sp>
        <p:nvSpPr>
          <p:cNvPr id="4" name="Rectangle 3"/>
          <p:cNvSpPr>
            <a:spLocks noChangeArrowheads="1"/>
          </p:cNvSpPr>
          <p:nvPr/>
        </p:nvSpPr>
        <p:spPr bwMode="auto">
          <a:xfrm>
            <a:off x="4038600" y="1200150"/>
            <a:ext cx="4419600" cy="1015663"/>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lang="en-US" sz="2000" b="1">
                <a:solidFill>
                  <a:srgbClr val="000000"/>
                </a:solidFill>
                <a:latin typeface="Times New Roman" pitchFamily="18" charset="0"/>
                <a:cs typeface="Times New Roman" pitchFamily="18" charset="0"/>
              </a:rPr>
              <a:t>The chorion undergoes rapid proliferation of cells and forms chorionic villi.</a:t>
            </a:r>
            <a:endParaRPr kumimoji="0" lang="en-US" sz="2000" b="1" i="0" u="none" strike="noStrike" cap="none" normalizeH="0" baseline="0">
              <a:ln>
                <a:noFill/>
              </a:ln>
              <a:solidFill>
                <a:schemeClr val="tx1"/>
              </a:solidFill>
              <a:effectLst/>
              <a:latin typeface="Times New Roman" pitchFamily="18" charset="0"/>
            </a:endParaRPr>
          </a:p>
        </p:txBody>
      </p:sp>
      <p:sp>
        <p:nvSpPr>
          <p:cNvPr id="5" name="Rectangle 4"/>
          <p:cNvSpPr>
            <a:spLocks noChangeArrowheads="1"/>
          </p:cNvSpPr>
          <p:nvPr/>
        </p:nvSpPr>
        <p:spPr bwMode="auto">
          <a:xfrm>
            <a:off x="4038600" y="2419350"/>
            <a:ext cx="4571999" cy="1323439"/>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lang="en-US" sz="2000" b="1">
                <a:solidFill>
                  <a:srgbClr val="000000"/>
                </a:solidFill>
                <a:latin typeface="Times New Roman" pitchFamily="18" charset="0"/>
                <a:cs typeface="Times New Roman" pitchFamily="18" charset="0"/>
              </a:rPr>
              <a:t>The chorionic villi invades the endometrium and helps in the transfer of nutrients and oxygen from maternal blood to foetal blood.</a:t>
            </a:r>
            <a:endParaRPr kumimoji="0" lang="en-US" sz="2000" b="1" i="0" u="none" strike="noStrike" cap="none" normalizeH="0" baseline="0">
              <a:ln>
                <a:noFill/>
              </a:ln>
              <a:solidFill>
                <a:schemeClr val="tx1"/>
              </a:solidFill>
              <a:effectLst/>
              <a:latin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b="7403"/>
          <a:stretch>
            <a:fillRect/>
          </a:stretch>
        </p:blipFill>
        <p:spPr bwMode="auto">
          <a:xfrm>
            <a:off x="685800" y="1222236"/>
            <a:ext cx="3276601" cy="3178314"/>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1144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a:spLocks noChangeArrowheads="1"/>
          </p:cNvSpPr>
          <p:nvPr/>
        </p:nvSpPr>
        <p:spPr bwMode="auto">
          <a:xfrm>
            <a:off x="623337" y="773727"/>
            <a:ext cx="4863063"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42900" marR="0" lvl="0" indent="-342900" algn="ctr" defTabSz="914400" rtl="0" eaLnBrk="1" fontAlgn="base" latinLnBrk="0" hangingPunct="1">
              <a:lnSpc>
                <a:spcPct val="100000"/>
              </a:lnSpc>
              <a:spcBef>
                <a:spcPct val="0"/>
              </a:spcBef>
              <a:spcAft>
                <a:spcPct val="0"/>
              </a:spcAft>
              <a:buClrTx/>
              <a:buSzTx/>
              <a:buFont typeface="Wingdings" pitchFamily="2" charset="2"/>
              <a:buChar char="v"/>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000" b="1" i="0" u="none" strike="noStrike" normalizeH="0" baseline="0">
              <a:solidFill>
                <a:schemeClr val="bg1"/>
              </a:solidFill>
              <a:latin typeface="Times New Roman" pitchFamily="18" charset="0"/>
            </a:endParaRPr>
          </a:p>
        </p:txBody>
      </p:sp>
      <p:sp>
        <p:nvSpPr>
          <p:cNvPr id="3" name="Rectangle 2"/>
          <p:cNvSpPr>
            <a:spLocks noChangeArrowheads="1"/>
          </p:cNvSpPr>
          <p:nvPr/>
        </p:nvSpPr>
        <p:spPr bwMode="auto">
          <a:xfrm>
            <a:off x="533400" y="1276350"/>
            <a:ext cx="7467600" cy="40011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The chorion</a:t>
            </a: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 surrounds the embryo and other membranes.</a:t>
            </a:r>
            <a:endParaRPr kumimoji="0" lang="en-US" sz="2000" b="1" i="0" u="none" strike="noStrike" cap="none" normalizeH="0" baseline="0">
              <a:ln>
                <a:noFill/>
              </a:ln>
              <a:solidFill>
                <a:schemeClr val="tx1"/>
              </a:solidFill>
              <a:effectLst/>
              <a:latin typeface="Times New Roman" pitchFamily="18" charset="0"/>
            </a:endParaRPr>
          </a:p>
        </p:txBody>
      </p:sp>
      <p:pic>
        <p:nvPicPr>
          <p:cNvPr id="4"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6773" b="82378" l="0" r="38912"/>
                    </a14:imgEffect>
                  </a14:imgLayer>
                </a14:imgProps>
              </a:ext>
              <a:ext uri="{28A0092B-C50C-407E-A947-70E740481C1C}">
                <a14:useLocalDpi xmlns:a14="http://schemas.microsoft.com/office/drawing/2010/main" val="0"/>
              </a:ext>
            </a:extLst>
          </a:blip>
          <a:srcRect t="16427" r="61877" b="21877"/>
          <a:stretch>
            <a:fillRect/>
          </a:stretch>
        </p:blipFill>
        <p:spPr bwMode="auto">
          <a:xfrm>
            <a:off x="2057400" y="1733550"/>
            <a:ext cx="2482232" cy="2590800"/>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4191000" y="2209801"/>
            <a:ext cx="762000" cy="0"/>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932405" y="2025135"/>
            <a:ext cx="101119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cs typeface="Times New Roman" pitchFamily="18" charset="0"/>
              </a:rPr>
              <a:t>Chorion </a:t>
            </a:r>
          </a:p>
        </p:txBody>
      </p:sp>
    </p:spTree>
    <p:extLst>
      <p:ext uri="{BB962C8B-B14F-4D97-AF65-F5344CB8AC3E}">
        <p14:creationId xmlns:p14="http://schemas.microsoft.com/office/powerpoint/2010/main" val="3812730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2" fill="hold" nodeType="clickEffect">
                                  <p:stCondLst>
                                    <p:cond delay="0"/>
                                  </p:stCondLst>
                                  <p:iterate type="lt">
                                    <p:tmPct val="10000"/>
                                  </p:iterate>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a:spLocks noChangeArrowheads="1"/>
          </p:cNvSpPr>
          <p:nvPr/>
        </p:nvSpPr>
        <p:spPr bwMode="auto">
          <a:xfrm>
            <a:off x="533400" y="1098887"/>
            <a:ext cx="7467600" cy="1015663"/>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lang="en-US" sz="2000" b="1">
                <a:solidFill>
                  <a:srgbClr val="000000"/>
                </a:solidFill>
                <a:latin typeface="Times New Roman" pitchFamily="18" charset="0"/>
                <a:cs typeface="Times New Roman" pitchFamily="18" charset="0"/>
              </a:rPr>
              <a:t>Soon, a fourth membrane called allantois develops as an outgrowth from the ‘embryonic hindgut’ (splanchnopleure consisting of outer mesodermal layer and inner endoderm).</a:t>
            </a:r>
            <a:endParaRPr kumimoji="0" lang="en-US" sz="2000" b="1" i="0" u="none" strike="noStrike" cap="none" normalizeH="0" baseline="0">
              <a:ln>
                <a:noFill/>
              </a:ln>
              <a:solidFill>
                <a:schemeClr val="tx1"/>
              </a:solidFill>
              <a:effectLst/>
              <a:latin typeface="Times New Roman" pitchFamily="18" charset="0"/>
            </a:endParaRPr>
          </a:p>
        </p:txBody>
      </p:sp>
      <p:sp>
        <p:nvSpPr>
          <p:cNvPr id="5" name="Rectangle 4"/>
          <p:cNvSpPr>
            <a:spLocks noChangeArrowheads="1"/>
          </p:cNvSpPr>
          <p:nvPr/>
        </p:nvSpPr>
        <p:spPr bwMode="auto">
          <a:xfrm>
            <a:off x="533400" y="2016264"/>
            <a:ext cx="8001000" cy="707886"/>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lang="en-US" sz="2000" b="1">
                <a:solidFill>
                  <a:srgbClr val="000000"/>
                </a:solidFill>
                <a:latin typeface="Times New Roman" pitchFamily="18" charset="0"/>
                <a:cs typeface="Times New Roman" pitchFamily="18" charset="0"/>
              </a:rPr>
              <a:t>The membrane of the allantois meets the inner surface of the chorion and forms a highly vascularised region called allanto-chorion.</a:t>
            </a:r>
            <a:endParaRPr kumimoji="0" lang="en-US" sz="2000" b="1" i="0" u="none" strike="noStrike" cap="none" normalizeH="0" baseline="0">
              <a:ln>
                <a:noFill/>
              </a:ln>
              <a:solidFill>
                <a:schemeClr val="tx1"/>
              </a:solidFill>
              <a:effectLst/>
              <a:latin typeface="Times New Roman" pitchFamily="18" charset="0"/>
            </a:endParaRPr>
          </a:p>
        </p:txBody>
      </p:sp>
      <p:pic>
        <p:nvPicPr>
          <p:cNvPr id="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6773" b="82378" l="0" r="38912"/>
                    </a14:imgEffect>
                  </a14:imgLayer>
                </a14:imgProps>
              </a:ext>
              <a:ext uri="{28A0092B-C50C-407E-A947-70E740481C1C}">
                <a14:useLocalDpi xmlns:a14="http://schemas.microsoft.com/office/drawing/2010/main" val="0"/>
              </a:ext>
            </a:extLst>
          </a:blip>
          <a:srcRect t="16427" r="61877" b="21877"/>
          <a:stretch>
            <a:fillRect/>
          </a:stretch>
        </p:blipFill>
        <p:spPr bwMode="auto">
          <a:xfrm>
            <a:off x="2667000" y="2756586"/>
            <a:ext cx="1867101" cy="1948764"/>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noChangeArrowheads="1"/>
          </p:cNvSpPr>
          <p:nvPr/>
        </p:nvSpPr>
        <p:spPr bwMode="auto">
          <a:xfrm>
            <a:off x="623337" y="723840"/>
            <a:ext cx="4863063"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42900" marR="0" lvl="0" indent="-342900" algn="ctr" defTabSz="914400" rtl="0" eaLnBrk="1" fontAlgn="base" latinLnBrk="0" hangingPunct="1">
              <a:lnSpc>
                <a:spcPct val="100000"/>
              </a:lnSpc>
              <a:spcBef>
                <a:spcPct val="0"/>
              </a:spcBef>
              <a:spcAft>
                <a:spcPct val="0"/>
              </a:spcAft>
              <a:buClrTx/>
              <a:buSzTx/>
              <a:buFont typeface="Wingdings" pitchFamily="2" charset="2"/>
              <a:buChar char="v"/>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000" b="1" i="0" u="none" strike="noStrike" normalizeH="0" baseline="0">
              <a:solidFill>
                <a:schemeClr val="bg1"/>
              </a:solidFill>
              <a:latin typeface="Times New Roman" pitchFamily="18" charset="0"/>
            </a:endParaRPr>
          </a:p>
        </p:txBody>
      </p:sp>
      <p:cxnSp>
        <p:nvCxnSpPr>
          <p:cNvPr id="8" name="Straight Connector 7"/>
          <p:cNvCxnSpPr/>
          <p:nvPr/>
        </p:nvCxnSpPr>
        <p:spPr>
          <a:xfrm>
            <a:off x="4350269" y="3730968"/>
            <a:ext cx="762000" cy="0"/>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84806" y="3546302"/>
            <a:ext cx="116359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cs typeface="Times New Roman" pitchFamily="18" charset="0"/>
              </a:rPr>
              <a:t>Allantois </a:t>
            </a:r>
          </a:p>
        </p:txBody>
      </p:sp>
    </p:spTree>
    <p:extLst>
      <p:ext uri="{BB962C8B-B14F-4D97-AF65-F5344CB8AC3E}">
        <p14:creationId xmlns:p14="http://schemas.microsoft.com/office/powerpoint/2010/main" val="42459261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2" fill="hold" nodeType="click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Effect transition="in" filter="wipe(right)">
                                      <p:cBhvr>
                                        <p:cTn id="24" dur="500"/>
                                        <p:tgtEl>
                                          <p:spTgt spid="8"/>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grpId="0" nodeType="clickEffect">
                                  <p:stCondLst>
                                    <p:cond delay="0"/>
                                  </p:stCondLst>
                                  <p:iterate type="lt">
                                    <p:tmPct val="10000"/>
                                  </p:iterate>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http://teachmeanatomy.info/wp-content/uploads/2013/02/Tunica-vaginalis-and-albuginea-Coverings-of-the-Testes1.png?40c94d"/>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8000" l="10000" r="100000">
                        <a14:backgroundMark x1="43333" y1="28833" x2="43333" y2="28833"/>
                        <a14:backgroundMark x1="41875" y1="24333" x2="41875" y2="24333"/>
                        <a14:backgroundMark x1="38125" y1="22000" x2="38125" y2="22000"/>
                        <a14:backgroundMark x1="35833" y1="20333" x2="35833" y2="20333"/>
                        <a14:backgroundMark x1="32292" y1="17667" x2="32292" y2="17667"/>
                        <a14:backgroundMark x1="18958" y1="66167" x2="18958" y2="66167"/>
                        <a14:backgroundMark x1="25000" y1="64000" x2="25000" y2="64000"/>
                        <a14:backgroundMark x1="29375" y1="61667" x2="29375" y2="61667"/>
                        <a14:backgroundMark x1="44375" y1="28167" x2="44375" y2="28167"/>
                        <a14:backgroundMark x1="44375" y1="24333" x2="44375" y2="24333"/>
                        <a14:backgroundMark x1="39792" y1="22667" x2="39792" y2="22667"/>
                        <a14:backgroundMark x1="39167" y1="21500" x2="39167" y2="21500"/>
                        <a14:backgroundMark x1="38333" y1="21500" x2="38333" y2="21500"/>
                        <a14:backgroundMark x1="37708" y1="21000" x2="37708" y2="21000"/>
                        <a14:backgroundMark x1="36875" y1="19833" x2="36875" y2="19833"/>
                        <a14:backgroundMark x1="34792" y1="23167" x2="34792" y2="23167"/>
                        <a14:backgroundMark x1="37708" y1="24833" x2="37708" y2="24833"/>
                        <a14:backgroundMark x1="39167" y1="26500" x2="39167" y2="26500"/>
                      </a14:backgroundRemoval>
                    </a14:imgEffect>
                  </a14:imgLayer>
                </a14:imgProps>
              </a:ext>
            </a:extLst>
          </a:blip>
          <a:srcRect b="10000"/>
          <a:stretch>
            <a:fillRect/>
          </a:stretch>
        </p:blipFill>
        <p:spPr bwMode="auto">
          <a:xfrm>
            <a:off x="5368864" y="1313342"/>
            <a:ext cx="3040144" cy="3443496"/>
          </a:xfrm>
          <a:prstGeom prst="rect">
            <a:avLst/>
          </a:prstGeom>
          <a:noFill/>
        </p:spPr>
      </p:pic>
      <p:cxnSp>
        <p:nvCxnSpPr>
          <p:cNvPr id="4" name="Straight Connector 3"/>
          <p:cNvCxnSpPr/>
          <p:nvPr/>
        </p:nvCxnSpPr>
        <p:spPr>
          <a:xfrm flipH="1">
            <a:off x="5873471" y="3602253"/>
            <a:ext cx="487952" cy="4222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80181" y="3670534"/>
            <a:ext cx="1309974" cy="70788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Tunica </a:t>
            </a:r>
          </a:p>
          <a:p>
            <a:pPr algn="ctr"/>
            <a:r>
              <a:rPr lang="en-US" sz="2000" b="1">
                <a:latin typeface="Times New Roman" pitchFamily="18" charset="0"/>
                <a:cs typeface="Times New Roman" pitchFamily="18" charset="0"/>
              </a:rPr>
              <a:t>Albuginea</a:t>
            </a:r>
          </a:p>
        </p:txBody>
      </p:sp>
      <p:grpSp>
        <p:nvGrpSpPr>
          <p:cNvPr id="10" name="Group 9"/>
          <p:cNvGrpSpPr/>
          <p:nvPr/>
        </p:nvGrpSpPr>
        <p:grpSpPr>
          <a:xfrm>
            <a:off x="6421180" y="2455549"/>
            <a:ext cx="1175159" cy="2278523"/>
            <a:chOff x="2061634" y="2377545"/>
            <a:chExt cx="1693333" cy="2348972"/>
          </a:xfrm>
        </p:grpSpPr>
        <p:sp>
          <p:nvSpPr>
            <p:cNvPr id="11" name="Freeform 10"/>
            <p:cNvSpPr/>
            <p:nvPr/>
          </p:nvSpPr>
          <p:spPr>
            <a:xfrm>
              <a:off x="2061634" y="2377545"/>
              <a:ext cx="1210732" cy="2099733"/>
            </a:xfrm>
            <a:custGeom>
              <a:gdLst>
                <a:gd name="connsiteX0" fmla="*/ 1210733 w 1210733"/>
                <a:gd name="connsiteY0" fmla="*/ 102658 h 2099733"/>
                <a:gd name="connsiteX1" fmla="*/ 861483 w 1210733"/>
                <a:gd name="connsiteY1" fmla="*/ 1058 h 2099733"/>
                <a:gd name="connsiteX2" fmla="*/ 461433 w 1210733"/>
                <a:gd name="connsiteY2" fmla="*/ 109008 h 2099733"/>
                <a:gd name="connsiteX3" fmla="*/ 474133 w 1210733"/>
                <a:gd name="connsiteY3" fmla="*/ 159808 h 2099733"/>
                <a:gd name="connsiteX4" fmla="*/ 785283 w 1210733"/>
                <a:gd name="connsiteY4" fmla="*/ 248708 h 2099733"/>
                <a:gd name="connsiteX5" fmla="*/ 569383 w 1210733"/>
                <a:gd name="connsiteY5" fmla="*/ 210608 h 2099733"/>
                <a:gd name="connsiteX6" fmla="*/ 410633 w 1210733"/>
                <a:gd name="connsiteY6" fmla="*/ 166158 h 2099733"/>
                <a:gd name="connsiteX7" fmla="*/ 220133 w 1210733"/>
                <a:gd name="connsiteY7" fmla="*/ 293158 h 2099733"/>
                <a:gd name="connsiteX8" fmla="*/ 137583 w 1210733"/>
                <a:gd name="connsiteY8" fmla="*/ 451908 h 2099733"/>
                <a:gd name="connsiteX9" fmla="*/ 550333 w 1210733"/>
                <a:gd name="connsiteY9" fmla="*/ 451908 h 2099733"/>
                <a:gd name="connsiteX10" fmla="*/ 734483 w 1210733"/>
                <a:gd name="connsiteY10" fmla="*/ 490008 h 2099733"/>
                <a:gd name="connsiteX11" fmla="*/ 518583 w 1210733"/>
                <a:gd name="connsiteY11" fmla="*/ 451908 h 2099733"/>
                <a:gd name="connsiteX12" fmla="*/ 182033 w 1210733"/>
                <a:gd name="connsiteY12" fmla="*/ 432858 h 2099733"/>
                <a:gd name="connsiteX13" fmla="*/ 105833 w 1210733"/>
                <a:gd name="connsiteY13" fmla="*/ 540808 h 2099733"/>
                <a:gd name="connsiteX14" fmla="*/ 35983 w 1210733"/>
                <a:gd name="connsiteY14" fmla="*/ 763058 h 2099733"/>
                <a:gd name="connsiteX15" fmla="*/ 321733 w 1210733"/>
                <a:gd name="connsiteY15" fmla="*/ 769408 h 2099733"/>
                <a:gd name="connsiteX16" fmla="*/ 1013883 w 1210733"/>
                <a:gd name="connsiteY16" fmla="*/ 775758 h 2099733"/>
                <a:gd name="connsiteX17" fmla="*/ 182033 w 1210733"/>
                <a:gd name="connsiteY17" fmla="*/ 775758 h 2099733"/>
                <a:gd name="connsiteX18" fmla="*/ 42333 w 1210733"/>
                <a:gd name="connsiteY18" fmla="*/ 769408 h 2099733"/>
                <a:gd name="connsiteX19" fmla="*/ 29633 w 1210733"/>
                <a:gd name="connsiteY19" fmla="*/ 1055158 h 2099733"/>
                <a:gd name="connsiteX20" fmla="*/ 93133 w 1210733"/>
                <a:gd name="connsiteY20" fmla="*/ 1093258 h 2099733"/>
                <a:gd name="connsiteX21" fmla="*/ 461433 w 1210733"/>
                <a:gd name="connsiteY21" fmla="*/ 1042458 h 2099733"/>
                <a:gd name="connsiteX22" fmla="*/ 937683 w 1210733"/>
                <a:gd name="connsiteY22" fmla="*/ 1055158 h 2099733"/>
                <a:gd name="connsiteX23" fmla="*/ 150283 w 1210733"/>
                <a:gd name="connsiteY23" fmla="*/ 1048808 h 2099733"/>
                <a:gd name="connsiteX24" fmla="*/ 42333 w 1210733"/>
                <a:gd name="connsiteY24" fmla="*/ 1252008 h 2099733"/>
                <a:gd name="connsiteX25" fmla="*/ 105833 w 1210733"/>
                <a:gd name="connsiteY25" fmla="*/ 1480608 h 2099733"/>
                <a:gd name="connsiteX26" fmla="*/ 474133 w 1210733"/>
                <a:gd name="connsiteY26" fmla="*/ 1366308 h 2099733"/>
                <a:gd name="connsiteX27" fmla="*/ 893233 w 1210733"/>
                <a:gd name="connsiteY27" fmla="*/ 1277408 h 2099733"/>
                <a:gd name="connsiteX28" fmla="*/ 385233 w 1210733"/>
                <a:gd name="connsiteY28" fmla="*/ 1372658 h 2099733"/>
                <a:gd name="connsiteX29" fmla="*/ 86783 w 1210733"/>
                <a:gd name="connsiteY29" fmla="*/ 1480608 h 2099733"/>
                <a:gd name="connsiteX30" fmla="*/ 258233 w 1210733"/>
                <a:gd name="connsiteY30" fmla="*/ 1817158 h 2099733"/>
                <a:gd name="connsiteX31" fmla="*/ 563033 w 1210733"/>
                <a:gd name="connsiteY31" fmla="*/ 1633008 h 2099733"/>
                <a:gd name="connsiteX32" fmla="*/ 264583 w 1210733"/>
                <a:gd name="connsiteY32" fmla="*/ 1829858 h 2099733"/>
                <a:gd name="connsiteX33" fmla="*/ 416983 w 1210733"/>
                <a:gd name="connsiteY33" fmla="*/ 2033058 h 2099733"/>
                <a:gd name="connsiteX34" fmla="*/ 607483 w 1210733"/>
                <a:gd name="connsiteY34" fmla="*/ 2033058 h 2099733"/>
                <a:gd name="connsiteX35" fmla="*/ 1077383 w 1210733"/>
                <a:gd name="connsiteY35" fmla="*/ 1734608 h 2099733"/>
                <a:gd name="connsiteX36" fmla="*/ 632883 w 1210733"/>
                <a:gd name="connsiteY36" fmla="*/ 2039408 h 2099733"/>
                <a:gd name="connsiteX37" fmla="*/ 493183 w 1210733"/>
                <a:gd name="connsiteY37" fmla="*/ 2096558 h 209973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0733" h="2099733">
                  <a:moveTo>
                    <a:pt x="1210733" y="102658"/>
                  </a:moveTo>
                  <a:cubicBezTo>
                    <a:pt x="1098549" y="51329"/>
                    <a:pt x="986366" y="0"/>
                    <a:pt x="861483" y="1058"/>
                  </a:cubicBezTo>
                  <a:cubicBezTo>
                    <a:pt x="736600" y="2116"/>
                    <a:pt x="525991" y="82550"/>
                    <a:pt x="461433" y="109008"/>
                  </a:cubicBezTo>
                  <a:cubicBezTo>
                    <a:pt x="396875" y="135466"/>
                    <a:pt x="420158" y="136525"/>
                    <a:pt x="474133" y="159808"/>
                  </a:cubicBezTo>
                  <a:cubicBezTo>
                    <a:pt x="528108" y="183091"/>
                    <a:pt x="769408" y="240241"/>
                    <a:pt x="785283" y="248708"/>
                  </a:cubicBezTo>
                  <a:cubicBezTo>
                    <a:pt x="801158" y="257175"/>
                    <a:pt x="631825" y="224366"/>
                    <a:pt x="569383" y="210608"/>
                  </a:cubicBezTo>
                  <a:cubicBezTo>
                    <a:pt x="506941" y="196850"/>
                    <a:pt x="468841" y="152400"/>
                    <a:pt x="410633" y="166158"/>
                  </a:cubicBezTo>
                  <a:cubicBezTo>
                    <a:pt x="352425" y="179916"/>
                    <a:pt x="265641" y="245533"/>
                    <a:pt x="220133" y="293158"/>
                  </a:cubicBezTo>
                  <a:cubicBezTo>
                    <a:pt x="174625" y="340783"/>
                    <a:pt x="82550" y="425450"/>
                    <a:pt x="137583" y="451908"/>
                  </a:cubicBezTo>
                  <a:cubicBezTo>
                    <a:pt x="192616" y="478366"/>
                    <a:pt x="450850" y="445558"/>
                    <a:pt x="550333" y="451908"/>
                  </a:cubicBezTo>
                  <a:cubicBezTo>
                    <a:pt x="649816" y="458258"/>
                    <a:pt x="739775" y="490008"/>
                    <a:pt x="734483" y="490008"/>
                  </a:cubicBezTo>
                  <a:cubicBezTo>
                    <a:pt x="729191" y="490008"/>
                    <a:pt x="610658" y="461433"/>
                    <a:pt x="518583" y="451908"/>
                  </a:cubicBezTo>
                  <a:cubicBezTo>
                    <a:pt x="426508" y="442383"/>
                    <a:pt x="250825" y="418041"/>
                    <a:pt x="182033" y="432858"/>
                  </a:cubicBezTo>
                  <a:cubicBezTo>
                    <a:pt x="113241" y="447675"/>
                    <a:pt x="130175" y="485775"/>
                    <a:pt x="105833" y="540808"/>
                  </a:cubicBezTo>
                  <a:cubicBezTo>
                    <a:pt x="81491" y="595841"/>
                    <a:pt x="0" y="724958"/>
                    <a:pt x="35983" y="763058"/>
                  </a:cubicBezTo>
                  <a:cubicBezTo>
                    <a:pt x="71966" y="801158"/>
                    <a:pt x="321733" y="769408"/>
                    <a:pt x="321733" y="769408"/>
                  </a:cubicBezTo>
                  <a:lnTo>
                    <a:pt x="1013883" y="775758"/>
                  </a:lnTo>
                  <a:cubicBezTo>
                    <a:pt x="990600" y="776816"/>
                    <a:pt x="343958" y="776816"/>
                    <a:pt x="182033" y="775758"/>
                  </a:cubicBezTo>
                  <a:cubicBezTo>
                    <a:pt x="20108" y="774700"/>
                    <a:pt x="67733" y="722841"/>
                    <a:pt x="42333" y="769408"/>
                  </a:cubicBezTo>
                  <a:cubicBezTo>
                    <a:pt x="16933" y="815975"/>
                    <a:pt x="21166" y="1001183"/>
                    <a:pt x="29633" y="1055158"/>
                  </a:cubicBezTo>
                  <a:cubicBezTo>
                    <a:pt x="38100" y="1109133"/>
                    <a:pt x="21166" y="1095375"/>
                    <a:pt x="93133" y="1093258"/>
                  </a:cubicBezTo>
                  <a:cubicBezTo>
                    <a:pt x="165100" y="1091141"/>
                    <a:pt x="320675" y="1048808"/>
                    <a:pt x="461433" y="1042458"/>
                  </a:cubicBezTo>
                  <a:cubicBezTo>
                    <a:pt x="602191" y="1036108"/>
                    <a:pt x="989541" y="1054100"/>
                    <a:pt x="937683" y="1055158"/>
                  </a:cubicBezTo>
                  <a:cubicBezTo>
                    <a:pt x="885825" y="1056216"/>
                    <a:pt x="299508" y="1016000"/>
                    <a:pt x="150283" y="1048808"/>
                  </a:cubicBezTo>
                  <a:cubicBezTo>
                    <a:pt x="1058" y="1081616"/>
                    <a:pt x="49741" y="1180041"/>
                    <a:pt x="42333" y="1252008"/>
                  </a:cubicBezTo>
                  <a:cubicBezTo>
                    <a:pt x="34925" y="1323975"/>
                    <a:pt x="33866" y="1461558"/>
                    <a:pt x="105833" y="1480608"/>
                  </a:cubicBezTo>
                  <a:cubicBezTo>
                    <a:pt x="177800" y="1499658"/>
                    <a:pt x="342900" y="1400175"/>
                    <a:pt x="474133" y="1366308"/>
                  </a:cubicBezTo>
                  <a:cubicBezTo>
                    <a:pt x="605366" y="1332441"/>
                    <a:pt x="908050" y="1276350"/>
                    <a:pt x="893233" y="1277408"/>
                  </a:cubicBezTo>
                  <a:cubicBezTo>
                    <a:pt x="878416" y="1278466"/>
                    <a:pt x="519641" y="1338791"/>
                    <a:pt x="385233" y="1372658"/>
                  </a:cubicBezTo>
                  <a:cubicBezTo>
                    <a:pt x="250825" y="1406525"/>
                    <a:pt x="107950" y="1406525"/>
                    <a:pt x="86783" y="1480608"/>
                  </a:cubicBezTo>
                  <a:cubicBezTo>
                    <a:pt x="65616" y="1554691"/>
                    <a:pt x="178858" y="1791758"/>
                    <a:pt x="258233" y="1817158"/>
                  </a:cubicBezTo>
                  <a:cubicBezTo>
                    <a:pt x="337608" y="1842558"/>
                    <a:pt x="561975" y="1630891"/>
                    <a:pt x="563033" y="1633008"/>
                  </a:cubicBezTo>
                  <a:cubicBezTo>
                    <a:pt x="564091" y="1635125"/>
                    <a:pt x="288925" y="1763183"/>
                    <a:pt x="264583" y="1829858"/>
                  </a:cubicBezTo>
                  <a:cubicBezTo>
                    <a:pt x="240241" y="1896533"/>
                    <a:pt x="359833" y="1999191"/>
                    <a:pt x="416983" y="2033058"/>
                  </a:cubicBezTo>
                  <a:cubicBezTo>
                    <a:pt x="474133" y="2066925"/>
                    <a:pt x="497416" y="2082800"/>
                    <a:pt x="607483" y="2033058"/>
                  </a:cubicBezTo>
                  <a:cubicBezTo>
                    <a:pt x="717550" y="1983316"/>
                    <a:pt x="1073150" y="1733550"/>
                    <a:pt x="1077383" y="1734608"/>
                  </a:cubicBezTo>
                  <a:cubicBezTo>
                    <a:pt x="1081616" y="1735666"/>
                    <a:pt x="730250" y="1979083"/>
                    <a:pt x="632883" y="2039408"/>
                  </a:cubicBezTo>
                  <a:cubicBezTo>
                    <a:pt x="535516" y="2099733"/>
                    <a:pt x="501650" y="2065866"/>
                    <a:pt x="493183" y="2096558"/>
                  </a:cubicBezTo>
                </a:path>
              </a:pathLst>
            </a:custGeom>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a:latin typeface="Times New Roman" pitchFamily="18" charset="0"/>
                  <a:cs typeface="Times New Roman" pitchFamily="18" charset="0"/>
                </a:rPr>
                <a:t> </a:t>
              </a:r>
            </a:p>
          </p:txBody>
        </p:sp>
        <p:sp>
          <p:nvSpPr>
            <p:cNvPr id="12" name="Freeform 11"/>
            <p:cNvSpPr/>
            <p:nvPr/>
          </p:nvSpPr>
          <p:spPr>
            <a:xfrm>
              <a:off x="2667000" y="2914650"/>
              <a:ext cx="1087967" cy="1811867"/>
            </a:xfrm>
            <a:custGeom>
              <a:gdLst>
                <a:gd name="connsiteX0" fmla="*/ 0 w 1087967"/>
                <a:gd name="connsiteY0" fmla="*/ 1568450 h 1811867"/>
                <a:gd name="connsiteX1" fmla="*/ 31750 w 1087967"/>
                <a:gd name="connsiteY1" fmla="*/ 1625600 h 1811867"/>
                <a:gd name="connsiteX2" fmla="*/ 158750 w 1087967"/>
                <a:gd name="connsiteY2" fmla="*/ 1727200 h 1811867"/>
                <a:gd name="connsiteX3" fmla="*/ 273050 w 1087967"/>
                <a:gd name="connsiteY3" fmla="*/ 1790700 h 1811867"/>
                <a:gd name="connsiteX4" fmla="*/ 425450 w 1087967"/>
                <a:gd name="connsiteY4" fmla="*/ 1714500 h 1811867"/>
                <a:gd name="connsiteX5" fmla="*/ 355600 w 1087967"/>
                <a:gd name="connsiteY5" fmla="*/ 1778000 h 1811867"/>
                <a:gd name="connsiteX6" fmla="*/ 482600 w 1087967"/>
                <a:gd name="connsiteY6" fmla="*/ 1809750 h 1811867"/>
                <a:gd name="connsiteX7" fmla="*/ 704850 w 1087967"/>
                <a:gd name="connsiteY7" fmla="*/ 1765300 h 1811867"/>
                <a:gd name="connsiteX8" fmla="*/ 863600 w 1087967"/>
                <a:gd name="connsiteY8" fmla="*/ 1638300 h 1811867"/>
                <a:gd name="connsiteX9" fmla="*/ 965200 w 1087967"/>
                <a:gd name="connsiteY9" fmla="*/ 1435100 h 1811867"/>
                <a:gd name="connsiteX10" fmla="*/ 965200 w 1087967"/>
                <a:gd name="connsiteY10" fmla="*/ 1028700 h 1811867"/>
                <a:gd name="connsiteX11" fmla="*/ 1060450 w 1087967"/>
                <a:gd name="connsiteY11" fmla="*/ 704850 h 1811867"/>
                <a:gd name="connsiteX12" fmla="*/ 1079500 w 1087967"/>
                <a:gd name="connsiteY12" fmla="*/ 260350 h 1811867"/>
                <a:gd name="connsiteX13" fmla="*/ 1009650 w 1087967"/>
                <a:gd name="connsiteY13" fmla="*/ 63500 h 1811867"/>
                <a:gd name="connsiteX14" fmla="*/ 977900 w 1087967"/>
                <a:gd name="connsiteY14" fmla="*/ 641350 h 1811867"/>
                <a:gd name="connsiteX15" fmla="*/ 895350 w 1087967"/>
                <a:gd name="connsiteY15" fmla="*/ 1073150 h 1811867"/>
                <a:gd name="connsiteX16" fmla="*/ 895350 w 1087967"/>
                <a:gd name="connsiteY16" fmla="*/ 1416050 h 1811867"/>
                <a:gd name="connsiteX17" fmla="*/ 901700 w 1087967"/>
                <a:gd name="connsiteY17" fmla="*/ 1435100 h 1811867"/>
                <a:gd name="connsiteX18" fmla="*/ 819150 w 1087967"/>
                <a:gd name="connsiteY18" fmla="*/ 1682750 h 1811867"/>
                <a:gd name="connsiteX19" fmla="*/ 698500 w 1087967"/>
                <a:gd name="connsiteY19" fmla="*/ 1752600 h 181186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7967" h="1811866">
                  <a:moveTo>
                    <a:pt x="0" y="1568450"/>
                  </a:moveTo>
                  <a:cubicBezTo>
                    <a:pt x="2646" y="1583796"/>
                    <a:pt x="5292" y="1599142"/>
                    <a:pt x="31750" y="1625600"/>
                  </a:cubicBezTo>
                  <a:cubicBezTo>
                    <a:pt x="58208" y="1652058"/>
                    <a:pt x="118533" y="1699683"/>
                    <a:pt x="158750" y="1727200"/>
                  </a:cubicBezTo>
                  <a:cubicBezTo>
                    <a:pt x="198967" y="1754717"/>
                    <a:pt x="228600" y="1792817"/>
                    <a:pt x="273050" y="1790700"/>
                  </a:cubicBezTo>
                  <a:cubicBezTo>
                    <a:pt x="317500" y="1788583"/>
                    <a:pt x="411692" y="1716617"/>
                    <a:pt x="425450" y="1714500"/>
                  </a:cubicBezTo>
                  <a:cubicBezTo>
                    <a:pt x="439208" y="1712383"/>
                    <a:pt x="346075" y="1762125"/>
                    <a:pt x="355600" y="1778000"/>
                  </a:cubicBezTo>
                  <a:cubicBezTo>
                    <a:pt x="365125" y="1793875"/>
                    <a:pt x="424392" y="1811867"/>
                    <a:pt x="482600" y="1809750"/>
                  </a:cubicBezTo>
                  <a:cubicBezTo>
                    <a:pt x="540808" y="1807633"/>
                    <a:pt x="641350" y="1793875"/>
                    <a:pt x="704850" y="1765300"/>
                  </a:cubicBezTo>
                  <a:cubicBezTo>
                    <a:pt x="768350" y="1736725"/>
                    <a:pt x="820208" y="1693333"/>
                    <a:pt x="863600" y="1638300"/>
                  </a:cubicBezTo>
                  <a:cubicBezTo>
                    <a:pt x="906992" y="1583267"/>
                    <a:pt x="948267" y="1536700"/>
                    <a:pt x="965200" y="1435100"/>
                  </a:cubicBezTo>
                  <a:cubicBezTo>
                    <a:pt x="982133" y="1333500"/>
                    <a:pt x="949325" y="1150408"/>
                    <a:pt x="965200" y="1028700"/>
                  </a:cubicBezTo>
                  <a:cubicBezTo>
                    <a:pt x="981075" y="906992"/>
                    <a:pt x="1041400" y="832908"/>
                    <a:pt x="1060450" y="704850"/>
                  </a:cubicBezTo>
                  <a:cubicBezTo>
                    <a:pt x="1079500" y="576792"/>
                    <a:pt x="1087967" y="367242"/>
                    <a:pt x="1079500" y="260350"/>
                  </a:cubicBezTo>
                  <a:cubicBezTo>
                    <a:pt x="1071033" y="153458"/>
                    <a:pt x="1026583" y="0"/>
                    <a:pt x="1009650" y="63500"/>
                  </a:cubicBezTo>
                  <a:cubicBezTo>
                    <a:pt x="992717" y="127000"/>
                    <a:pt x="996950" y="473075"/>
                    <a:pt x="977900" y="641350"/>
                  </a:cubicBezTo>
                  <a:cubicBezTo>
                    <a:pt x="958850" y="809625"/>
                    <a:pt x="909108" y="944033"/>
                    <a:pt x="895350" y="1073150"/>
                  </a:cubicBezTo>
                  <a:cubicBezTo>
                    <a:pt x="881592" y="1202267"/>
                    <a:pt x="894292" y="1355725"/>
                    <a:pt x="895350" y="1416050"/>
                  </a:cubicBezTo>
                  <a:cubicBezTo>
                    <a:pt x="896408" y="1476375"/>
                    <a:pt x="914400" y="1390650"/>
                    <a:pt x="901700" y="1435100"/>
                  </a:cubicBezTo>
                  <a:cubicBezTo>
                    <a:pt x="889000" y="1479550"/>
                    <a:pt x="853017" y="1629833"/>
                    <a:pt x="819150" y="1682750"/>
                  </a:cubicBezTo>
                  <a:cubicBezTo>
                    <a:pt x="785283" y="1735667"/>
                    <a:pt x="741891" y="1744133"/>
                    <a:pt x="698500" y="1752600"/>
                  </a:cubicBezTo>
                </a:path>
              </a:pathLst>
            </a:custGeom>
            <a:ln w="762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sz="2000">
                <a:latin typeface="Times New Roman" pitchFamily="18" charset="0"/>
                <a:cs typeface="Times New Roman" pitchFamily="18" charset="0"/>
              </a:endParaRPr>
            </a:p>
          </p:txBody>
        </p:sp>
        <p:sp>
          <p:nvSpPr>
            <p:cNvPr id="13" name="Freeform 12"/>
            <p:cNvSpPr/>
            <p:nvPr/>
          </p:nvSpPr>
          <p:spPr>
            <a:xfrm>
              <a:off x="3644900" y="3105150"/>
              <a:ext cx="66675" cy="644525"/>
            </a:xfrm>
            <a:custGeom>
              <a:gdLst>
                <a:gd name="connsiteX0" fmla="*/ 31750 w 66675"/>
                <a:gd name="connsiteY0" fmla="*/ 0 h 644525"/>
                <a:gd name="connsiteX1" fmla="*/ 63500 w 66675"/>
                <a:gd name="connsiteY1" fmla="*/ 142875 h 644525"/>
                <a:gd name="connsiteX2" fmla="*/ 50800 w 66675"/>
                <a:gd name="connsiteY2" fmla="*/ 377825 h 644525"/>
                <a:gd name="connsiteX3" fmla="*/ 0 w 66675"/>
                <a:gd name="connsiteY3" fmla="*/ 644525 h 644525"/>
              </a:gdLst>
              <a:cxnLst>
                <a:cxn ang="0">
                  <a:pos x="connsiteX0" y="connsiteY0"/>
                </a:cxn>
                <a:cxn ang="0">
                  <a:pos x="connsiteX1" y="connsiteY1"/>
                </a:cxn>
                <a:cxn ang="0">
                  <a:pos x="connsiteX2" y="connsiteY2"/>
                </a:cxn>
                <a:cxn ang="0">
                  <a:pos x="connsiteX3" y="connsiteY3"/>
                </a:cxn>
              </a:cxnLst>
              <a:rect l="l" t="t" r="r" b="b"/>
              <a:pathLst>
                <a:path w="66675" h="644525">
                  <a:moveTo>
                    <a:pt x="31750" y="0"/>
                  </a:moveTo>
                  <a:cubicBezTo>
                    <a:pt x="46037" y="39952"/>
                    <a:pt x="60325" y="79904"/>
                    <a:pt x="63500" y="142875"/>
                  </a:cubicBezTo>
                  <a:cubicBezTo>
                    <a:pt x="66675" y="205846"/>
                    <a:pt x="61383" y="294217"/>
                    <a:pt x="50800" y="377825"/>
                  </a:cubicBezTo>
                  <a:cubicBezTo>
                    <a:pt x="40217" y="461433"/>
                    <a:pt x="20108" y="552979"/>
                    <a:pt x="0" y="644525"/>
                  </a:cubicBezTo>
                </a:path>
              </a:pathLst>
            </a:custGeom>
            <a:ln w="571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sz="2000">
                <a:latin typeface="Times New Roman" pitchFamily="18" charset="0"/>
                <a:cs typeface="Times New Roman" pitchFamily="18" charset="0"/>
              </a:endParaRPr>
            </a:p>
          </p:txBody>
        </p:sp>
      </p:grpSp>
      <p:sp>
        <p:nvSpPr>
          <p:cNvPr id="15" name="TextBox 14"/>
          <p:cNvSpPr txBox="1"/>
          <p:nvPr/>
        </p:nvSpPr>
        <p:spPr>
          <a:xfrm>
            <a:off x="609600" y="884039"/>
            <a:ext cx="68580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cs typeface="Times New Roman" pitchFamily="18" charset="0"/>
              </a:rPr>
              <a:t>Tunica Albuginea (fibrous connective tissue)</a:t>
            </a:r>
            <a:endParaRPr lang="en-IN" sz="2000" b="1">
              <a:solidFill>
                <a:schemeClr val="bg1"/>
              </a:solidFill>
              <a:latin typeface="Times New Roman" pitchFamily="18" charset="0"/>
              <a:cs typeface="Times New Roman" pitchFamily="18" charset="0"/>
            </a:endParaRPr>
          </a:p>
        </p:txBody>
      </p:sp>
      <p:sp>
        <p:nvSpPr>
          <p:cNvPr id="16" name="Rectangle 15"/>
          <p:cNvSpPr/>
          <p:nvPr/>
        </p:nvSpPr>
        <p:spPr>
          <a:xfrm>
            <a:off x="685800" y="1428750"/>
            <a:ext cx="5785129" cy="2045178"/>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eaLnBrk="0" fontAlgn="base" hangingPunct="0">
              <a:spcBef>
                <a:spcPct val="0"/>
              </a:spcBef>
              <a:spcAft>
                <a:spcPct val="0"/>
              </a:spcAft>
              <a:buFont typeface="Arial" pitchFamily="34" charset="0"/>
              <a:buChar char="•"/>
            </a:pPr>
            <a:r>
              <a:rPr lang="en-US" sz="2000" b="1">
                <a:solidFill>
                  <a:schemeClr val="tx1"/>
                </a:solidFill>
                <a:latin typeface="Times New Roman" pitchFamily="18" charset="0"/>
                <a:ea typeface="Times New Roman" pitchFamily="18" charset="0"/>
                <a:cs typeface="Times New Roman" pitchFamily="18" charset="0"/>
              </a:rPr>
              <a:t>Each testis is enclosed in a fibrous envelope, the tunica albuginea.</a:t>
            </a:r>
          </a:p>
          <a:p>
            <a:pPr marL="342900" lvl="0" indent="-342900" eaLnBrk="0" fontAlgn="base" hangingPunct="0">
              <a:spcBef>
                <a:spcPct val="0"/>
              </a:spcBef>
              <a:spcAft>
                <a:spcPct val="0"/>
              </a:spcAft>
              <a:buFont typeface="Arial" pitchFamily="34" charset="0"/>
              <a:buChar char="•"/>
            </a:pPr>
            <a:endParaRPr lang="en-US" sz="2000" b="1">
              <a:solidFill>
                <a:schemeClr val="tx1"/>
              </a:solidFill>
              <a:latin typeface="Times New Roman" pitchFamily="18" charset="0"/>
              <a:cs typeface="Times New Roman" pitchFamily="18" charset="0"/>
            </a:endParaRPr>
          </a:p>
          <a:p>
            <a:pPr marL="342900" indent="-342900" eaLnBrk="0" fontAlgn="base" hangingPunct="0">
              <a:spcBef>
                <a:spcPct val="0"/>
              </a:spcBef>
              <a:spcAft>
                <a:spcPct val="0"/>
              </a:spcAft>
              <a:buFont typeface="Arial" pitchFamily="34" charset="0"/>
              <a:buChar char="•"/>
            </a:pPr>
            <a:r>
              <a:rPr lang="en-US" sz="2000" b="1">
                <a:solidFill>
                  <a:schemeClr val="tx1"/>
                </a:solidFill>
                <a:latin typeface="Times New Roman" pitchFamily="18" charset="0"/>
                <a:ea typeface="Times New Roman" pitchFamily="18" charset="0"/>
                <a:cs typeface="Times New Roman" pitchFamily="18" charset="0"/>
              </a:rPr>
              <a:t>It extends inward to form septa that partitions the testis into lobules </a:t>
            </a:r>
          </a:p>
          <a:p>
            <a:pPr marL="342900" lvl="0" indent="-342900" eaLnBrk="0" fontAlgn="base" hangingPunct="0">
              <a:spcBef>
                <a:spcPct val="0"/>
              </a:spcBef>
              <a:spcAft>
                <a:spcPct val="0"/>
              </a:spcAft>
              <a:buFont typeface="Arial" pitchFamily="34" charset="0"/>
              <a:buChar char="•"/>
            </a:pPr>
            <a:endParaRPr lang="en-US" sz="2000" b="1">
              <a:solidFill>
                <a:schemeClr val="tx1"/>
              </a:solidFill>
              <a:latin typeface="Times New Roman" pitchFamily="18" charset="0"/>
            </a:endParaRPr>
          </a:p>
        </p:txBody>
      </p:sp>
      <p:sp>
        <p:nvSpPr>
          <p:cNvPr id="17" name="Rectangle 16"/>
          <p:cNvSpPr/>
          <p:nvPr/>
        </p:nvSpPr>
        <p:spPr>
          <a:xfrm>
            <a:off x="604849" y="1036439"/>
            <a:ext cx="4957751" cy="129027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fontAlgn="base">
              <a:spcBef>
                <a:spcPct val="0"/>
              </a:spcBef>
              <a:spcAft>
                <a:spcPct val="0"/>
              </a:spcAft>
              <a:buFont typeface="Arial" pitchFamily="34" charset="0"/>
              <a:buChar char="•"/>
            </a:pPr>
            <a:endParaRPr lang="en-US" sz="2000" b="1">
              <a:solidFill>
                <a:schemeClr val="tx1"/>
              </a:solidFill>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4678470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fill="hold"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par>
                                <p:cTn id="13" presetID="22" presetClass="entr" presetSubtype="8" fill="hold" nodeType="with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Effect transition="in" filter="wipe(left)">
                                      <p:cBhvr>
                                        <p:cTn id="15" dur="1000"/>
                                        <p:tgtEl>
                                          <p:spTgt spid="10"/>
                                        </p:tgtEl>
                                      </p:cBhvr>
                                    </p:animEffect>
                                  </p:childTnLst>
                                </p:cTn>
                              </p:par>
                              <p:par>
                                <p:cTn id="16" presetID="35" presetClass="emph" presetSubtype="0" repeatCount="4000" fill="hold" nodeType="withEffect">
                                  <p:stCondLst>
                                    <p:cond delay="0"/>
                                  </p:stCondLst>
                                  <p:iterate type="lt">
                                    <p:tmPct val="10000"/>
                                  </p:iterate>
                                  <p:childTnLst>
                                    <p:anim calcmode="discrete" valueType="str">
                                      <p:cBhvr>
                                        <p:cTn id="17"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30" presetClass="entr" presetSubtype="0" fill="hold" grpId="0" nodeType="clickEffect">
                                  <p:stCondLst>
                                    <p:cond delay="0"/>
                                  </p:stCondLst>
                                  <p:iterate type="lt">
                                    <p:tmPct val="10000"/>
                                  </p:iterate>
                                  <p:childTnLst>
                                    <p:set>
                                      <p:cBhvr>
                                        <p:cTn id="21" dur="1" fill="hold">
                                          <p:stCondLst>
                                            <p:cond delay="0"/>
                                          </p:stCondLst>
                                        </p:cTn>
                                        <p:tgtEl>
                                          <p:spTgt spid="16"/>
                                        </p:tgtEl>
                                        <p:attrNameLst>
                                          <p:attrName>style.visibility</p:attrName>
                                        </p:attrNameLst>
                                      </p:cBhvr>
                                      <p:to>
                                        <p:strVal val="visible"/>
                                      </p:to>
                                    </p:set>
                                    <p:animEffect transition="in" filter="fade">
                                      <p:cBhvr>
                                        <p:cTn id="22" dur="800" decel="100000"/>
                                        <p:tgtEl>
                                          <p:spTgt spid="16"/>
                                        </p:tgtEl>
                                      </p:cBhvr>
                                    </p:animEffect>
                                    <p:anim calcmode="lin" valueType="num">
                                      <p:cBhvr>
                                        <p:cTn id="23" dur="800" decel="100000" fill="hold"/>
                                        <p:tgtEl>
                                          <p:spTgt spid="16"/>
                                        </p:tgtEl>
                                        <p:attrNameLst>
                                          <p:attrName>style.rotation</p:attrName>
                                        </p:attrNameLst>
                                      </p:cBhvr>
                                      <p:tavLst>
                                        <p:tav tm="0">
                                          <p:val>
                                            <p:fltVal val="-90"/>
                                          </p:val>
                                        </p:tav>
                                        <p:tav tm="100000">
                                          <p:val>
                                            <p:fltVal val="0"/>
                                          </p:val>
                                        </p:tav>
                                      </p:tavLst>
                                    </p:anim>
                                    <p:anim calcmode="lin" valueType="num">
                                      <p:cBhvr>
                                        <p:cTn id="24" dur="800" decel="100000" fill="hold"/>
                                        <p:tgtEl>
                                          <p:spTgt spid="16"/>
                                        </p:tgtEl>
                                        <p:attrNameLst>
                                          <p:attrName>ppt_x</p:attrName>
                                        </p:attrNameLst>
                                      </p:cBhvr>
                                      <p:tavLst>
                                        <p:tav tm="0">
                                          <p:val>
                                            <p:strVal val="#ppt_x+0.4"/>
                                          </p:val>
                                        </p:tav>
                                        <p:tav tm="100000">
                                          <p:val>
                                            <p:strVal val="#ppt_x-0.05"/>
                                          </p:val>
                                        </p:tav>
                                      </p:tavLst>
                                    </p:anim>
                                    <p:anim calcmode="lin" valueType="num">
                                      <p:cBhvr>
                                        <p:cTn id="25" dur="800" decel="100000" fill="hold"/>
                                        <p:tgtEl>
                                          <p:spTgt spid="16"/>
                                        </p:tgtEl>
                                        <p:attrNameLst>
                                          <p:attrName>ppt_y</p:attrName>
                                        </p:attrNameLst>
                                      </p:cBhvr>
                                      <p:tavLst>
                                        <p:tav tm="0">
                                          <p:val>
                                            <p:strVal val="#ppt_y-0.4"/>
                                          </p:val>
                                        </p:tav>
                                        <p:tav tm="100000">
                                          <p:val>
                                            <p:strVal val="#ppt_y+0.1"/>
                                          </p:val>
                                        </p:tav>
                                      </p:tavLst>
                                    </p:anim>
                                    <p:anim calcmode="lin" valueType="num">
                                      <p:cBhvr>
                                        <p:cTn id="26"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7"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wipe(left)">
                                      <p:cBhvr>
                                        <p:cTn id="32" dur="1000"/>
                                        <p:tgtEl>
                                          <p:spTgt spid="16">
                                            <p:txEl>
                                              <p:pRg st="0" end="0"/>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6">
                                            <p:txEl>
                                              <p:pRg st="2" end="2"/>
                                            </p:txEl>
                                          </p:spTgt>
                                        </p:tgtEl>
                                        <p:attrNameLst>
                                          <p:attrName>style.visibility</p:attrName>
                                        </p:attrNameLst>
                                      </p:cBhvr>
                                      <p:to>
                                        <p:strVal val="visible"/>
                                      </p:to>
                                    </p:set>
                                    <p:animEffect transition="in" filter="wipe(left)">
                                      <p:cBhvr>
                                        <p:cTn id="37" dur="1000"/>
                                        <p:tgtEl>
                                          <p:spTgt spid="16">
                                            <p:txEl>
                                              <p:pRg st="2" end="2"/>
                                            </p:txEl>
                                          </p:spTgt>
                                        </p:tgtEl>
                                      </p:cBhvr>
                                    </p:animEffect>
                                  </p:childTnLst>
                                </p:cTn>
                              </p:par>
                            </p:childTnLst>
                          </p:cTn>
                        </p:par>
                        <p:par>
                          <p:cTn id="38" fill="hold" nodeType="afterGroup">
                            <p:stCondLst>
                              <p:cond delay="1000"/>
                            </p:stCondLst>
                            <p:childTnLst>
                              <p:par>
                                <p:cTn id="39" presetID="30" presetClass="entr" presetSubtype="0" fill="hold" grpId="0" nodeType="afterEffect">
                                  <p:stCondLst>
                                    <p:cond delay="0"/>
                                  </p:stCondLst>
                                  <p:iterate type="lt">
                                    <p:tmPct val="10000"/>
                                  </p:iterate>
                                  <p:childTnLst>
                                    <p:set>
                                      <p:cBhvr>
                                        <p:cTn id="40" dur="1" fill="hold">
                                          <p:stCondLst>
                                            <p:cond delay="0"/>
                                          </p:stCondLst>
                                        </p:cTn>
                                        <p:tgtEl>
                                          <p:spTgt spid="17"/>
                                        </p:tgtEl>
                                        <p:attrNameLst>
                                          <p:attrName>style.visibility</p:attrName>
                                        </p:attrNameLst>
                                      </p:cBhvr>
                                      <p:to>
                                        <p:strVal val="visible"/>
                                      </p:to>
                                    </p:set>
                                    <p:animEffect transition="in" filter="fade">
                                      <p:cBhvr>
                                        <p:cTn id="41" dur="800" decel="100000"/>
                                        <p:tgtEl>
                                          <p:spTgt spid="17"/>
                                        </p:tgtEl>
                                      </p:cBhvr>
                                    </p:animEffect>
                                    <p:anim calcmode="lin" valueType="num">
                                      <p:cBhvr>
                                        <p:cTn id="42" dur="800" decel="100000" fill="hold"/>
                                        <p:tgtEl>
                                          <p:spTgt spid="17"/>
                                        </p:tgtEl>
                                        <p:attrNameLst>
                                          <p:attrName>style.rotation</p:attrName>
                                        </p:attrNameLst>
                                      </p:cBhvr>
                                      <p:tavLst>
                                        <p:tav tm="0">
                                          <p:val>
                                            <p:fltVal val="-90"/>
                                          </p:val>
                                        </p:tav>
                                        <p:tav tm="100000">
                                          <p:val>
                                            <p:fltVal val="0"/>
                                          </p:val>
                                        </p:tav>
                                      </p:tavLst>
                                    </p:anim>
                                    <p:anim calcmode="lin" valueType="num">
                                      <p:cBhvr>
                                        <p:cTn id="43" dur="800" decel="100000" fill="hold"/>
                                        <p:tgtEl>
                                          <p:spTgt spid="17"/>
                                        </p:tgtEl>
                                        <p:attrNameLst>
                                          <p:attrName>ppt_x</p:attrName>
                                        </p:attrNameLst>
                                      </p:cBhvr>
                                      <p:tavLst>
                                        <p:tav tm="0">
                                          <p:val>
                                            <p:strVal val="#ppt_x+0.4"/>
                                          </p:val>
                                        </p:tav>
                                        <p:tav tm="100000">
                                          <p:val>
                                            <p:strVal val="#ppt_x-0.05"/>
                                          </p:val>
                                        </p:tav>
                                      </p:tavLst>
                                    </p:anim>
                                    <p:anim calcmode="lin" valueType="num">
                                      <p:cBhvr>
                                        <p:cTn id="44" dur="800" decel="100000" fill="hold"/>
                                        <p:tgtEl>
                                          <p:spTgt spid="17"/>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47" fill="hold" nodeType="clickPar">
                      <p:stCondLst>
                        <p:cond delay="indefinite"/>
                      </p:stCondLst>
                      <p:childTnLst>
                        <p:par>
                          <p:cTn id="48" fill="hold">
                            <p:stCondLst>
                              <p:cond delay="0"/>
                            </p:stCondLst>
                            <p:childTnLst>
                              <p:par>
                                <p:cTn id="49" presetID="22" presetClass="entr" presetSubtype="8" fill="hold" nodeType="clickEffect">
                                  <p:stCondLst>
                                    <p:cond delay="0"/>
                                  </p:stCondLst>
                                  <p:iterate type="lt">
                                    <p:tmPct val="10000"/>
                                  </p:iterate>
                                  <p:childTnLst>
                                    <p:set>
                                      <p:cBhvr>
                                        <p:cTn id="50" dur="1" fill="hold">
                                          <p:stCondLst>
                                            <p:cond delay="0"/>
                                          </p:stCondLst>
                                        </p:cTn>
                                        <p:tgtEl>
                                          <p:spTgt spid="17">
                                            <p:txEl>
                                              <p:pRg st="0" end="0"/>
                                            </p:txEl>
                                          </p:spTgt>
                                        </p:tgtEl>
                                        <p:attrNameLst>
                                          <p:attrName>style.visibility</p:attrName>
                                        </p:attrNameLst>
                                      </p:cBhvr>
                                      <p:to>
                                        <p:strVal val="visible"/>
                                      </p:to>
                                    </p:set>
                                    <p:animEffect transition="in" filter="wipe(left)">
                                      <p:cBhvr>
                                        <p:cTn id="5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Lst>
  </p:timing>
</p:sld>
</file>

<file path=ppt/slides/slide3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t="16427"/>
          <a:stretch>
            <a:fillRect/>
          </a:stretch>
        </p:blipFill>
        <p:spPr bwMode="auto">
          <a:xfrm>
            <a:off x="2133600" y="1885950"/>
            <a:ext cx="4592111" cy="2628640"/>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a:spLocks noChangeArrowheads="1"/>
          </p:cNvSpPr>
          <p:nvPr/>
        </p:nvSpPr>
        <p:spPr bwMode="auto">
          <a:xfrm>
            <a:off x="623337" y="773727"/>
            <a:ext cx="4863063"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42900" marR="0" lvl="0" indent="-342900" algn="ctr" defTabSz="914400" rtl="0" eaLnBrk="1" fontAlgn="base" latinLnBrk="0" hangingPunct="1">
              <a:lnSpc>
                <a:spcPct val="100000"/>
              </a:lnSpc>
              <a:spcBef>
                <a:spcPct val="0"/>
              </a:spcBef>
              <a:spcAft>
                <a:spcPct val="0"/>
              </a:spcAft>
              <a:buClrTx/>
              <a:buSzTx/>
              <a:buFont typeface="Wingdings" pitchFamily="2" charset="2"/>
              <a:buChar char="v"/>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000" b="1" i="0" u="none" strike="noStrike" normalizeH="0" baseline="0">
              <a:solidFill>
                <a:schemeClr val="bg1"/>
              </a:solidFill>
              <a:latin typeface="Times New Roman" pitchFamily="18" charset="0"/>
            </a:endParaRPr>
          </a:p>
        </p:txBody>
      </p:sp>
      <p:sp>
        <p:nvSpPr>
          <p:cNvPr id="6" name="Rectangle 5"/>
          <p:cNvSpPr>
            <a:spLocks noChangeArrowheads="1"/>
          </p:cNvSpPr>
          <p:nvPr/>
        </p:nvSpPr>
        <p:spPr bwMode="auto">
          <a:xfrm>
            <a:off x="533400" y="1276350"/>
            <a:ext cx="7467600" cy="400110"/>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The allanto-chorion</a:t>
            </a:r>
            <a:r>
              <a:rPr kumimoji="0" lang="en-US" sz="2000" b="1" i="0" u="none" strike="noStrike" cap="none" normalizeH="0">
                <a:ln>
                  <a:noFill/>
                </a:ln>
                <a:solidFill>
                  <a:srgbClr val="000000"/>
                </a:solidFill>
                <a:effectLst/>
                <a:latin typeface="Times New Roman" pitchFamily="18" charset="0"/>
                <a:ea typeface="Times New Roman" pitchFamily="18" charset="0"/>
                <a:cs typeface="Times New Roman" pitchFamily="18" charset="0"/>
              </a:rPr>
              <a:t> contributes the ‘foetal part’ of the placenta.</a:t>
            </a:r>
            <a:endParaRPr kumimoji="0" lang="en-US" sz="2000" b="1" i="0" u="none" strike="noStrike" cap="none" normalizeH="0" baseline="0">
              <a:ln>
                <a:noFill/>
              </a:ln>
              <a:solidFill>
                <a:schemeClr val="tx1"/>
              </a:solidFill>
              <a:effectLst/>
              <a:latin typeface="Times New Roman" pitchFamily="18" charset="0"/>
            </a:endParaRPr>
          </a:p>
        </p:txBody>
      </p:sp>
      <p:sp>
        <p:nvSpPr>
          <p:cNvPr id="7" name="Rectangle 6"/>
          <p:cNvSpPr/>
          <p:nvPr/>
        </p:nvSpPr>
        <p:spPr>
          <a:xfrm>
            <a:off x="2133600" y="1885950"/>
            <a:ext cx="1848911"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8" name="Rectangle 7"/>
          <p:cNvSpPr/>
          <p:nvPr/>
        </p:nvSpPr>
        <p:spPr>
          <a:xfrm>
            <a:off x="2562755" y="4324090"/>
            <a:ext cx="9906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5228575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a:spLocks noChangeArrowheads="1"/>
          </p:cNvSpPr>
          <p:nvPr/>
        </p:nvSpPr>
        <p:spPr bwMode="auto">
          <a:xfrm>
            <a:off x="623337" y="742950"/>
            <a:ext cx="4863063"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42900" marR="0" lvl="0" indent="-342900" algn="ctr" defTabSz="914400" rtl="0" eaLnBrk="1" fontAlgn="base" latinLnBrk="0" hangingPunct="1">
              <a:lnSpc>
                <a:spcPct val="100000"/>
              </a:lnSpc>
              <a:spcBef>
                <a:spcPct val="0"/>
              </a:spcBef>
              <a:spcAft>
                <a:spcPct val="0"/>
              </a:spcAft>
              <a:buClrTx/>
              <a:buSzTx/>
              <a:buFont typeface="Wingdings" pitchFamily="2" charset="2"/>
              <a:buChar char="v"/>
              <a:tabLst>
                <a:tab pos="2574925"/>
              </a:tabLst>
            </a:pPr>
            <a:r>
              <a:rPr kumimoji="0" lang="en-US" sz="2000" b="1" i="0" u="none" strike="noStrike" normalizeH="0" baseline="0">
                <a:solidFill>
                  <a:schemeClr val="bg1"/>
                </a:solidFill>
                <a:latin typeface="Times New Roman" pitchFamily="18" charset="0"/>
                <a:ea typeface="Times New Roman" pitchFamily="18" charset="0"/>
                <a:cs typeface="Times New Roman" pitchFamily="18" charset="0"/>
              </a:rPr>
              <a:t>EXTRA EMBRYONIC MEMBRANES</a:t>
            </a:r>
            <a:endParaRPr kumimoji="0" lang="en-US" sz="2000" b="1" i="0" u="none" strike="noStrike" normalizeH="0" baseline="0">
              <a:solidFill>
                <a:schemeClr val="bg1"/>
              </a:solidFill>
              <a:latin typeface="Times New Roman" pitchFamily="18" charset="0"/>
            </a:endParaRPr>
          </a:p>
        </p:txBody>
      </p:sp>
      <p:sp>
        <p:nvSpPr>
          <p:cNvPr id="4" name="Rectangle 3"/>
          <p:cNvSpPr>
            <a:spLocks noChangeArrowheads="1"/>
          </p:cNvSpPr>
          <p:nvPr/>
        </p:nvSpPr>
        <p:spPr bwMode="auto">
          <a:xfrm>
            <a:off x="762000" y="1465581"/>
            <a:ext cx="7620000" cy="1323439"/>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lang="en-US" sz="2000" b="1">
                <a:solidFill>
                  <a:srgbClr val="000000"/>
                </a:solidFill>
                <a:latin typeface="Times New Roman" pitchFamily="18" charset="0"/>
                <a:cs typeface="Times New Roman" pitchFamily="18" charset="0"/>
              </a:rPr>
              <a:t>The placenta facilitates a more effective and efficient part for exchange / passage of nutrients, respiratory gases, hormones, antibodies etc. between the foetus and mother by the 12</a:t>
            </a:r>
            <a:r>
              <a:rPr lang="en-US" sz="2000" b="1" baseline="30000">
                <a:solidFill>
                  <a:srgbClr val="000000"/>
                </a:solidFill>
                <a:latin typeface="Times New Roman" pitchFamily="18" charset="0"/>
                <a:cs typeface="Times New Roman" pitchFamily="18" charset="0"/>
              </a:rPr>
              <a:t>th</a:t>
            </a:r>
            <a:r>
              <a:rPr lang="en-US" sz="2000" b="1">
                <a:solidFill>
                  <a:srgbClr val="000000"/>
                </a:solidFill>
                <a:latin typeface="Times New Roman" pitchFamily="18" charset="0"/>
                <a:cs typeface="Times New Roman" pitchFamily="18" charset="0"/>
              </a:rPr>
              <a:t> week of pregnancy.</a:t>
            </a:r>
            <a:endParaRPr kumimoji="0" lang="en-US" sz="2000" b="1" i="0" u="none" strike="noStrike" cap="none" normalizeH="0" baseline="0">
              <a:ln>
                <a:noFill/>
              </a:ln>
              <a:solidFill>
                <a:schemeClr val="tx1"/>
              </a:solidFill>
              <a:effectLst/>
              <a:latin typeface="Times New Roman" pitchFamily="18" charset="0"/>
            </a:endParaRPr>
          </a:p>
        </p:txBody>
      </p:sp>
      <p:sp>
        <p:nvSpPr>
          <p:cNvPr id="6" name="Rectangle 5"/>
          <p:cNvSpPr>
            <a:spLocks noChangeArrowheads="1"/>
          </p:cNvSpPr>
          <p:nvPr/>
        </p:nvSpPr>
        <p:spPr bwMode="auto">
          <a:xfrm>
            <a:off x="762000" y="2930664"/>
            <a:ext cx="7467600" cy="707886"/>
          </a:xfrm>
          <a:prstGeom prst="rect">
            <a:avLst/>
          </a:prstGeom>
          <a:no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itchFamily="2" charset="2"/>
              <a:buChar char="v"/>
              <a:tabLst>
                <a:tab pos="2574925"/>
              </a:tabLst>
            </a:pP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During organogenesis, regions of the three embryonic germ layers develop into the rudiments of organs.</a:t>
            </a:r>
            <a:endParaRPr kumimoji="0" 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256321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9" y="2600235"/>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The fluid that acts as a shock absorber and prevents the embryo from desiccation is ….</a:t>
            </a:r>
            <a:endParaRPr lang="en-US" sz="2000" b="1">
              <a:solidFill>
                <a:srgbClr val="0000FF"/>
              </a:solidFill>
              <a:latin typeface="Times New Roman" pitchFamily="18" charset="0"/>
            </a:endParaRPr>
          </a:p>
        </p:txBody>
      </p:sp>
      <p:sp>
        <p:nvSpPr>
          <p:cNvPr id="8" name="TextBox 7"/>
          <p:cNvSpPr txBox="1"/>
          <p:nvPr/>
        </p:nvSpPr>
        <p:spPr>
          <a:xfrm>
            <a:off x="994970" y="18286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Pleural fluid  </a:t>
            </a:r>
          </a:p>
        </p:txBody>
      </p:sp>
      <p:sp>
        <p:nvSpPr>
          <p:cNvPr id="19" name="TextBox 18"/>
          <p:cNvSpPr txBox="1"/>
          <p:nvPr/>
        </p:nvSpPr>
        <p:spPr>
          <a:xfrm>
            <a:off x="1004904" y="23240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Cerebral fluid </a:t>
            </a:r>
          </a:p>
        </p:txBody>
      </p:sp>
      <p:sp>
        <p:nvSpPr>
          <p:cNvPr id="20" name="TextBox 19"/>
          <p:cNvSpPr txBox="1"/>
          <p:nvPr/>
        </p:nvSpPr>
        <p:spPr>
          <a:xfrm>
            <a:off x="1004902" y="33146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Chorionic fluid</a:t>
            </a:r>
          </a:p>
        </p:txBody>
      </p:sp>
      <p:sp>
        <p:nvSpPr>
          <p:cNvPr id="21" name="TextBox 20"/>
          <p:cNvSpPr txBox="1"/>
          <p:nvPr/>
        </p:nvSpPr>
        <p:spPr>
          <a:xfrm>
            <a:off x="1004903" y="28383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Amniotic fluid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562938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9" y="2123925"/>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2. </a:t>
            </a:r>
            <a:r>
              <a:rPr lang="en-US" sz="2000" b="1">
                <a:solidFill>
                  <a:srgbClr val="0000FF"/>
                </a:solidFill>
                <a:latin typeface="Times New Roman" pitchFamily="18" charset="0"/>
                <a:ea typeface="Times New Roman" pitchFamily="18" charset="0"/>
                <a:cs typeface="Times New Roman" pitchFamily="18" charset="0"/>
              </a:rPr>
              <a:t>The chorion develops a rich supply of blood vessels and forms an intimate association with….</a:t>
            </a:r>
            <a:endParaRPr lang="en-US" sz="2000" b="1">
              <a:solidFill>
                <a:srgbClr val="0000FF"/>
              </a:solidFill>
              <a:latin typeface="Times New Roman" pitchFamily="18" charset="0"/>
            </a:endParaRPr>
          </a:p>
        </p:txBody>
      </p:sp>
      <p:sp>
        <p:nvSpPr>
          <p:cNvPr id="8" name="TextBox 7"/>
          <p:cNvSpPr txBox="1"/>
          <p:nvPr/>
        </p:nvSpPr>
        <p:spPr>
          <a:xfrm>
            <a:off x="994970" y="18286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Somatopleure </a:t>
            </a:r>
          </a:p>
        </p:txBody>
      </p:sp>
      <p:sp>
        <p:nvSpPr>
          <p:cNvPr id="19" name="TextBox 18"/>
          <p:cNvSpPr txBox="1"/>
          <p:nvPr/>
        </p:nvSpPr>
        <p:spPr>
          <a:xfrm>
            <a:off x="1004904" y="23240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Splanchnopleure  </a:t>
            </a:r>
          </a:p>
        </p:txBody>
      </p:sp>
      <p:sp>
        <p:nvSpPr>
          <p:cNvPr id="20" name="TextBox 19"/>
          <p:cNvSpPr txBox="1"/>
          <p:nvPr/>
        </p:nvSpPr>
        <p:spPr>
          <a:xfrm>
            <a:off x="1004902" y="33146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1004903" y="28383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Mesentopleure </a:t>
            </a:r>
          </a:p>
        </p:txBody>
      </p:sp>
    </p:spTree>
    <p:extLst>
      <p:ext uri="{BB962C8B-B14F-4D97-AF65-F5344CB8AC3E}">
        <p14:creationId xmlns:p14="http://schemas.microsoft.com/office/powerpoint/2010/main" val="2562938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2600" y="12763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429000" y="17335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9640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46147" y="1607245"/>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latin typeface="+mj-lt"/>
              </a:rPr>
              <a:t>UNIT – VA</a:t>
            </a:r>
          </a:p>
          <a:p>
            <a:pPr algn="ctr"/>
            <a:r>
              <a:rPr lang="en-US" sz="3600" b="1">
                <a:latin typeface="+mj-lt"/>
              </a:rPr>
              <a:t>HUMAN REPRODUCTIVE SYSTEM</a:t>
            </a:r>
            <a:endParaRPr lang="en-US" sz="3200" b="1">
              <a:latin typeface="+mj-lt"/>
            </a:endParaRPr>
          </a:p>
        </p:txBody>
      </p:sp>
      <p:sp>
        <p:nvSpPr>
          <p:cNvPr id="6" name="Round Diagonal Corner Rectangle 5"/>
          <p:cNvSpPr/>
          <p:nvPr/>
        </p:nvSpPr>
        <p:spPr>
          <a:xfrm>
            <a:off x="519114" y="285750"/>
            <a:ext cx="67198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latin typeface="Times New Roman" pitchFamily="18" charset="0"/>
            </a:endParaRPr>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150638" y="2190750"/>
            <a:ext cx="7002762"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PLACENTA FORMATION</a:t>
            </a:r>
            <a:endPar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050" name="Picture 2" descr="https://encrypted-tbn0.gstatic.com/images?q=tbn:ANd9GcT-Aj5XYbocTtaB4OboTKD2c76q71XzEhRt0mcKz6BXc9mNfEiLp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200150"/>
            <a:ext cx="2438400" cy="3505200"/>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rot="20836676">
            <a:off x="1818416" y="963895"/>
            <a:ext cx="2743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38138" lvl="0" indent="-338138" eaLnBrk="0" fontAlgn="base" hangingPunct="0">
              <a:spcBef>
                <a:spcPct val="0"/>
              </a:spcBef>
              <a:spcAft>
                <a:spcPct val="0"/>
              </a:spcAft>
            </a:pPr>
            <a:r>
              <a:rPr lang="en-US" sz="2000" b="1">
                <a:solidFill>
                  <a:schemeClr val="bg1"/>
                </a:solidFill>
                <a:latin typeface="Times New Roman" pitchFamily="18" charset="0"/>
                <a:ea typeface="Cambria Math" pitchFamily="18" charset="0"/>
                <a:cs typeface="Times New Roman" pitchFamily="18" charset="0"/>
              </a:rPr>
              <a:t>Formation of placenta</a:t>
            </a:r>
            <a:endParaRPr lang="en-US" sz="2000" b="1">
              <a:solidFill>
                <a:schemeClr val="bg1"/>
              </a:solidFill>
              <a:latin typeface="Times New Roman" pitchFamily="18" charset="0"/>
            </a:endParaRPr>
          </a:p>
        </p:txBody>
      </p:sp>
    </p:spTree>
    <p:extLst>
      <p:ext uri="{BB962C8B-B14F-4D97-AF65-F5344CB8AC3E}">
        <p14:creationId xmlns:p14="http://schemas.microsoft.com/office/powerpoint/2010/main" val="14263575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09600" y="771495"/>
            <a:ext cx="2743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38138" lvl="0" indent="-338138" eaLnBrk="0" fontAlgn="base" hangingPunct="0">
              <a:spcBef>
                <a:spcPct val="0"/>
              </a:spcBef>
              <a:spcAft>
                <a:spcPct val="0"/>
              </a:spcAft>
            </a:pPr>
            <a:r>
              <a:rPr lang="en-US" sz="2000" b="1">
                <a:solidFill>
                  <a:schemeClr val="bg1"/>
                </a:solidFill>
                <a:latin typeface="Times New Roman" pitchFamily="18" charset="0"/>
                <a:ea typeface="Cambria Math" pitchFamily="18" charset="0"/>
                <a:cs typeface="Times New Roman" pitchFamily="18" charset="0"/>
              </a:rPr>
              <a:t>Formation of placenta</a:t>
            </a:r>
            <a:endParaRPr lang="en-US" sz="2000" b="1">
              <a:solidFill>
                <a:schemeClr val="bg1"/>
              </a:solidFill>
              <a:latin typeface="Times New Roman" pitchFamily="18" charset="0"/>
            </a:endParaRPr>
          </a:p>
        </p:txBody>
      </p:sp>
      <p:sp>
        <p:nvSpPr>
          <p:cNvPr id="3" name="TextBox 2"/>
          <p:cNvSpPr txBox="1"/>
          <p:nvPr/>
        </p:nvSpPr>
        <p:spPr>
          <a:xfrm>
            <a:off x="838200" y="1428750"/>
            <a:ext cx="737257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v"/>
            </a:pPr>
            <a:r>
              <a:rPr lang="en-US" sz="2000" b="1">
                <a:latin typeface="Times New Roman" pitchFamily="18" charset="0"/>
                <a:ea typeface="Cambria Math" pitchFamily="18" charset="0"/>
                <a:cs typeface="Times New Roman" pitchFamily="18" charset="0"/>
              </a:rPr>
              <a:t>The placenta consists of two essential portions; they are Maternal part and Foetal part.</a:t>
            </a:r>
          </a:p>
        </p:txBody>
      </p:sp>
      <p:sp>
        <p:nvSpPr>
          <p:cNvPr id="5" name="TextBox 4"/>
          <p:cNvSpPr txBox="1"/>
          <p:nvPr/>
        </p:nvSpPr>
        <p:spPr>
          <a:xfrm>
            <a:off x="1295400" y="2266950"/>
            <a:ext cx="5257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0513" indent="-290513" algn="just"/>
            <a:r>
              <a:rPr lang="en-US" sz="2000" b="1">
                <a:latin typeface="Times New Roman" pitchFamily="18" charset="0"/>
                <a:ea typeface="Cambria Math" pitchFamily="18" charset="0"/>
                <a:cs typeface="Times New Roman" pitchFamily="18" charset="0"/>
              </a:rPr>
              <a:t>(i) Maternal part of the placenta is derived from the endometrium of the uterus.</a:t>
            </a:r>
          </a:p>
        </p:txBody>
      </p:sp>
      <p:sp>
        <p:nvSpPr>
          <p:cNvPr id="6" name="TextBox 5"/>
          <p:cNvSpPr txBox="1"/>
          <p:nvPr/>
        </p:nvSpPr>
        <p:spPr>
          <a:xfrm>
            <a:off x="1295400" y="3009758"/>
            <a:ext cx="800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itchFamily="18" charset="0"/>
                <a:ea typeface="Cambria Math" pitchFamily="18" charset="0"/>
                <a:cs typeface="Times New Roman" pitchFamily="18" charset="0"/>
              </a:rPr>
              <a:t>(ii) Foetal part of the placenta is derived from foetal membranes.</a:t>
            </a:r>
          </a:p>
        </p:txBody>
      </p:sp>
    </p:spTree>
    <p:extLst>
      <p:ext uri="{BB962C8B-B14F-4D97-AF65-F5344CB8AC3E}">
        <p14:creationId xmlns:p14="http://schemas.microsoft.com/office/powerpoint/2010/main" val="667263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3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810000" y="971550"/>
            <a:ext cx="120933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ea typeface="Cambria Math" pitchFamily="18" charset="0"/>
                <a:cs typeface="Times New Roman" pitchFamily="18" charset="0"/>
              </a:rPr>
              <a:t>Placenta </a:t>
            </a:r>
          </a:p>
        </p:txBody>
      </p:sp>
      <p:sp>
        <p:nvSpPr>
          <p:cNvPr id="3" name="TextBox 2"/>
          <p:cNvSpPr txBox="1"/>
          <p:nvPr/>
        </p:nvSpPr>
        <p:spPr>
          <a:xfrm>
            <a:off x="609600" y="742950"/>
            <a:ext cx="2743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38138" lvl="0" indent="-338138" eaLnBrk="0" fontAlgn="base" hangingPunct="0">
              <a:spcBef>
                <a:spcPct val="0"/>
              </a:spcBef>
              <a:spcAft>
                <a:spcPct val="0"/>
              </a:spcAft>
            </a:pPr>
            <a:r>
              <a:rPr lang="en-US" sz="2000" b="1">
                <a:solidFill>
                  <a:schemeClr val="bg1"/>
                </a:solidFill>
                <a:latin typeface="Times New Roman" pitchFamily="18" charset="0"/>
                <a:ea typeface="Cambria Math" pitchFamily="18" charset="0"/>
                <a:cs typeface="Times New Roman" pitchFamily="18" charset="0"/>
              </a:rPr>
              <a:t>Formation of placenta</a:t>
            </a:r>
            <a:endParaRPr lang="en-US" sz="2000" b="1">
              <a:solidFill>
                <a:schemeClr val="bg1"/>
              </a:solidFill>
              <a:latin typeface="Times New Roman" pitchFamily="18" charset="0"/>
            </a:endParaRPr>
          </a:p>
        </p:txBody>
      </p:sp>
      <p:grpSp>
        <p:nvGrpSpPr>
          <p:cNvPr id="44" name="Group 43"/>
          <p:cNvGrpSpPr/>
          <p:nvPr/>
        </p:nvGrpSpPr>
        <p:grpSpPr>
          <a:xfrm>
            <a:off x="2895600" y="1371660"/>
            <a:ext cx="3048000" cy="647660"/>
            <a:chOff x="2895600" y="1371660"/>
            <a:chExt cx="3048000" cy="647660"/>
          </a:xfrm>
        </p:grpSpPr>
        <p:cxnSp>
          <p:nvCxnSpPr>
            <p:cNvPr id="6" name="Straight Connector 5"/>
            <p:cNvCxnSpPr>
              <a:stCxn id="2" idx="2"/>
            </p:cNvCxnSpPr>
            <p:nvPr/>
          </p:nvCxnSpPr>
          <p:spPr>
            <a:xfrm flipH="1">
              <a:off x="4414669" y="1371660"/>
              <a:ext cx="1" cy="3428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95600" y="1714520"/>
              <a:ext cx="304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895600" y="1714520"/>
              <a:ext cx="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38221" y="1714520"/>
              <a:ext cx="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209800" y="1943120"/>
            <a:ext cx="1524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ea typeface="Cambria Math" pitchFamily="18" charset="0"/>
                <a:cs typeface="Times New Roman" pitchFamily="18" charset="0"/>
              </a:rPr>
              <a:t>Maternal components</a:t>
            </a:r>
          </a:p>
        </p:txBody>
      </p:sp>
      <p:sp>
        <p:nvSpPr>
          <p:cNvPr id="13" name="TextBox 12"/>
          <p:cNvSpPr txBox="1"/>
          <p:nvPr/>
        </p:nvSpPr>
        <p:spPr>
          <a:xfrm>
            <a:off x="5181600" y="1943120"/>
            <a:ext cx="1524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ea typeface="Cambria Math" pitchFamily="18" charset="0"/>
                <a:cs typeface="Times New Roman" pitchFamily="18" charset="0"/>
              </a:rPr>
              <a:t>Foetal components</a:t>
            </a:r>
          </a:p>
        </p:txBody>
      </p:sp>
      <p:sp>
        <p:nvSpPr>
          <p:cNvPr id="14" name="TextBox 13"/>
          <p:cNvSpPr txBox="1"/>
          <p:nvPr/>
        </p:nvSpPr>
        <p:spPr>
          <a:xfrm>
            <a:off x="915296" y="2933720"/>
            <a:ext cx="2514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ea typeface="Cambria Math" pitchFamily="18" charset="0"/>
                <a:cs typeface="Times New Roman" pitchFamily="18" charset="0"/>
              </a:rPr>
              <a:t>Uterine Epithelium</a:t>
            </a:r>
          </a:p>
        </p:txBody>
      </p:sp>
      <p:sp>
        <p:nvSpPr>
          <p:cNvPr id="15" name="TextBox 14"/>
          <p:cNvSpPr txBox="1"/>
          <p:nvPr/>
        </p:nvSpPr>
        <p:spPr>
          <a:xfrm>
            <a:off x="990600" y="333383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ea typeface="Cambria Math" pitchFamily="18" charset="0"/>
                <a:cs typeface="Times New Roman" pitchFamily="18" charset="0"/>
              </a:rPr>
              <a:t>Uterine connective tissue</a:t>
            </a:r>
          </a:p>
        </p:txBody>
      </p:sp>
      <p:sp>
        <p:nvSpPr>
          <p:cNvPr id="16" name="Rectangle 15"/>
          <p:cNvSpPr/>
          <p:nvPr/>
        </p:nvSpPr>
        <p:spPr>
          <a:xfrm>
            <a:off x="990600" y="3752810"/>
            <a:ext cx="3470822"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ea typeface="Cambria Math" pitchFamily="18" charset="0"/>
                <a:cs typeface="Times New Roman" pitchFamily="18" charset="0"/>
              </a:rPr>
              <a:t>Uterine capillary endothelium</a:t>
            </a:r>
            <a:endParaRPr lang="en-US" sz="2000"/>
          </a:p>
        </p:txBody>
      </p:sp>
      <p:grpSp>
        <p:nvGrpSpPr>
          <p:cNvPr id="26" name="Group 25"/>
          <p:cNvGrpSpPr/>
          <p:nvPr/>
        </p:nvGrpSpPr>
        <p:grpSpPr>
          <a:xfrm>
            <a:off x="609600" y="2651006"/>
            <a:ext cx="2133600" cy="1260741"/>
            <a:chOff x="838200" y="2898636"/>
            <a:chExt cx="2133600" cy="1260741"/>
          </a:xfrm>
        </p:grpSpPr>
        <p:cxnSp>
          <p:nvCxnSpPr>
            <p:cNvPr id="18" name="Straight Connector 17"/>
            <p:cNvCxnSpPr/>
            <p:nvPr/>
          </p:nvCxnSpPr>
          <p:spPr>
            <a:xfrm flipH="1">
              <a:off x="2971800" y="2898636"/>
              <a:ext cx="0" cy="2065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838200" y="3105150"/>
              <a:ext cx="2133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838200" y="3105150"/>
              <a:ext cx="0" cy="1054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p:nvPr/>
        </p:nvCxnSpPr>
        <p:spPr>
          <a:xfrm>
            <a:off x="609600" y="3133775"/>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08704" y="3533885"/>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97050" y="3911747"/>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572000" y="2650374"/>
            <a:ext cx="1219200" cy="1239287"/>
            <a:chOff x="838200" y="2920090"/>
            <a:chExt cx="1219200" cy="1239287"/>
          </a:xfrm>
        </p:grpSpPr>
        <p:cxnSp>
          <p:nvCxnSpPr>
            <p:cNvPr id="34" name="Straight Connector 33"/>
            <p:cNvCxnSpPr/>
            <p:nvPr/>
          </p:nvCxnSpPr>
          <p:spPr>
            <a:xfrm flipH="1">
              <a:off x="2057400" y="2920090"/>
              <a:ext cx="0" cy="2065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838200" y="3105150"/>
              <a:ext cx="1219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838200" y="3105150"/>
              <a:ext cx="0" cy="10542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a:off x="4562139" y="3117556"/>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724400" y="2933720"/>
            <a:ext cx="387275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ea typeface="Cambria Math" pitchFamily="18" charset="0"/>
                <a:cs typeface="Times New Roman" pitchFamily="18" charset="0"/>
              </a:rPr>
              <a:t>Foetal capillary endothelium</a:t>
            </a:r>
          </a:p>
        </p:txBody>
      </p:sp>
      <p:sp>
        <p:nvSpPr>
          <p:cNvPr id="40" name="TextBox 39"/>
          <p:cNvSpPr txBox="1"/>
          <p:nvPr/>
        </p:nvSpPr>
        <p:spPr>
          <a:xfrm>
            <a:off x="4876800" y="325763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ea typeface="Cambria Math" pitchFamily="18" charset="0"/>
                <a:cs typeface="Times New Roman" pitchFamily="18" charset="0"/>
              </a:rPr>
              <a:t>Foetal connective tissue</a:t>
            </a:r>
          </a:p>
        </p:txBody>
      </p:sp>
      <p:sp>
        <p:nvSpPr>
          <p:cNvPr id="41" name="Rectangle 40"/>
          <p:cNvSpPr/>
          <p:nvPr/>
        </p:nvSpPr>
        <p:spPr>
          <a:xfrm>
            <a:off x="4953000" y="3676610"/>
            <a:ext cx="3185487"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ea typeface="Cambria Math" pitchFamily="18" charset="0"/>
                <a:cs typeface="Times New Roman" pitchFamily="18" charset="0"/>
              </a:rPr>
              <a:t>Foetal chorionic epithelium</a:t>
            </a:r>
            <a:endParaRPr lang="en-US" sz="2000"/>
          </a:p>
        </p:txBody>
      </p:sp>
      <p:cxnSp>
        <p:nvCxnSpPr>
          <p:cNvPr id="42" name="Straight Arrow Connector 41"/>
          <p:cNvCxnSpPr/>
          <p:nvPr/>
        </p:nvCxnSpPr>
        <p:spPr>
          <a:xfrm>
            <a:off x="4597101" y="3457685"/>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562139" y="3871936"/>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1053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1" fill="hold" nodeType="clickEffect">
                                  <p:stCondLst>
                                    <p:cond delay="0"/>
                                  </p:stCondLst>
                                  <p:iterate type="lt">
                                    <p:tmPct val="10000"/>
                                  </p:iterate>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1" fill="hold" nodeType="clickEffect">
                                  <p:stCondLst>
                                    <p:cond delay="0"/>
                                  </p:stCondLst>
                                  <p:iterate type="lt">
                                    <p:tmPct val="10000"/>
                                  </p:iterate>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1" fill="hold" nodeType="clickEffect">
                                  <p:stCondLst>
                                    <p:cond delay="0"/>
                                  </p:stCondLst>
                                  <p:iterate type="lt">
                                    <p:tmPct val="10000"/>
                                  </p:iterate>
                                  <p:childTnLst>
                                    <p:set>
                                      <p:cBhvr>
                                        <p:cTn id="61" dur="1" fill="hold">
                                          <p:stCondLst>
                                            <p:cond delay="0"/>
                                          </p:stCondLst>
                                        </p:cTn>
                                        <p:tgtEl>
                                          <p:spTgt spid="33"/>
                                        </p:tgtEl>
                                        <p:attrNameLst>
                                          <p:attrName>style.visibility</p:attrName>
                                        </p:attrNameLst>
                                      </p:cBhvr>
                                      <p:to>
                                        <p:strVal val="visible"/>
                                      </p:to>
                                    </p:set>
                                    <p:animEffect transition="in" filter="wipe(up)">
                                      <p:cBhvr>
                                        <p:cTn id="62" dur="500"/>
                                        <p:tgtEl>
                                          <p:spTgt spid="33"/>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nodeType="clickEffect">
                                  <p:stCondLst>
                                    <p:cond delay="0"/>
                                  </p:stCondLst>
                                  <p:iterate type="lt">
                                    <p:tmPct val="10000"/>
                                  </p:iterate>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nodeType="clickEffect">
                                  <p:stCondLst>
                                    <p:cond delay="0"/>
                                  </p:stCondLst>
                                  <p:iterate type="lt">
                                    <p:tmPct val="10000"/>
                                  </p:iterate>
                                  <p:childTnLst>
                                    <p:set>
                                      <p:cBhvr>
                                        <p:cTn id="76" dur="1" fill="hold">
                                          <p:stCondLst>
                                            <p:cond delay="0"/>
                                          </p:stCondLst>
                                        </p:cTn>
                                        <p:tgtEl>
                                          <p:spTgt spid="42"/>
                                        </p:tgtEl>
                                        <p:attrNameLst>
                                          <p:attrName>style.visibility</p:attrName>
                                        </p:attrNameLst>
                                      </p:cBhvr>
                                      <p:to>
                                        <p:strVal val="visible"/>
                                      </p:to>
                                    </p:set>
                                    <p:animEffect transition="in" filter="wipe(left)">
                                      <p:cBhvr>
                                        <p:cTn id="77" dur="500"/>
                                        <p:tgtEl>
                                          <p:spTgt spid="42"/>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40"/>
                                        </p:tgtEl>
                                        <p:attrNameLst>
                                          <p:attrName>style.visibility</p:attrName>
                                        </p:attrNameLst>
                                      </p:cBhvr>
                                      <p:to>
                                        <p:strVal val="visible"/>
                                      </p:to>
                                    </p:set>
                                    <p:animEffect transition="in" filter="wipe(left)">
                                      <p:cBhvr>
                                        <p:cTn id="82" dur="500"/>
                                        <p:tgtEl>
                                          <p:spTgt spid="4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iterate type="lt">
                                    <p:tmPct val="10000"/>
                                  </p:iterate>
                                  <p:childTnLst>
                                    <p:set>
                                      <p:cBhvr>
                                        <p:cTn id="86" dur="1" fill="hold">
                                          <p:stCondLst>
                                            <p:cond delay="0"/>
                                          </p:stCondLst>
                                        </p:cTn>
                                        <p:tgtEl>
                                          <p:spTgt spid="43"/>
                                        </p:tgtEl>
                                        <p:attrNameLst>
                                          <p:attrName>style.visibility</p:attrName>
                                        </p:attrNameLst>
                                      </p:cBhvr>
                                      <p:to>
                                        <p:strVal val="visible"/>
                                      </p:to>
                                    </p:set>
                                    <p:animEffect transition="in" filter="wipe(left)">
                                      <p:cBhvr>
                                        <p:cTn id="87" dur="500"/>
                                        <p:tgtEl>
                                          <p:spTgt spid="43"/>
                                        </p:tgtEl>
                                      </p:cBhvr>
                                    </p:animEffect>
                                  </p:childTnLst>
                                </p:cTn>
                              </p:par>
                            </p:childTnLst>
                          </p:cTn>
                        </p:par>
                      </p:childTnLst>
                    </p:cTn>
                  </p:par>
                  <p:par>
                    <p:cTn id="88" fill="hold" nodeType="clickPar">
                      <p:stCondLst>
                        <p:cond delay="indefinite"/>
                      </p:stCondLst>
                      <p:childTnLst>
                        <p:par>
                          <p:cTn id="89" fill="hold">
                            <p:stCondLst>
                              <p:cond delay="0"/>
                            </p:stCondLst>
                            <p:childTnLst>
                              <p:par>
                                <p:cTn id="90" presetID="22" presetClass="entr" presetSubtype="8" fill="hold" grpId="0" nodeType="clickEffect">
                                  <p:stCondLst>
                                    <p:cond delay="0"/>
                                  </p:stCondLst>
                                  <p:iterate type="lt">
                                    <p:tmPct val="10000"/>
                                  </p:iterate>
                                  <p:childTnLst>
                                    <p:set>
                                      <p:cBhvr>
                                        <p:cTn id="91" dur="1" fill="hold">
                                          <p:stCondLst>
                                            <p:cond delay="0"/>
                                          </p:stCondLst>
                                        </p:cTn>
                                        <p:tgtEl>
                                          <p:spTgt spid="41"/>
                                        </p:tgtEl>
                                        <p:attrNameLst>
                                          <p:attrName>style.visibility</p:attrName>
                                        </p:attrNameLst>
                                      </p:cBhvr>
                                      <p:to>
                                        <p:strVal val="visible"/>
                                      </p:to>
                                    </p:set>
                                    <p:animEffect transition="in" filter="wipe(left)">
                                      <p:cBhvr>
                                        <p:cTn id="9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4" grpId="0"/>
      <p:bldP spid="15" grpId="0"/>
      <p:bldP spid="16" grpId="0"/>
      <p:bldP spid="39" grpId="0"/>
      <p:bldP spid="40" grpId="0"/>
      <p:bldP spid="41" grpId="0"/>
    </p:bldLst>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33400" y="742950"/>
            <a:ext cx="46482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latin typeface="Times New Roman" pitchFamily="18" charset="0"/>
                <a:cs typeface="Times New Roman" pitchFamily="18" charset="0"/>
              </a:rPr>
              <a:t>HISTOLOGY OF TESTIS</a:t>
            </a:r>
          </a:p>
        </p:txBody>
      </p:sp>
      <p:pic>
        <p:nvPicPr>
          <p:cNvPr id="3" name="Picture 2"/>
          <p:cNvPicPr>
            <a:picLocks noChangeAspect="1" noChangeArrowheads="1"/>
          </p:cNvPicPr>
          <p:nvPr/>
        </p:nvPicPr>
        <p:blipFill>
          <a:blip r:embed="rId2"/>
          <a:srcRect l="26342" t="4409" r="13229" b="630"/>
          <a:stretch>
            <a:fillRect/>
          </a:stretch>
        </p:blipFill>
        <p:spPr bwMode="auto">
          <a:xfrm>
            <a:off x="537898" y="1280816"/>
            <a:ext cx="2943485" cy="3500734"/>
          </a:xfrm>
          <a:prstGeom prst="rect">
            <a:avLst/>
          </a:prstGeom>
          <a:noFill/>
          <a:ln w="9525">
            <a:noFill/>
            <a:miter lim="800000"/>
          </a:ln>
          <a:effectLst/>
        </p:spPr>
      </p:pic>
      <p:sp>
        <p:nvSpPr>
          <p:cNvPr id="7" name="Freeform 6"/>
          <p:cNvSpPr/>
          <p:nvPr/>
        </p:nvSpPr>
        <p:spPr>
          <a:xfrm>
            <a:off x="1493747" y="3022820"/>
            <a:ext cx="467912" cy="920530"/>
          </a:xfrm>
          <a:custGeom>
            <a:gdLst>
              <a:gd name="connsiteX0" fmla="*/ 538692 w 556684"/>
              <a:gd name="connsiteY0" fmla="*/ 76200 h 962025"/>
              <a:gd name="connsiteX1" fmla="*/ 392642 w 556684"/>
              <a:gd name="connsiteY1" fmla="*/ 31750 h 962025"/>
              <a:gd name="connsiteX2" fmla="*/ 233892 w 556684"/>
              <a:gd name="connsiteY2" fmla="*/ 266700 h 962025"/>
              <a:gd name="connsiteX3" fmla="*/ 17992 w 556684"/>
              <a:gd name="connsiteY3" fmla="*/ 419100 h 962025"/>
              <a:gd name="connsiteX4" fmla="*/ 125942 w 556684"/>
              <a:gd name="connsiteY4" fmla="*/ 673100 h 962025"/>
              <a:gd name="connsiteX5" fmla="*/ 379942 w 556684"/>
              <a:gd name="connsiteY5" fmla="*/ 927100 h 962025"/>
              <a:gd name="connsiteX6" fmla="*/ 500592 w 556684"/>
              <a:gd name="connsiteY6" fmla="*/ 463550 h 962025"/>
              <a:gd name="connsiteX7" fmla="*/ 538692 w 556684"/>
              <a:gd name="connsiteY7" fmla="*/ 76200 h 96202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684" h="962025">
                <a:moveTo>
                  <a:pt x="538692" y="76200"/>
                </a:moveTo>
                <a:cubicBezTo>
                  <a:pt x="520700" y="4233"/>
                  <a:pt x="443442" y="0"/>
                  <a:pt x="392642" y="31750"/>
                </a:cubicBezTo>
                <a:cubicBezTo>
                  <a:pt x="341842" y="63500"/>
                  <a:pt x="296334" y="202142"/>
                  <a:pt x="233892" y="266700"/>
                </a:cubicBezTo>
                <a:cubicBezTo>
                  <a:pt x="171450" y="331258"/>
                  <a:pt x="35984" y="351367"/>
                  <a:pt x="17992" y="419100"/>
                </a:cubicBezTo>
                <a:cubicBezTo>
                  <a:pt x="0" y="486833"/>
                  <a:pt x="65617" y="588433"/>
                  <a:pt x="125942" y="673100"/>
                </a:cubicBezTo>
                <a:cubicBezTo>
                  <a:pt x="186267" y="757767"/>
                  <a:pt x="317500" y="962025"/>
                  <a:pt x="379942" y="927100"/>
                </a:cubicBezTo>
                <a:cubicBezTo>
                  <a:pt x="442384" y="892175"/>
                  <a:pt x="479425" y="606425"/>
                  <a:pt x="500592" y="463550"/>
                </a:cubicBezTo>
                <a:cubicBezTo>
                  <a:pt x="521759" y="320675"/>
                  <a:pt x="556684" y="148167"/>
                  <a:pt x="538692" y="76200"/>
                </a:cubicBezTo>
                <a:close/>
              </a:path>
            </a:pathLst>
          </a:cu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8" name="Freeform 7"/>
          <p:cNvSpPr/>
          <p:nvPr/>
        </p:nvSpPr>
        <p:spPr>
          <a:xfrm>
            <a:off x="2170902" y="3105060"/>
            <a:ext cx="648759" cy="914490"/>
          </a:xfrm>
          <a:custGeom>
            <a:gdLst>
              <a:gd name="connsiteX0" fmla="*/ 3175 w 857250"/>
              <a:gd name="connsiteY0" fmla="*/ 120650 h 993775"/>
              <a:gd name="connsiteX1" fmla="*/ 53975 w 857250"/>
              <a:gd name="connsiteY1" fmla="*/ 381000 h 993775"/>
              <a:gd name="connsiteX2" fmla="*/ 327025 w 857250"/>
              <a:gd name="connsiteY2" fmla="*/ 908050 h 993775"/>
              <a:gd name="connsiteX3" fmla="*/ 498475 w 857250"/>
              <a:gd name="connsiteY3" fmla="*/ 895350 h 993775"/>
              <a:gd name="connsiteX4" fmla="*/ 720725 w 857250"/>
              <a:gd name="connsiteY4" fmla="*/ 812800 h 993775"/>
              <a:gd name="connsiteX5" fmla="*/ 835025 w 857250"/>
              <a:gd name="connsiteY5" fmla="*/ 635000 h 993775"/>
              <a:gd name="connsiteX6" fmla="*/ 587375 w 857250"/>
              <a:gd name="connsiteY6" fmla="*/ 406400 h 993775"/>
              <a:gd name="connsiteX7" fmla="*/ 161925 w 857250"/>
              <a:gd name="connsiteY7" fmla="*/ 0 h 993775"/>
              <a:gd name="connsiteX8" fmla="*/ 161925 w 857250"/>
              <a:gd name="connsiteY8" fmla="*/ 0 h 993775"/>
              <a:gd name="connsiteX9" fmla="*/ 3175 w 857250"/>
              <a:gd name="connsiteY9" fmla="*/ 120650 h 99377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0" h="993775">
                <a:moveTo>
                  <a:pt x="3175" y="120650"/>
                </a:moveTo>
                <a:cubicBezTo>
                  <a:pt x="1587" y="185208"/>
                  <a:pt x="0" y="249767"/>
                  <a:pt x="53975" y="381000"/>
                </a:cubicBezTo>
                <a:cubicBezTo>
                  <a:pt x="107950" y="512233"/>
                  <a:pt x="252942" y="822325"/>
                  <a:pt x="327025" y="908050"/>
                </a:cubicBezTo>
                <a:cubicBezTo>
                  <a:pt x="401108" y="993775"/>
                  <a:pt x="432858" y="911225"/>
                  <a:pt x="498475" y="895350"/>
                </a:cubicBezTo>
                <a:cubicBezTo>
                  <a:pt x="564092" y="879475"/>
                  <a:pt x="664633" y="856192"/>
                  <a:pt x="720725" y="812800"/>
                </a:cubicBezTo>
                <a:cubicBezTo>
                  <a:pt x="776817" y="769408"/>
                  <a:pt x="857250" y="702733"/>
                  <a:pt x="835025" y="635000"/>
                </a:cubicBezTo>
                <a:cubicBezTo>
                  <a:pt x="812800" y="567267"/>
                  <a:pt x="699558" y="512233"/>
                  <a:pt x="587375" y="406400"/>
                </a:cubicBezTo>
                <a:cubicBezTo>
                  <a:pt x="475192" y="300567"/>
                  <a:pt x="161925" y="0"/>
                  <a:pt x="161925" y="0"/>
                </a:cubicBezTo>
                <a:lnTo>
                  <a:pt x="161925" y="0"/>
                </a:lnTo>
                <a:lnTo>
                  <a:pt x="3175" y="120650"/>
                </a:lnTo>
                <a:close/>
              </a:path>
            </a:pathLst>
          </a:cu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Freeform 8"/>
          <p:cNvSpPr/>
          <p:nvPr/>
        </p:nvSpPr>
        <p:spPr>
          <a:xfrm>
            <a:off x="2170902" y="2829902"/>
            <a:ext cx="819223" cy="402562"/>
          </a:xfrm>
          <a:custGeom>
            <a:gdLst>
              <a:gd name="connsiteX0" fmla="*/ 49742 w 917575"/>
              <a:gd name="connsiteY0" fmla="*/ 203200 h 480483"/>
              <a:gd name="connsiteX1" fmla="*/ 373592 w 917575"/>
              <a:gd name="connsiteY1" fmla="*/ 311150 h 480483"/>
              <a:gd name="connsiteX2" fmla="*/ 614892 w 917575"/>
              <a:gd name="connsiteY2" fmla="*/ 387350 h 480483"/>
              <a:gd name="connsiteX3" fmla="*/ 856192 w 917575"/>
              <a:gd name="connsiteY3" fmla="*/ 463550 h 480483"/>
              <a:gd name="connsiteX4" fmla="*/ 881592 w 917575"/>
              <a:gd name="connsiteY4" fmla="*/ 285750 h 480483"/>
              <a:gd name="connsiteX5" fmla="*/ 837142 w 917575"/>
              <a:gd name="connsiteY5" fmla="*/ 38100 h 480483"/>
              <a:gd name="connsiteX6" fmla="*/ 398992 w 917575"/>
              <a:gd name="connsiteY6" fmla="*/ 57150 h 480483"/>
              <a:gd name="connsiteX7" fmla="*/ 75142 w 917575"/>
              <a:gd name="connsiteY7" fmla="*/ 44450 h 480483"/>
              <a:gd name="connsiteX8" fmla="*/ 49742 w 917575"/>
              <a:gd name="connsiteY8" fmla="*/ 203200 h 48048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7575" h="480483">
                <a:moveTo>
                  <a:pt x="49742" y="203200"/>
                </a:moveTo>
                <a:cubicBezTo>
                  <a:pt x="99484" y="247650"/>
                  <a:pt x="279400" y="280458"/>
                  <a:pt x="373592" y="311150"/>
                </a:cubicBezTo>
                <a:cubicBezTo>
                  <a:pt x="467784" y="341842"/>
                  <a:pt x="614892" y="387350"/>
                  <a:pt x="614892" y="387350"/>
                </a:cubicBezTo>
                <a:cubicBezTo>
                  <a:pt x="695325" y="412750"/>
                  <a:pt x="811742" y="480483"/>
                  <a:pt x="856192" y="463550"/>
                </a:cubicBezTo>
                <a:cubicBezTo>
                  <a:pt x="900642" y="446617"/>
                  <a:pt x="884767" y="356658"/>
                  <a:pt x="881592" y="285750"/>
                </a:cubicBezTo>
                <a:cubicBezTo>
                  <a:pt x="878417" y="214842"/>
                  <a:pt x="917575" y="76200"/>
                  <a:pt x="837142" y="38100"/>
                </a:cubicBezTo>
                <a:cubicBezTo>
                  <a:pt x="756709" y="0"/>
                  <a:pt x="525992" y="56092"/>
                  <a:pt x="398992" y="57150"/>
                </a:cubicBezTo>
                <a:cubicBezTo>
                  <a:pt x="271992" y="58208"/>
                  <a:pt x="134409" y="21167"/>
                  <a:pt x="75142" y="44450"/>
                </a:cubicBezTo>
                <a:cubicBezTo>
                  <a:pt x="15875" y="67733"/>
                  <a:pt x="0" y="158750"/>
                  <a:pt x="49742" y="203200"/>
                </a:cubicBezTo>
                <a:close/>
              </a:path>
            </a:pathLst>
          </a:cu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1" name="Rectangle 10"/>
          <p:cNvSpPr/>
          <p:nvPr/>
        </p:nvSpPr>
        <p:spPr>
          <a:xfrm>
            <a:off x="1733013" y="1352550"/>
            <a:ext cx="6344187" cy="493432"/>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eaLnBrk="0" fontAlgn="base" hangingPunct="0">
              <a:spcBef>
                <a:spcPct val="0"/>
              </a:spcBef>
              <a:spcAft>
                <a:spcPct val="0"/>
              </a:spcAft>
              <a:buFont typeface="Arial" pitchFamily="34" charset="0"/>
              <a:buChar char="•"/>
            </a:pPr>
            <a:r>
              <a:rPr lang="en-US" sz="2000" b="1">
                <a:solidFill>
                  <a:schemeClr val="tx1"/>
                </a:solidFill>
                <a:latin typeface="Times New Roman" pitchFamily="18" charset="0"/>
                <a:ea typeface="Times New Roman" pitchFamily="18" charset="0"/>
                <a:cs typeface="Times New Roman" pitchFamily="18" charset="0"/>
              </a:rPr>
              <a:t>There are about 250 testicular lobules in each testis. </a:t>
            </a:r>
            <a:endParaRPr lang="en-US" sz="2000" b="1">
              <a:solidFill>
                <a:schemeClr val="tx1"/>
              </a:solidFill>
              <a:latin typeface="Times New Roman" pitchFamily="18" charset="0"/>
            </a:endParaRPr>
          </a:p>
        </p:txBody>
      </p:sp>
      <p:sp>
        <p:nvSpPr>
          <p:cNvPr id="4" name="Rectangle 3"/>
          <p:cNvSpPr/>
          <p:nvPr/>
        </p:nvSpPr>
        <p:spPr>
          <a:xfrm>
            <a:off x="537899" y="1733550"/>
            <a:ext cx="152400" cy="703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Rectangle 9"/>
          <p:cNvSpPr/>
          <p:nvPr/>
        </p:nvSpPr>
        <p:spPr>
          <a:xfrm>
            <a:off x="918897" y="1280816"/>
            <a:ext cx="808805" cy="470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5" name="Rectangle 14"/>
          <p:cNvSpPr/>
          <p:nvPr/>
        </p:nvSpPr>
        <p:spPr>
          <a:xfrm>
            <a:off x="2900098" y="4315665"/>
            <a:ext cx="838200" cy="313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p:cNvSpPr/>
          <p:nvPr/>
        </p:nvSpPr>
        <p:spPr>
          <a:xfrm>
            <a:off x="918898" y="4095750"/>
            <a:ext cx="328202" cy="23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Rectangle 16"/>
          <p:cNvSpPr/>
          <p:nvPr/>
        </p:nvSpPr>
        <p:spPr>
          <a:xfrm>
            <a:off x="918898" y="3858465"/>
            <a:ext cx="175802" cy="23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Rectangle 17"/>
          <p:cNvSpPr/>
          <p:nvPr/>
        </p:nvSpPr>
        <p:spPr>
          <a:xfrm>
            <a:off x="918898" y="1953465"/>
            <a:ext cx="175802" cy="23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a:t>
            </a:r>
          </a:p>
        </p:txBody>
      </p:sp>
      <p:sp>
        <p:nvSpPr>
          <p:cNvPr id="19" name="Rectangle 18"/>
          <p:cNvSpPr/>
          <p:nvPr/>
        </p:nvSpPr>
        <p:spPr>
          <a:xfrm>
            <a:off x="918898" y="2182065"/>
            <a:ext cx="175802" cy="237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0" name="Rectangle 19"/>
          <p:cNvSpPr/>
          <p:nvPr/>
        </p:nvSpPr>
        <p:spPr>
          <a:xfrm rot="21584502">
            <a:off x="2973632" y="1745737"/>
            <a:ext cx="5408333" cy="824855"/>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eaLnBrk="0" fontAlgn="base" hangingPunct="0">
              <a:spcBef>
                <a:spcPct val="0"/>
              </a:spcBef>
              <a:spcAft>
                <a:spcPct val="0"/>
              </a:spcAft>
              <a:buFont typeface="Arial" pitchFamily="34" charset="0"/>
              <a:buChar char="•"/>
            </a:pPr>
            <a:r>
              <a:rPr lang="en-US" sz="2000" b="1">
                <a:solidFill>
                  <a:schemeClr val="tx1"/>
                </a:solidFill>
                <a:latin typeface="Times New Roman" pitchFamily="18" charset="0"/>
                <a:ea typeface="Times New Roman" pitchFamily="18" charset="0"/>
                <a:cs typeface="Times New Roman" pitchFamily="18" charset="0"/>
              </a:rPr>
              <a:t>Each lobule contains 1 to 3 highly coiled seminiferous tubules.</a:t>
            </a:r>
          </a:p>
        </p:txBody>
      </p:sp>
    </p:spTree>
    <p:extLst>
      <p:ext uri="{BB962C8B-B14F-4D97-AF65-F5344CB8AC3E}">
        <p14:creationId xmlns:p14="http://schemas.microsoft.com/office/powerpoint/2010/main" val="3463846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30" presetClass="entr" presetSubtype="0" fill="hold" grpId="0" nodeType="clickEffect">
                                  <p:stCondLst>
                                    <p:cond delay="0"/>
                                  </p:stCondLst>
                                  <p:iterate type="lt">
                                    <p:tmPct val="10000"/>
                                  </p:iterate>
                                  <p:childTnLst>
                                    <p:set>
                                      <p:cBhvr>
                                        <p:cTn id="13" dur="1" fill="hold">
                                          <p:stCondLst>
                                            <p:cond delay="0"/>
                                          </p:stCondLst>
                                        </p:cTn>
                                        <p:tgtEl>
                                          <p:spTgt spid="11"/>
                                        </p:tgtEl>
                                        <p:attrNameLst>
                                          <p:attrName>style.visibility</p:attrName>
                                        </p:attrNameLst>
                                      </p:cBhvr>
                                      <p:to>
                                        <p:strVal val="visible"/>
                                      </p:to>
                                    </p:set>
                                    <p:animEffect transition="in" filter="fade">
                                      <p:cBhvr>
                                        <p:cTn id="14" dur="800" decel="100000"/>
                                        <p:tgtEl>
                                          <p:spTgt spid="11"/>
                                        </p:tgtEl>
                                      </p:cBhvr>
                                    </p:animEffect>
                                    <p:anim calcmode="lin" valueType="num">
                                      <p:cBhvr>
                                        <p:cTn id="15" dur="800" decel="100000" fill="hold"/>
                                        <p:tgtEl>
                                          <p:spTgt spid="11"/>
                                        </p:tgtEl>
                                        <p:attrNameLst>
                                          <p:attrName>style.rotation</p:attrName>
                                        </p:attrNameLst>
                                      </p:cBhvr>
                                      <p:tavLst>
                                        <p:tav tm="0">
                                          <p:val>
                                            <p:fltVal val="-90"/>
                                          </p:val>
                                        </p:tav>
                                        <p:tav tm="100000">
                                          <p:val>
                                            <p:fltVal val="0"/>
                                          </p:val>
                                        </p:tav>
                                      </p:tavLst>
                                    </p:anim>
                                    <p:anim calcmode="lin" valueType="num">
                                      <p:cBhvr>
                                        <p:cTn id="16" dur="800" decel="100000" fill="hold"/>
                                        <p:tgtEl>
                                          <p:spTgt spid="11"/>
                                        </p:tgtEl>
                                        <p:attrNameLst>
                                          <p:attrName>ppt_x</p:attrName>
                                        </p:attrNameLst>
                                      </p:cBhvr>
                                      <p:tavLst>
                                        <p:tav tm="0">
                                          <p:val>
                                            <p:strVal val="#ppt_x+0.4"/>
                                          </p:val>
                                        </p:tav>
                                        <p:tav tm="100000">
                                          <p:val>
                                            <p:strVal val="#ppt_x-0.05"/>
                                          </p:val>
                                        </p:tav>
                                      </p:tavLst>
                                    </p:anim>
                                    <p:anim calcmode="lin" valueType="num">
                                      <p:cBhvr>
                                        <p:cTn id="17" dur="800" decel="100000" fill="hold"/>
                                        <p:tgtEl>
                                          <p:spTgt spid="11"/>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wipe(left)">
                                      <p:cBhvr>
                                        <p:cTn id="24" dur="1000"/>
                                        <p:tgtEl>
                                          <p:spTgt spid="11">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par>
                                <p:cTn id="36" presetID="35" presetClass="emph" presetSubtype="0" repeatCount="3000" fill="hold" grpId="1" nodeType="withEffect">
                                  <p:stCondLst>
                                    <p:cond delay="0"/>
                                  </p:stCondLst>
                                  <p:childTnLst>
                                    <p:anim calcmode="discrete" valueType="str">
                                      <p:cBhvr>
                                        <p:cTn id="37" dur="1000" fill="hold"/>
                                        <p:tgtEl>
                                          <p:spTgt spid="9"/>
                                        </p:tgtEl>
                                        <p:attrNameLst>
                                          <p:attrName>style.visibility</p:attrName>
                                        </p:attrNameLst>
                                      </p:cBhvr>
                                      <p:tavLst>
                                        <p:tav tm="0">
                                          <p:val>
                                            <p:strVal val="hidden"/>
                                          </p:val>
                                        </p:tav>
                                        <p:tav tm="50000">
                                          <p:val>
                                            <p:strVal val="visible"/>
                                          </p:val>
                                        </p:tav>
                                      </p:tavLst>
                                    </p:anim>
                                  </p:childTnLst>
                                </p:cTn>
                              </p:par>
                              <p:par>
                                <p:cTn id="38" presetID="35" presetClass="emph" presetSubtype="0" repeatCount="3000" fill="hold" grpId="1" nodeType="withEffect">
                                  <p:stCondLst>
                                    <p:cond delay="0"/>
                                  </p:stCondLst>
                                  <p:childTnLst>
                                    <p:anim calcmode="discrete" valueType="str">
                                      <p:cBhvr>
                                        <p:cTn id="39" dur="1000" fill="hold"/>
                                        <p:tgtEl>
                                          <p:spTgt spid="7"/>
                                        </p:tgtEl>
                                        <p:attrNameLst>
                                          <p:attrName>style.visibility</p:attrName>
                                        </p:attrNameLst>
                                      </p:cBhvr>
                                      <p:tavLst>
                                        <p:tav tm="0">
                                          <p:val>
                                            <p:strVal val="hidden"/>
                                          </p:val>
                                        </p:tav>
                                        <p:tav tm="50000">
                                          <p:val>
                                            <p:strVal val="visible"/>
                                          </p:val>
                                        </p:tav>
                                      </p:tavLst>
                                    </p:anim>
                                  </p:childTnLst>
                                </p:cTn>
                              </p:par>
                              <p:par>
                                <p:cTn id="40" presetID="35" presetClass="emph" presetSubtype="0" repeatCount="3000" fill="hold" grpId="1" nodeType="withEffect">
                                  <p:stCondLst>
                                    <p:cond delay="0"/>
                                  </p:stCondLst>
                                  <p:childTnLst>
                                    <p:anim calcmode="discrete" valueType="str">
                                      <p:cBhvr>
                                        <p:cTn id="41"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42" fill="hold" nodeType="clickPar">
                      <p:stCondLst>
                        <p:cond delay="indefinite"/>
                      </p:stCondLst>
                      <p:childTnLst>
                        <p:par>
                          <p:cTn id="43" fill="hold">
                            <p:stCondLst>
                              <p:cond delay="0"/>
                            </p:stCondLst>
                            <p:childTnLst>
                              <p:par>
                                <p:cTn id="44" presetID="30" presetClass="entr" presetSubtype="0" fill="hold" grpId="0" nodeType="clickEffect">
                                  <p:stCondLst>
                                    <p:cond delay="0"/>
                                  </p:stCondLst>
                                  <p:iterate type="lt">
                                    <p:tmPct val="10000"/>
                                  </p:iterate>
                                  <p:childTnLst>
                                    <p:set>
                                      <p:cBhvr>
                                        <p:cTn id="45" dur="1" fill="hold">
                                          <p:stCondLst>
                                            <p:cond delay="0"/>
                                          </p:stCondLst>
                                        </p:cTn>
                                        <p:tgtEl>
                                          <p:spTgt spid="20"/>
                                        </p:tgtEl>
                                        <p:attrNameLst>
                                          <p:attrName>style.visibility</p:attrName>
                                        </p:attrNameLst>
                                      </p:cBhvr>
                                      <p:to>
                                        <p:strVal val="visible"/>
                                      </p:to>
                                    </p:set>
                                    <p:animEffect transition="in" filter="fade">
                                      <p:cBhvr>
                                        <p:cTn id="46" dur="800" decel="100000"/>
                                        <p:tgtEl>
                                          <p:spTgt spid="20"/>
                                        </p:tgtEl>
                                      </p:cBhvr>
                                    </p:animEffect>
                                    <p:anim calcmode="lin" valueType="num">
                                      <p:cBhvr>
                                        <p:cTn id="47" dur="800" decel="100000" fill="hold"/>
                                        <p:tgtEl>
                                          <p:spTgt spid="20"/>
                                        </p:tgtEl>
                                        <p:attrNameLst>
                                          <p:attrName>style.rotation</p:attrName>
                                        </p:attrNameLst>
                                      </p:cBhvr>
                                      <p:tavLst>
                                        <p:tav tm="0">
                                          <p:val>
                                            <p:fltVal val="-90"/>
                                          </p:val>
                                        </p:tav>
                                        <p:tav tm="100000">
                                          <p:val>
                                            <p:fltVal val="0"/>
                                          </p:val>
                                        </p:tav>
                                      </p:tavLst>
                                    </p:anim>
                                    <p:anim calcmode="lin" valueType="num">
                                      <p:cBhvr>
                                        <p:cTn id="48" dur="800" decel="100000" fill="hold"/>
                                        <p:tgtEl>
                                          <p:spTgt spid="20"/>
                                        </p:tgtEl>
                                        <p:attrNameLst>
                                          <p:attrName>ppt_x</p:attrName>
                                        </p:attrNameLst>
                                      </p:cBhvr>
                                      <p:tavLst>
                                        <p:tav tm="0">
                                          <p:val>
                                            <p:strVal val="#ppt_x+0.4"/>
                                          </p:val>
                                        </p:tav>
                                        <p:tav tm="100000">
                                          <p:val>
                                            <p:strVal val="#ppt_x-0.05"/>
                                          </p:val>
                                        </p:tav>
                                      </p:tavLst>
                                    </p:anim>
                                    <p:anim calcmode="lin" valueType="num">
                                      <p:cBhvr>
                                        <p:cTn id="49" dur="800" decel="100000" fill="hold"/>
                                        <p:tgtEl>
                                          <p:spTgt spid="20"/>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52" fill="hold" nodeType="clickPar">
                      <p:stCondLst>
                        <p:cond delay="indefinite"/>
                      </p:stCondLst>
                      <p:childTnLst>
                        <p:par>
                          <p:cTn id="53" fill="hold">
                            <p:stCondLst>
                              <p:cond delay="0"/>
                            </p:stCondLst>
                            <p:childTnLst>
                              <p:par>
                                <p:cTn id="54" presetID="22" presetClass="entr" presetSubtype="8" fill="hold" nodeType="clickEffect">
                                  <p:stCondLst>
                                    <p:cond delay="0"/>
                                  </p:stCondLst>
                                  <p:iterate type="lt">
                                    <p:tmPct val="10000"/>
                                  </p:iterate>
                                  <p:childTnLst>
                                    <p:set>
                                      <p:cBhvr>
                                        <p:cTn id="55" dur="1" fill="hold">
                                          <p:stCondLst>
                                            <p:cond delay="0"/>
                                          </p:stCondLst>
                                        </p:cTn>
                                        <p:tgtEl>
                                          <p:spTgt spid="20">
                                            <p:txEl>
                                              <p:pRg st="0" end="0"/>
                                            </p:txEl>
                                          </p:spTgt>
                                        </p:tgtEl>
                                        <p:attrNameLst>
                                          <p:attrName>style.visibility</p:attrName>
                                        </p:attrNameLst>
                                      </p:cBhvr>
                                      <p:to>
                                        <p:strVal val="visible"/>
                                      </p:to>
                                    </p:set>
                                    <p:animEffect transition="in" filter="wipe(left)">
                                      <p:cBhvr>
                                        <p:cTn id="56" dur="10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p:bldP spid="20" grpId="0"/>
    </p:bldLst>
  </p:timing>
</p:sld>
</file>

<file path=ppt/slides/slide3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533400" y="742950"/>
            <a:ext cx="2743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38138" lvl="0" indent="-338138" eaLnBrk="0" fontAlgn="base" hangingPunct="0">
              <a:spcBef>
                <a:spcPct val="0"/>
              </a:spcBef>
              <a:spcAft>
                <a:spcPct val="0"/>
              </a:spcAft>
            </a:pPr>
            <a:r>
              <a:rPr lang="en-US" sz="2000" b="1">
                <a:solidFill>
                  <a:schemeClr val="bg1"/>
                </a:solidFill>
                <a:latin typeface="Times New Roman" pitchFamily="18" charset="0"/>
                <a:ea typeface="Cambria Math" pitchFamily="18" charset="0"/>
                <a:cs typeface="Times New Roman" pitchFamily="18" charset="0"/>
              </a:rPr>
              <a:t>Formation of placenta</a:t>
            </a:r>
            <a:endParaRPr lang="en-US" sz="2000" b="1">
              <a:solidFill>
                <a:schemeClr val="bg1"/>
              </a:solidFill>
              <a:latin typeface="Times New Roman" pitchFamily="18" charset="0"/>
            </a:endParaRPr>
          </a:p>
        </p:txBody>
      </p:sp>
      <p:sp>
        <p:nvSpPr>
          <p:cNvPr id="4" name="TextBox 3"/>
          <p:cNvSpPr txBox="1"/>
          <p:nvPr/>
        </p:nvSpPr>
        <p:spPr>
          <a:xfrm>
            <a:off x="533400" y="1123950"/>
            <a:ext cx="7086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v"/>
            </a:pPr>
            <a:r>
              <a:rPr lang="en-US" sz="2000" b="1">
                <a:latin typeface="Times New Roman" pitchFamily="18" charset="0"/>
                <a:ea typeface="Cambria Math" pitchFamily="18" charset="0"/>
                <a:cs typeface="Times New Roman" pitchFamily="18" charset="0"/>
              </a:rPr>
              <a:t>The inner region of the chorionic villi develops a network of capillaries of the umbilical artery and umbilical vein.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0" y="2190750"/>
            <a:ext cx="4800600" cy="262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7200" y="1809750"/>
            <a:ext cx="5791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v"/>
            </a:pPr>
            <a:r>
              <a:rPr lang="en-US" sz="2000" b="1">
                <a:latin typeface="Times New Roman" pitchFamily="18" charset="0"/>
                <a:ea typeface="Cambria Math" pitchFamily="18" charset="0"/>
                <a:cs typeface="Times New Roman" pitchFamily="18" charset="0"/>
              </a:rPr>
              <a:t>These vessels run in the tough umbilical cord.</a:t>
            </a:r>
          </a:p>
        </p:txBody>
      </p:sp>
    </p:spTree>
    <p:extLst>
      <p:ext uri="{BB962C8B-B14F-4D97-AF65-F5344CB8AC3E}">
        <p14:creationId xmlns:p14="http://schemas.microsoft.com/office/powerpoint/2010/main" val="15324801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09600" y="723840"/>
            <a:ext cx="2743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338138" lvl="0" indent="-338138" eaLnBrk="0" fontAlgn="base" hangingPunct="0">
              <a:spcBef>
                <a:spcPct val="0"/>
              </a:spcBef>
              <a:spcAft>
                <a:spcPct val="0"/>
              </a:spcAft>
            </a:pPr>
            <a:r>
              <a:rPr lang="en-US" sz="2000" b="1">
                <a:solidFill>
                  <a:schemeClr val="bg1"/>
                </a:solidFill>
                <a:latin typeface="Times New Roman" pitchFamily="18" charset="0"/>
                <a:ea typeface="Cambria Math" pitchFamily="18" charset="0"/>
                <a:cs typeface="Times New Roman" pitchFamily="18" charset="0"/>
              </a:rPr>
              <a:t>Formation of placenta</a:t>
            </a:r>
            <a:endParaRPr lang="en-US" sz="2000" b="1">
              <a:solidFill>
                <a:schemeClr val="bg1"/>
              </a:solidFill>
              <a:latin typeface="Times New Roman" pitchFamily="18" charset="0"/>
            </a:endParaRPr>
          </a:p>
        </p:txBody>
      </p:sp>
      <p:sp>
        <p:nvSpPr>
          <p:cNvPr id="3" name="TextBox 2"/>
          <p:cNvSpPr txBox="1"/>
          <p:nvPr/>
        </p:nvSpPr>
        <p:spPr>
          <a:xfrm>
            <a:off x="609600" y="1178064"/>
            <a:ext cx="7848600" cy="7078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sz="2000" b="1">
                <a:latin typeface="Times New Roman" pitchFamily="18" charset="0"/>
                <a:ea typeface="Cambria Math" pitchFamily="18" charset="0"/>
                <a:cs typeface="Times New Roman" pitchFamily="18" charset="0"/>
              </a:rPr>
              <a:t>The placenta of humans is called chorioallantoic placenta as allantois also fuses with the chorion in the process of vascularisation.</a:t>
            </a:r>
          </a:p>
        </p:txBody>
      </p:sp>
      <p:sp>
        <p:nvSpPr>
          <p:cNvPr id="4" name="TextBox 3"/>
          <p:cNvSpPr txBox="1"/>
          <p:nvPr/>
        </p:nvSpPr>
        <p:spPr>
          <a:xfrm>
            <a:off x="4114800" y="2010311"/>
            <a:ext cx="4419600" cy="132343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sz="2000" b="1">
                <a:latin typeface="Times New Roman" pitchFamily="18" charset="0"/>
                <a:ea typeface="Cambria Math" pitchFamily="18" charset="0"/>
                <a:cs typeface="Times New Roman" pitchFamily="18" charset="0"/>
              </a:rPr>
              <a:t>Placenta is described as haemochorial as the maternal blood comes into direct contact with the membrane of the foetal chorionic villi.</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b="4883"/>
          <a:stretch>
            <a:fillRect/>
          </a:stretch>
        </p:blipFill>
        <p:spPr bwMode="auto">
          <a:xfrm>
            <a:off x="594360" y="2028835"/>
            <a:ext cx="3444240" cy="2600315"/>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7018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grpId="0" nodeType="click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9" y="1724055"/>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Type of placenta in human female is ….</a:t>
            </a:r>
            <a:endParaRPr lang="en-US" sz="2000" b="1">
              <a:solidFill>
                <a:srgbClr val="0000FF"/>
              </a:solidFill>
              <a:latin typeface="Times New Roman" pitchFamily="18" charset="0"/>
            </a:endParaRPr>
          </a:p>
        </p:txBody>
      </p:sp>
      <p:sp>
        <p:nvSpPr>
          <p:cNvPr id="8" name="TextBox 7"/>
          <p:cNvSpPr txBox="1"/>
          <p:nvPr/>
        </p:nvSpPr>
        <p:spPr>
          <a:xfrm>
            <a:off x="994970" y="14287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Choriovitelline </a:t>
            </a:r>
          </a:p>
        </p:txBody>
      </p:sp>
      <p:sp>
        <p:nvSpPr>
          <p:cNvPr id="19" name="TextBox 18"/>
          <p:cNvSpPr txBox="1"/>
          <p:nvPr/>
        </p:nvSpPr>
        <p:spPr>
          <a:xfrm>
            <a:off x="1004904" y="192417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Chorioallontoic </a:t>
            </a:r>
          </a:p>
        </p:txBody>
      </p:sp>
      <p:sp>
        <p:nvSpPr>
          <p:cNvPr id="20" name="TextBox 19"/>
          <p:cNvSpPr txBox="1"/>
          <p:nvPr/>
        </p:nvSpPr>
        <p:spPr>
          <a:xfrm>
            <a:off x="1004902" y="291477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1004903" y="243846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Yolk sac</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562938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6941" y="2198676"/>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2. </a:t>
            </a:r>
            <a:r>
              <a:rPr lang="en-US" sz="2000" b="1">
                <a:solidFill>
                  <a:srgbClr val="0000FF"/>
                </a:solidFill>
                <a:latin typeface="Times New Roman" pitchFamily="18" charset="0"/>
                <a:ea typeface="Times New Roman" pitchFamily="18" charset="0"/>
                <a:cs typeface="Times New Roman" pitchFamily="18" charset="0"/>
              </a:rPr>
              <a:t>Placenta is formed by ….</a:t>
            </a:r>
            <a:endParaRPr lang="en-US" sz="2000" b="1">
              <a:solidFill>
                <a:srgbClr val="0000FF"/>
              </a:solidFill>
              <a:latin typeface="Times New Roman" pitchFamily="18" charset="0"/>
            </a:endParaRPr>
          </a:p>
        </p:txBody>
      </p:sp>
      <p:sp>
        <p:nvSpPr>
          <p:cNvPr id="8" name="TextBox 7"/>
          <p:cNvSpPr txBox="1"/>
          <p:nvPr/>
        </p:nvSpPr>
        <p:spPr>
          <a:xfrm>
            <a:off x="994970" y="14287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Chorionic villi only</a:t>
            </a:r>
          </a:p>
        </p:txBody>
      </p:sp>
      <p:sp>
        <p:nvSpPr>
          <p:cNvPr id="19" name="TextBox 18"/>
          <p:cNvSpPr txBox="1"/>
          <p:nvPr/>
        </p:nvSpPr>
        <p:spPr>
          <a:xfrm>
            <a:off x="1004904" y="192417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Uterine tissue only</a:t>
            </a:r>
          </a:p>
        </p:txBody>
      </p:sp>
      <p:sp>
        <p:nvSpPr>
          <p:cNvPr id="20" name="TextBox 19"/>
          <p:cNvSpPr txBox="1"/>
          <p:nvPr/>
        </p:nvSpPr>
        <p:spPr>
          <a:xfrm>
            <a:off x="1004902" y="291477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Amniotic layer</a:t>
            </a:r>
          </a:p>
        </p:txBody>
      </p:sp>
      <p:sp>
        <p:nvSpPr>
          <p:cNvPr id="21" name="TextBox 20"/>
          <p:cNvSpPr txBox="1"/>
          <p:nvPr/>
        </p:nvSpPr>
        <p:spPr>
          <a:xfrm>
            <a:off x="1004903" y="243846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Both 1 &amp; 2 </a:t>
            </a:r>
          </a:p>
        </p:txBody>
      </p:sp>
    </p:spTree>
    <p:extLst>
      <p:ext uri="{BB962C8B-B14F-4D97-AF65-F5344CB8AC3E}">
        <p14:creationId xmlns:p14="http://schemas.microsoft.com/office/powerpoint/2010/main" val="2562938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205036" y="2114550"/>
            <a:ext cx="4348164"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PREGNANCY</a:t>
            </a:r>
          </a:p>
        </p:txBody>
      </p:sp>
    </p:spTree>
    <p:extLst>
      <p:ext uri="{BB962C8B-B14F-4D97-AF65-F5344CB8AC3E}">
        <p14:creationId xmlns:p14="http://schemas.microsoft.com/office/powerpoint/2010/main" val="17229336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30530" y="769263"/>
            <a:ext cx="2136470"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200" b="1">
                <a:solidFill>
                  <a:schemeClr val="bg1"/>
                </a:solidFill>
                <a:latin typeface="Times New Roman" pitchFamily="18" charset="0"/>
              </a:rPr>
              <a:t>PREGNANCY</a:t>
            </a:r>
          </a:p>
        </p:txBody>
      </p:sp>
      <p:sp>
        <p:nvSpPr>
          <p:cNvPr id="3" name="TextBox 2"/>
          <p:cNvSpPr txBox="1"/>
          <p:nvPr/>
        </p:nvSpPr>
        <p:spPr>
          <a:xfrm>
            <a:off x="576072" y="1251287"/>
            <a:ext cx="4529328"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eaLnBrk="0" fontAlgn="base" hangingPunct="0">
              <a:spcBef>
                <a:spcPct val="0"/>
              </a:spcBef>
              <a:spcAft>
                <a:spcPct val="0"/>
              </a:spcAft>
            </a:pPr>
            <a:r>
              <a:rPr lang="en-US" sz="2000" b="1">
                <a:latin typeface="Times New Roman" pitchFamily="18" charset="0"/>
                <a:ea typeface="Cambria Math" pitchFamily="18" charset="0"/>
                <a:cs typeface="Times New Roman" pitchFamily="18" charset="0"/>
              </a:rPr>
              <a:t>Pregnancy is the period of intra uterine development of the embryo or foetus in a woman’s uterus.</a:t>
            </a:r>
            <a:endParaRPr lang="en-US" sz="2000" b="1">
              <a:latin typeface="Times New Roman" pitchFamily="18" charset="0"/>
            </a:endParaRPr>
          </a:p>
        </p:txBody>
      </p:sp>
      <p:sp>
        <p:nvSpPr>
          <p:cNvPr id="4" name="TextBox 3"/>
          <p:cNvSpPr txBox="1"/>
          <p:nvPr/>
        </p:nvSpPr>
        <p:spPr>
          <a:xfrm>
            <a:off x="3048000" y="3232487"/>
            <a:ext cx="5486400"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eaLnBrk="0" fontAlgn="base" hangingPunct="0">
              <a:spcBef>
                <a:spcPct val="0"/>
              </a:spcBef>
              <a:spcAft>
                <a:spcPct val="0"/>
              </a:spcAft>
            </a:pPr>
            <a:r>
              <a:rPr lang="en-US" sz="2000" b="1">
                <a:latin typeface="Times New Roman" pitchFamily="18" charset="0"/>
                <a:ea typeface="Cambria Math" pitchFamily="18" charset="0"/>
                <a:cs typeface="Times New Roman" pitchFamily="18" charset="0"/>
              </a:rPr>
              <a:t>Human pregnancy averages 266 days (38 weeks) from fertilization of the egg, or 40 weeks from the start of the last menstrual cycle.</a:t>
            </a:r>
            <a:endParaRPr lang="en-US" sz="2000" b="1">
              <a:latin typeface="Times New Roman" pitchFamily="18" charset="0"/>
            </a:endParaRPr>
          </a:p>
        </p:txBody>
      </p:sp>
      <p:pic>
        <p:nvPicPr>
          <p:cNvPr id="1026" name="Picture 2" descr="http://www.suntmamica.ro/media/article_images/4348-1-anatomie2.jpeg?height=424&amp;width=300"/>
          <p:cNvPicPr>
            <a:picLocks noChangeAspect="1" noChangeArrowheads="1"/>
          </p:cNvPicPr>
          <p:nvPr/>
        </p:nvPicPr>
        <p:blipFill>
          <a:blip r:embed="rId2">
            <a:extLst>
              <a:ext uri="{28A0092B-C50C-407E-A947-70E740481C1C}">
                <a14:useLocalDpi xmlns:a14="http://schemas.microsoft.com/office/drawing/2010/main" val="0"/>
              </a:ext>
            </a:extLst>
          </a:blip>
          <a:srcRect t="3000" b="19170"/>
          <a:stretch>
            <a:fillRect/>
          </a:stretch>
        </p:blipFill>
        <p:spPr bwMode="auto">
          <a:xfrm>
            <a:off x="685800" y="2350770"/>
            <a:ext cx="2209800" cy="2430780"/>
          </a:xfrm>
          <a:prstGeom prst="rect">
            <a:avLst/>
          </a:prstGeom>
          <a:noFill/>
          <a:ln w="38100">
            <a:noFill/>
          </a:ln>
          <a:extLst>
            <a:ext uri="{909E8E84-426E-40DD-AFC4-6F175D3DCCD1}">
              <a14:hiddenFill xmlns:a14="http://schemas.microsoft.com/office/drawing/2010/main">
                <a:solidFill>
                  <a:srgbClr val="FFFFFF"/>
                </a:solidFill>
              </a14:hiddenFill>
            </a:ext>
          </a:extLst>
        </p:spPr>
      </p:pic>
      <p:sp>
        <p:nvSpPr>
          <p:cNvPr id="5" name="Cloud Callout 4"/>
          <p:cNvSpPr/>
          <p:nvPr/>
        </p:nvSpPr>
        <p:spPr>
          <a:xfrm>
            <a:off x="5105400" y="769263"/>
            <a:ext cx="2069592" cy="1021080"/>
          </a:xfrm>
          <a:prstGeom prst="cloudCallout">
            <a:avLst>
              <a:gd name="adj1" fmla="val -50877"/>
              <a:gd name="adj2" fmla="val 76828"/>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ea typeface="Cambria Math" pitchFamily="18" charset="0"/>
                <a:cs typeface="Times New Roman" pitchFamily="18" charset="0"/>
              </a:rPr>
              <a:t>Gestation  period</a:t>
            </a:r>
            <a:endParaRPr lang="en-US" sz="2000"/>
          </a:p>
        </p:txBody>
      </p:sp>
    </p:spTree>
    <p:extLst>
      <p:ext uri="{BB962C8B-B14F-4D97-AF65-F5344CB8AC3E}">
        <p14:creationId xmlns:p14="http://schemas.microsoft.com/office/powerpoint/2010/main" val="21263737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22" presetClass="entr" presetSubtype="8" fill="hold" grpId="0" nodeType="click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3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075020" y="1796539"/>
            <a:ext cx="4782980" cy="17658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FUNCTIONS OF PLACENTA</a:t>
            </a:r>
          </a:p>
        </p:txBody>
      </p:sp>
    </p:spTree>
    <p:extLst>
      <p:ext uri="{BB962C8B-B14F-4D97-AF65-F5344CB8AC3E}">
        <p14:creationId xmlns:p14="http://schemas.microsoft.com/office/powerpoint/2010/main" val="18135031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descr="3dsmax human fetus - Human fetus by evgenur"/>
          <p:cNvPicPr>
            <a:picLocks noChangeAspect="1" noChangeArrowheads="1"/>
          </p:cNvPicPr>
          <p:nvPr/>
        </p:nvPicPr>
        <p:blipFill>
          <a:blip r:embed="rId2"/>
          <a:stretch>
            <a:fillRect/>
          </a:stretch>
        </p:blipFill>
        <p:spPr bwMode="auto">
          <a:xfrm>
            <a:off x="581474" y="1286983"/>
            <a:ext cx="4027967" cy="3494567"/>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6" name="Right Arrow 5"/>
          <p:cNvSpPr/>
          <p:nvPr/>
        </p:nvSpPr>
        <p:spPr>
          <a:xfrm>
            <a:off x="5882640" y="1421426"/>
            <a:ext cx="1508760" cy="276589"/>
          </a:xfrm>
          <a:prstGeom prst="right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b="1">
              <a:solidFill>
                <a:schemeClr val="tx1"/>
              </a:solidFill>
              <a:latin typeface="Times New Roman" pitchFamily="18" charset="0"/>
            </a:endParaRPr>
          </a:p>
        </p:txBody>
      </p:sp>
      <p:sp>
        <p:nvSpPr>
          <p:cNvPr id="7" name="Right Arrow 6"/>
          <p:cNvSpPr/>
          <p:nvPr/>
        </p:nvSpPr>
        <p:spPr>
          <a:xfrm rot="10800000">
            <a:off x="5882640" y="1724405"/>
            <a:ext cx="1508760" cy="237744"/>
          </a:xfrm>
          <a:prstGeom prst="rightArrow">
            <a:avLst/>
          </a:prstGeom>
          <a:solidFill>
            <a:srgbClr val="FFFF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b="1">
              <a:solidFill>
                <a:schemeClr val="tx1"/>
              </a:solidFill>
              <a:latin typeface="Times New Roman" pitchFamily="18" charset="0"/>
            </a:endParaRPr>
          </a:p>
        </p:txBody>
      </p:sp>
      <p:sp>
        <p:nvSpPr>
          <p:cNvPr id="8" name="Rectangle 7"/>
          <p:cNvSpPr/>
          <p:nvPr/>
        </p:nvSpPr>
        <p:spPr>
          <a:xfrm>
            <a:off x="7543800" y="1497961"/>
            <a:ext cx="974947"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latin typeface="Times New Roman" pitchFamily="18" charset="0"/>
              </a:rPr>
              <a:t>Feotus </a:t>
            </a:r>
          </a:p>
        </p:txBody>
      </p:sp>
      <p:sp>
        <p:nvSpPr>
          <p:cNvPr id="9" name="Rectangle 8"/>
          <p:cNvSpPr/>
          <p:nvPr/>
        </p:nvSpPr>
        <p:spPr>
          <a:xfrm>
            <a:off x="4724400" y="1497961"/>
            <a:ext cx="106680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latin typeface="Times New Roman" pitchFamily="18" charset="0"/>
              </a:rPr>
              <a:t>Mother </a:t>
            </a:r>
          </a:p>
        </p:txBody>
      </p:sp>
      <p:sp>
        <p:nvSpPr>
          <p:cNvPr id="10" name="Rectangle 1"/>
          <p:cNvSpPr>
            <a:spLocks noChangeArrowheads="1"/>
          </p:cNvSpPr>
          <p:nvPr/>
        </p:nvSpPr>
        <p:spPr bwMode="auto">
          <a:xfrm>
            <a:off x="609600" y="769262"/>
            <a:ext cx="3568926"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FUNCTIONS OF PLACENTA</a:t>
            </a:r>
            <a:endParaRPr kumimoji="0" lang="en-US" sz="2000" b="0" i="0" u="none" strike="noStrike" cap="none" normalizeH="0" baseline="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862863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par>
                                <p:cTn id="8" presetID="55" presetClass="entr" presetSubtype="0" fill="hold" grpId="0" nodeType="with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ppt_w</p:attrName>
                                        </p:attrNameLst>
                                      </p:cBhvr>
                                      <p:tavLst>
                                        <p:tav tm="0">
                                          <p:val>
                                            <p:strVal val="#ppt_w*0.70"/>
                                          </p:val>
                                        </p:tav>
                                        <p:tav tm="100000">
                                          <p:val>
                                            <p:strVal val="#ppt_w"/>
                                          </p:val>
                                        </p:tav>
                                      </p:tavLst>
                                    </p:anim>
                                    <p:anim calcmode="lin" valueType="num">
                                      <p:cBhvr>
                                        <p:cTn id="11" dur="1000" fill="hold"/>
                                        <p:tgtEl>
                                          <p:spTgt spid="9"/>
                                        </p:tgtEl>
                                        <p:attrNameLst>
                                          <p:attrName>ppt_h</p:attrName>
                                        </p:attrNameLst>
                                      </p:cBhvr>
                                      <p:tavLst>
                                        <p:tav tm="0">
                                          <p:val>
                                            <p:strVal val="#ppt_h"/>
                                          </p:val>
                                        </p:tav>
                                        <p:tav tm="100000">
                                          <p:val>
                                            <p:strVal val="#ppt_h"/>
                                          </p:val>
                                        </p:tav>
                                      </p:tavLst>
                                    </p:anim>
                                    <p:animEffect transition="in" filter="fade">
                                      <p:cBhvr>
                                        <p:cTn id="12" dur="1000"/>
                                        <p:tgtEl>
                                          <p:spTgt spid="9"/>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repeatCount="2000" fill="hold" grpId="0" nodeType="click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Effect transition="in" filter="wipe(left)">
                                      <p:cBhvr>
                                        <p:cTn id="22" dur="2000"/>
                                        <p:tgtEl>
                                          <p:spTgt spid="6"/>
                                        </p:tgtEl>
                                      </p:cBhvr>
                                    </p:animEffect>
                                  </p:childTnLst>
                                </p:cTn>
                              </p:par>
                              <p:par>
                                <p:cTn id="23" presetID="55" presetClass="entr" presetSubtype="0" fill="hold" grpId="0" nodeType="with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8">
                                            <p:txEl>
                                              <p:pRg st="0" end="0"/>
                                            </p:txEl>
                                          </p:spTgt>
                                        </p:tgtEl>
                                        <p:attrNameLst>
                                          <p:attrName>style.visibility</p:attrName>
                                        </p:attrNameLst>
                                      </p:cBhvr>
                                      <p:to>
                                        <p:strVal val="visible"/>
                                      </p:to>
                                    </p:set>
                                    <p:animEffect transition="in" filter="wipe(left)">
                                      <p:cBhvr>
                                        <p:cTn id="32" dur="500"/>
                                        <p:tgtEl>
                                          <p:spTgt spid="8">
                                            <p:txEl>
                                              <p:pRg st="0" end="0"/>
                                            </p:txEl>
                                          </p:spTgt>
                                        </p:tgtEl>
                                      </p:cBhvr>
                                    </p:animEffect>
                                  </p:childTnLst>
                                </p:cTn>
                              </p:par>
                            </p:childTnLst>
                          </p:cTn>
                        </p:par>
                        <p:par>
                          <p:cTn id="33" fill="hold" nodeType="afterGroup">
                            <p:stCondLst>
                              <p:cond delay="500"/>
                            </p:stCondLst>
                            <p:childTnLst>
                              <p:par>
                                <p:cTn id="34" presetID="22" presetClass="entr" presetSubtype="2" repeatCount="2000" fill="hold" grpId="0" nodeType="afterEffect">
                                  <p:stCondLst>
                                    <p:cond delay="0"/>
                                  </p:stCondLst>
                                  <p:iterate type="lt">
                                    <p:tmPct val="10000"/>
                                  </p:iterate>
                                  <p:childTnLst>
                                    <p:set>
                                      <p:cBhvr>
                                        <p:cTn id="35" dur="1" fill="hold">
                                          <p:stCondLst>
                                            <p:cond delay="0"/>
                                          </p:stCondLst>
                                        </p:cTn>
                                        <p:tgtEl>
                                          <p:spTgt spid="7"/>
                                        </p:tgtEl>
                                        <p:attrNameLst>
                                          <p:attrName>style.visibility</p:attrName>
                                        </p:attrNameLst>
                                      </p:cBhvr>
                                      <p:to>
                                        <p:strVal val="visible"/>
                                      </p:to>
                                    </p:set>
                                    <p:animEffect transition="in" filter="wipe(right)">
                                      <p:cBhvr>
                                        <p:cTn id="3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8" name="Rectangle 2"/>
          <p:cNvSpPr>
            <a:spLocks noChangeArrowheads="1"/>
          </p:cNvSpPr>
          <p:nvPr/>
        </p:nvSpPr>
        <p:spPr bwMode="auto">
          <a:xfrm>
            <a:off x="4191000" y="1252053"/>
            <a:ext cx="4216025" cy="1631216"/>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1" fontAlgn="base" latinLnBrk="0" hangingPunct="1">
              <a:lnSpc>
                <a:spcPct val="100000"/>
              </a:lnSpc>
              <a:spcBef>
                <a:spcPct val="0"/>
              </a:spcBef>
              <a:spcAft>
                <a:spcPct val="0"/>
              </a:spcAft>
              <a:buClrTx/>
              <a:buSzTx/>
            </a:pPr>
            <a:r>
              <a:rPr kumimoji="0" lang="en-US" sz="2000" b="1" i="0" u="none" strike="noStrike" cap="none" normalizeH="0" baseline="0">
                <a:ln>
                  <a:noFill/>
                </a:ln>
                <a:effectLst/>
                <a:latin typeface="Times New Roman" pitchFamily="18" charset="0"/>
                <a:ea typeface="Times New Roman" pitchFamily="18" charset="0"/>
                <a:cs typeface="Times New Roman" pitchFamily="18" charset="0"/>
              </a:rPr>
              <a:t>The placenta facilitates the</a:t>
            </a:r>
            <a:r>
              <a:rPr kumimoji="0" lang="en-US" sz="2000" b="1" i="0" u="none" strike="noStrike" cap="none" normalizeH="0" baseline="0">
                <a:ln>
                  <a:noFill/>
                </a:ln>
                <a:solidFill>
                  <a:srgbClr val="CCFFFF"/>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supply of oxygen and nutrients</a:t>
            </a:r>
            <a:r>
              <a:rPr kumimoji="0" lang="en-US" sz="2000" b="1" i="0" u="none" strike="noStrike" cap="none" normalizeH="0" baseline="0">
                <a:ln>
                  <a:noFill/>
                </a:ln>
                <a:solidFill>
                  <a:srgbClr val="000000"/>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effectLst/>
                <a:latin typeface="Times New Roman" pitchFamily="18" charset="0"/>
                <a:ea typeface="Times New Roman" pitchFamily="18" charset="0"/>
                <a:cs typeface="Times New Roman" pitchFamily="18" charset="0"/>
              </a:rPr>
              <a:t>to the embryo and also</a:t>
            </a:r>
            <a:r>
              <a:rPr kumimoji="0" lang="en-US" sz="2000" b="1" i="0" u="none" strike="noStrike" cap="none" normalizeH="0" baseline="0">
                <a:ln>
                  <a:noFill/>
                </a:ln>
                <a:solidFill>
                  <a:srgbClr val="66FF99"/>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the</a:t>
            </a:r>
            <a:r>
              <a:rPr kumimoji="0" lang="en-US" sz="2000" b="1" i="0" u="none" strike="noStrike" cap="none" normalizeH="0" baseline="0">
                <a:ln>
                  <a:noFill/>
                </a:ln>
                <a:solidFill>
                  <a:srgbClr val="66FF99"/>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removal of carbon dioxide </a:t>
            </a:r>
            <a:r>
              <a:rPr kumimoji="0" lang="en-US" sz="2000" b="1" i="0" u="none" strike="noStrike" cap="none" normalizeH="0" baseline="0">
                <a:ln>
                  <a:noFill/>
                </a:ln>
                <a:effectLst/>
                <a:latin typeface="Times New Roman" pitchFamily="18" charset="0"/>
                <a:ea typeface="Times New Roman" pitchFamily="18" charset="0"/>
                <a:cs typeface="Times New Roman" pitchFamily="18" charset="0"/>
              </a:rPr>
              <a:t>and</a:t>
            </a:r>
            <a:r>
              <a:rPr kumimoji="0" lang="en-US" sz="2000" b="1" i="0" u="none" strike="noStrike" cap="none" normalizeH="0" baseline="0">
                <a:ln>
                  <a:noFill/>
                </a:ln>
                <a:solidFill>
                  <a:srgbClr val="FF0000"/>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rgbClr val="0000FF"/>
                </a:solidFill>
                <a:effectLst/>
                <a:latin typeface="Times New Roman" pitchFamily="18" charset="0"/>
                <a:ea typeface="Times New Roman" pitchFamily="18" charset="0"/>
                <a:cs typeface="Times New Roman" pitchFamily="18" charset="0"/>
              </a:rPr>
              <a:t>excretory materials </a:t>
            </a:r>
            <a:r>
              <a:rPr kumimoji="0" lang="en-US" sz="2000" b="1" i="0" u="none" strike="noStrike" cap="none" normalizeH="0" baseline="0">
                <a:ln>
                  <a:noFill/>
                </a:ln>
                <a:effectLst/>
                <a:latin typeface="Times New Roman" pitchFamily="18" charset="0"/>
                <a:ea typeface="Times New Roman" pitchFamily="18" charset="0"/>
                <a:cs typeface="Times New Roman" pitchFamily="18" charset="0"/>
              </a:rPr>
              <a:t>produced by the embryo.</a:t>
            </a:r>
          </a:p>
        </p:txBody>
      </p:sp>
      <p:pic>
        <p:nvPicPr>
          <p:cNvPr id="6" name="Picture 2" descr="3dsmax human fetus - Human fetus by evgenur"/>
          <p:cNvPicPr>
            <a:picLocks noChangeAspect="1" noChangeArrowheads="1"/>
          </p:cNvPicPr>
          <p:nvPr/>
        </p:nvPicPr>
        <p:blipFill>
          <a:blip r:embed="rId2"/>
          <a:stretch>
            <a:fillRect/>
          </a:stretch>
        </p:blipFill>
        <p:spPr bwMode="auto">
          <a:xfrm>
            <a:off x="598234" y="1264332"/>
            <a:ext cx="3439258" cy="3517218"/>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7" name="Rectangle 1"/>
          <p:cNvSpPr>
            <a:spLocks noChangeArrowheads="1"/>
          </p:cNvSpPr>
          <p:nvPr/>
        </p:nvSpPr>
        <p:spPr bwMode="auto">
          <a:xfrm>
            <a:off x="533400" y="742950"/>
            <a:ext cx="3568926"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FUNCTIONS OF PLACENTA</a:t>
            </a:r>
            <a:endParaRPr kumimoji="0" lang="en-US" sz="2000" b="0" i="0" u="none" strike="noStrike" cap="none" normalizeH="0" baseline="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959367889"/>
      </p:ext>
    </p:extLst>
  </p:cSld>
  <p:clrMapOvr>
    <a:masterClrMapping/>
  </p:clrMapOvr>
  <p:transition advClick="0" advTm="5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8">
                                            <p:txEl>
                                              <p:pRg st="0" end="0"/>
                                            </p:txEl>
                                          </p:spTgt>
                                        </p:tgtEl>
                                        <p:attrNameLst>
                                          <p:attrName>style.visibility</p:attrName>
                                        </p:attrNameLst>
                                      </p:cBhvr>
                                      <p:to>
                                        <p:strVal val="visible"/>
                                      </p:to>
                                    </p:set>
                                    <p:animEffect transition="in" filter="wipe(left)">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9" name="Rectangle 2"/>
          <p:cNvSpPr>
            <a:spLocks noChangeArrowheads="1"/>
          </p:cNvSpPr>
          <p:nvPr/>
        </p:nvSpPr>
        <p:spPr bwMode="auto">
          <a:xfrm>
            <a:off x="4102326" y="1304812"/>
            <a:ext cx="4191000" cy="1323439"/>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latin typeface="Times New Roman" pitchFamily="18" charset="0"/>
                <a:ea typeface="Times New Roman" pitchFamily="18" charset="0"/>
                <a:cs typeface="Times New Roman" pitchFamily="18" charset="0"/>
              </a:rPr>
              <a:t>The placenta is connected to the embryo through an </a:t>
            </a:r>
            <a:r>
              <a:rPr lang="en-US" sz="2000" b="1">
                <a:solidFill>
                  <a:srgbClr val="FF0000"/>
                </a:solidFill>
                <a:latin typeface="Times New Roman" pitchFamily="18" charset="0"/>
                <a:ea typeface="Times New Roman" pitchFamily="18" charset="0"/>
                <a:cs typeface="Times New Roman" pitchFamily="18" charset="0"/>
              </a:rPr>
              <a:t>umbilical cord, </a:t>
            </a:r>
            <a:r>
              <a:rPr lang="en-US" sz="2000" b="1">
                <a:latin typeface="Times New Roman" pitchFamily="18" charset="0"/>
                <a:ea typeface="Times New Roman" pitchFamily="18" charset="0"/>
                <a:cs typeface="Times New Roman" pitchFamily="18" charset="0"/>
              </a:rPr>
              <a:t>which helps in the transport of substances to and from the embryo.</a:t>
            </a:r>
            <a:endParaRPr lang="en-US" sz="2000" b="1">
              <a:solidFill>
                <a:srgbClr val="CCFFFF"/>
              </a:solidFill>
              <a:latin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t="3342" r="4414" b="3526"/>
          <a:stretch>
            <a:fillRect/>
          </a:stretch>
        </p:blipFill>
        <p:spPr bwMode="auto">
          <a:xfrm>
            <a:off x="609599" y="1304812"/>
            <a:ext cx="3385717" cy="317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
          <p:cNvSpPr>
            <a:spLocks noChangeArrowheads="1"/>
          </p:cNvSpPr>
          <p:nvPr/>
        </p:nvSpPr>
        <p:spPr bwMode="auto">
          <a:xfrm>
            <a:off x="533400" y="742950"/>
            <a:ext cx="3568926"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FUNCTIONS OF PLACENTA</a:t>
            </a:r>
            <a:endParaRPr kumimoji="0" lang="en-US" sz="2000" b="0" i="0" u="none" strike="noStrike" cap="none" normalizeH="0" baseline="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8425113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9">
                                            <p:txEl>
                                              <p:pRg st="0" end="0"/>
                                            </p:txEl>
                                          </p:spTgt>
                                        </p:tgtEl>
                                        <p:attrNameLst>
                                          <p:attrName>style.visibility</p:attrName>
                                        </p:attrNameLst>
                                      </p:cBhvr>
                                      <p:to>
                                        <p:strVal val="visible"/>
                                      </p:to>
                                    </p:set>
                                    <p:animEffect transition="in" filter="wipe(left)">
                                      <p:cBhvr>
                                        <p:cTn id="1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1" descr="C:\Users\sony\Desktop\Ritu BIO\reproduction\semi.jpg"/>
          <p:cNvPicPr>
            <a:picLocks noChangeAspect="1" noChangeArrowheads="1"/>
          </p:cNvPicPr>
          <p:nvPr/>
        </p:nvPicPr>
        <p:blipFill>
          <a:blip r:embed="rId2"/>
          <a:srcRect t="7056"/>
          <a:stretch>
            <a:fillRect/>
          </a:stretch>
        </p:blipFill>
        <p:spPr bwMode="auto">
          <a:xfrm>
            <a:off x="609600" y="1315705"/>
            <a:ext cx="4714057" cy="3465846"/>
          </a:xfrm>
          <a:prstGeom prst="rect">
            <a:avLst/>
          </a:prstGeom>
          <a:noFill/>
          <a:ln w="38100">
            <a:noFill/>
          </a:ln>
        </p:spPr>
      </p:pic>
      <p:sp>
        <p:nvSpPr>
          <p:cNvPr id="6" name="Rectangle 5"/>
          <p:cNvSpPr/>
          <p:nvPr/>
        </p:nvSpPr>
        <p:spPr>
          <a:xfrm>
            <a:off x="609600" y="742950"/>
            <a:ext cx="49530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SEMINIFEROUS TUBULE</a:t>
            </a:r>
          </a:p>
        </p:txBody>
      </p:sp>
      <p:sp>
        <p:nvSpPr>
          <p:cNvPr id="7" name="TextBox 6"/>
          <p:cNvSpPr txBox="1"/>
          <p:nvPr/>
        </p:nvSpPr>
        <p:spPr>
          <a:xfrm>
            <a:off x="602166" y="1335471"/>
            <a:ext cx="1396800" cy="70788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solidFill>
                  <a:schemeClr val="tx1"/>
                </a:solidFill>
                <a:latin typeface="Times New Roman" pitchFamily="18" charset="0"/>
                <a:cs typeface="Times New Roman" pitchFamily="18" charset="0"/>
              </a:rPr>
              <a:t>Germinal Epithelium</a:t>
            </a:r>
            <a:endParaRPr lang="en-IN" sz="2000" b="1">
              <a:solidFill>
                <a:schemeClr val="tx1"/>
              </a:solidFill>
              <a:latin typeface="Times New Roman" pitchFamily="18" charset="0"/>
              <a:cs typeface="Times New Roman" pitchFamily="18" charset="0"/>
            </a:endParaRPr>
          </a:p>
        </p:txBody>
      </p:sp>
      <p:sp>
        <p:nvSpPr>
          <p:cNvPr id="8" name="Oval 7"/>
          <p:cNvSpPr/>
          <p:nvPr/>
        </p:nvSpPr>
        <p:spPr>
          <a:xfrm rot="460085">
            <a:off x="1729486" y="1362376"/>
            <a:ext cx="1686848" cy="231444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sp>
        <p:nvSpPr>
          <p:cNvPr id="19" name="Rectangle 18"/>
          <p:cNvSpPr/>
          <p:nvPr/>
        </p:nvSpPr>
        <p:spPr>
          <a:xfrm>
            <a:off x="4245603" y="1153410"/>
            <a:ext cx="4364997" cy="1037340"/>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algn="ctr" fontAlgn="base">
              <a:spcBef>
                <a:spcPct val="0"/>
              </a:spcBef>
              <a:spcAft>
                <a:spcPct val="0"/>
              </a:spcAft>
              <a:buFont typeface="Arial" pitchFamily="34" charset="0"/>
              <a:buChar char="•"/>
            </a:pPr>
            <a:r>
              <a:rPr lang="en-US" sz="2000" b="1">
                <a:solidFill>
                  <a:schemeClr val="tx1"/>
                </a:solidFill>
                <a:latin typeface="Times New Roman" pitchFamily="18" charset="0"/>
                <a:ea typeface="Times New Roman" pitchFamily="18" charset="0"/>
                <a:cs typeface="Times New Roman" pitchFamily="18" charset="0"/>
              </a:rPr>
              <a:t>Each seminiferous tubule is lined by the germinal epithelium.</a:t>
            </a:r>
          </a:p>
        </p:txBody>
      </p:sp>
    </p:spTree>
    <p:extLst>
      <p:ext uri="{BB962C8B-B14F-4D97-AF65-F5344CB8AC3E}">
        <p14:creationId xmlns:p14="http://schemas.microsoft.com/office/powerpoint/2010/main" val="16810195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0.70"/>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par>
                                <p:cTn id="22" presetID="55" presetClass="entr" presetSubtype="0" fill="hold" grpId="0" nodeType="withEffect">
                                  <p:stCondLst>
                                    <p:cond delay="0"/>
                                  </p:stCondLst>
                                  <p:iterate type="lt">
                                    <p:tmPct val="10000"/>
                                  </p:iterate>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strVal val="#ppt_w*0.70"/>
                                          </p:val>
                                        </p:tav>
                                        <p:tav tm="100000">
                                          <p:val>
                                            <p:strVal val="#ppt_w"/>
                                          </p:val>
                                        </p:tav>
                                      </p:tavLst>
                                    </p:anim>
                                    <p:anim calcmode="lin" valueType="num">
                                      <p:cBhvr>
                                        <p:cTn id="25" dur="1000" fill="hold"/>
                                        <p:tgtEl>
                                          <p:spTgt spid="7"/>
                                        </p:tgtEl>
                                        <p:attrNameLst>
                                          <p:attrName>ppt_h</p:attrName>
                                        </p:attrNameLst>
                                      </p:cBhvr>
                                      <p:tavLst>
                                        <p:tav tm="0">
                                          <p:val>
                                            <p:strVal val="#ppt_h"/>
                                          </p:val>
                                        </p:tav>
                                        <p:tav tm="100000">
                                          <p:val>
                                            <p:strVal val="#ppt_h"/>
                                          </p:val>
                                        </p:tav>
                                      </p:tavLst>
                                    </p:anim>
                                    <p:animEffect transition="in" filter="fade">
                                      <p:cBhvr>
                                        <p:cTn id="26" dur="1000"/>
                                        <p:tgtEl>
                                          <p:spTgt spid="7"/>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22" presetClass="entr" presetSubtype="8" fill="hold" nodeType="clickEffect">
                                  <p:stCondLst>
                                    <p:cond delay="0"/>
                                  </p:stCondLst>
                                  <p:iterate type="lt">
                                    <p:tmPct val="10000"/>
                                  </p:iterate>
                                  <p:childTnLst>
                                    <p:set>
                                      <p:cBhvr>
                                        <p:cTn id="30" dur="1" fill="hold">
                                          <p:stCondLst>
                                            <p:cond delay="0"/>
                                          </p:stCondLst>
                                        </p:cTn>
                                        <p:tgtEl>
                                          <p:spTgt spid="7">
                                            <p:txEl>
                                              <p:pRg st="0" end="0"/>
                                            </p:txEl>
                                          </p:spTgt>
                                        </p:tgtEl>
                                        <p:attrNameLst>
                                          <p:attrName>style.visibility</p:attrName>
                                        </p:attrNameLst>
                                      </p:cBhvr>
                                      <p:to>
                                        <p:strVal val="visible"/>
                                      </p:to>
                                    </p:set>
                                    <p:animEffect transition="in" filter="wipe(left)">
                                      <p:cBhvr>
                                        <p:cTn id="31" dur="500"/>
                                        <p:tgtEl>
                                          <p:spTgt spid="7">
                                            <p:txEl>
                                              <p:pRg st="0" end="0"/>
                                            </p:txEl>
                                          </p:spTgt>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53" presetClass="entr" presetSubtype="0" fill="hold" grpId="0" nodeType="clickEffect">
                                  <p:stCondLst>
                                    <p:cond delay="0"/>
                                  </p:stCondLst>
                                  <p:iterate type="lt">
                                    <p:tmPct val="10000"/>
                                  </p:iterate>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Effect transition="in" filter="fade">
                                      <p:cBhvr>
                                        <p:cTn id="38" dur="1000"/>
                                        <p:tgtEl>
                                          <p:spTgt spid="8"/>
                                        </p:tgtEl>
                                      </p:cBhvr>
                                    </p:animEffect>
                                  </p:childTnLst>
                                </p:cTn>
                              </p:par>
                              <p:par>
                                <p:cTn id="39" presetID="35" presetClass="emph" presetSubtype="0" repeatCount="2000" fill="hold" grpId="1" nodeType="withEffect">
                                  <p:stCondLst>
                                    <p:cond delay="0"/>
                                  </p:stCondLst>
                                  <p:iterate type="lt">
                                    <p:tmPct val="10000"/>
                                  </p:iterate>
                                  <p:childTnLst>
                                    <p:anim calcmode="discrete" valueType="str">
                                      <p:cBhvr>
                                        <p:cTn id="4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41" fill="hold" nodeType="clickPar">
                      <p:stCondLst>
                        <p:cond delay="indefinite"/>
                      </p:stCondLst>
                      <p:childTnLst>
                        <p:par>
                          <p:cTn id="42" fill="hold">
                            <p:stCondLst>
                              <p:cond delay="0"/>
                            </p:stCondLst>
                            <p:childTnLst>
                              <p:par>
                                <p:cTn id="43" presetID="30" presetClass="entr" presetSubtype="0" fill="hold" grpId="0" nodeType="clickEffect">
                                  <p:stCondLst>
                                    <p:cond delay="0"/>
                                  </p:stCondLst>
                                  <p:iterate type="lt">
                                    <p:tmPct val="10000"/>
                                  </p:iterate>
                                  <p:childTnLst>
                                    <p:set>
                                      <p:cBhvr>
                                        <p:cTn id="44" dur="1" fill="hold">
                                          <p:stCondLst>
                                            <p:cond delay="0"/>
                                          </p:stCondLst>
                                        </p:cTn>
                                        <p:tgtEl>
                                          <p:spTgt spid="19"/>
                                        </p:tgtEl>
                                        <p:attrNameLst>
                                          <p:attrName>style.visibility</p:attrName>
                                        </p:attrNameLst>
                                      </p:cBhvr>
                                      <p:to>
                                        <p:strVal val="visible"/>
                                      </p:to>
                                    </p:set>
                                    <p:animEffect transition="in" filter="fade">
                                      <p:cBhvr>
                                        <p:cTn id="45" dur="800" decel="100000"/>
                                        <p:tgtEl>
                                          <p:spTgt spid="19"/>
                                        </p:tgtEl>
                                      </p:cBhvr>
                                    </p:animEffect>
                                    <p:anim calcmode="lin" valueType="num">
                                      <p:cBhvr>
                                        <p:cTn id="46" dur="800" decel="100000" fill="hold"/>
                                        <p:tgtEl>
                                          <p:spTgt spid="19"/>
                                        </p:tgtEl>
                                        <p:attrNameLst>
                                          <p:attrName>style.rotation</p:attrName>
                                        </p:attrNameLst>
                                      </p:cBhvr>
                                      <p:tavLst>
                                        <p:tav tm="0">
                                          <p:val>
                                            <p:fltVal val="-90"/>
                                          </p:val>
                                        </p:tav>
                                        <p:tav tm="100000">
                                          <p:val>
                                            <p:fltVal val="0"/>
                                          </p:val>
                                        </p:tav>
                                      </p:tavLst>
                                    </p:anim>
                                    <p:anim calcmode="lin" valueType="num">
                                      <p:cBhvr>
                                        <p:cTn id="47" dur="800" decel="100000" fill="hold"/>
                                        <p:tgtEl>
                                          <p:spTgt spid="19"/>
                                        </p:tgtEl>
                                        <p:attrNameLst>
                                          <p:attrName>ppt_x</p:attrName>
                                        </p:attrNameLst>
                                      </p:cBhvr>
                                      <p:tavLst>
                                        <p:tav tm="0">
                                          <p:val>
                                            <p:strVal val="#ppt_x+0.4"/>
                                          </p:val>
                                        </p:tav>
                                        <p:tav tm="100000">
                                          <p:val>
                                            <p:strVal val="#ppt_x-0.05"/>
                                          </p:val>
                                        </p:tav>
                                      </p:tavLst>
                                    </p:anim>
                                    <p:anim calcmode="lin" valueType="num">
                                      <p:cBhvr>
                                        <p:cTn id="48" dur="800" decel="100000" fill="hold"/>
                                        <p:tgtEl>
                                          <p:spTgt spid="19"/>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2" presetClass="entr" presetSubtype="8" fill="hold" nodeType="clickEffect">
                                  <p:stCondLst>
                                    <p:cond delay="0"/>
                                  </p:stCondLst>
                                  <p:iterate type="lt">
                                    <p:tmPct val="10000"/>
                                  </p:iterate>
                                  <p:childTnLst>
                                    <p:set>
                                      <p:cBhvr>
                                        <p:cTn id="54" dur="1" fill="hold">
                                          <p:stCondLst>
                                            <p:cond delay="0"/>
                                          </p:stCondLst>
                                        </p:cTn>
                                        <p:tgtEl>
                                          <p:spTgt spid="19">
                                            <p:txEl>
                                              <p:pRg st="0" end="0"/>
                                            </p:txEl>
                                          </p:spTgt>
                                        </p:tgtEl>
                                        <p:attrNameLst>
                                          <p:attrName>style.visibility</p:attrName>
                                        </p:attrNameLst>
                                      </p:cBhvr>
                                      <p:to>
                                        <p:strVal val="visible"/>
                                      </p:to>
                                    </p:set>
                                    <p:animEffect transition="in" filter="wipe(left)">
                                      <p:cBhvr>
                                        <p:cTn id="55"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19" grpId="0"/>
    </p:bldLst>
  </p:timing>
</p:sld>
</file>

<file path=ppt/slides/slide3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loud 3"/>
          <p:cNvSpPr/>
          <p:nvPr/>
        </p:nvSpPr>
        <p:spPr>
          <a:xfrm rot="20877496">
            <a:off x="614969" y="1833335"/>
            <a:ext cx="4454490" cy="197185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a:defRPr/>
            </a:pPr>
            <a:r>
              <a:rPr lang="en-US" sz="2000" b="1">
                <a:latin typeface="Times New Roman" pitchFamily="18" charset="0"/>
                <a:ea typeface="Times New Roman" pitchFamily="18" charset="0"/>
                <a:cs typeface="Times New Roman" pitchFamily="18" charset="0"/>
              </a:rPr>
              <a:t>Progesterone secreted by the placenta is essential for the maintenance of pregnancy after the </a:t>
            </a:r>
            <a:r>
              <a:rPr lang="en-US" sz="2000" b="1">
                <a:solidFill>
                  <a:srgbClr val="FF0000"/>
                </a:solidFill>
                <a:latin typeface="Times New Roman" pitchFamily="18" charset="0"/>
                <a:ea typeface="Times New Roman" pitchFamily="18" charset="0"/>
                <a:cs typeface="Times New Roman" pitchFamily="18" charset="0"/>
              </a:rPr>
              <a:t>4</a:t>
            </a:r>
            <a:r>
              <a:rPr lang="en-US" sz="2000" b="1" baseline="30000">
                <a:solidFill>
                  <a:srgbClr val="FF0000"/>
                </a:solidFill>
                <a:latin typeface="Times New Roman" pitchFamily="18" charset="0"/>
                <a:ea typeface="Times New Roman" pitchFamily="18" charset="0"/>
                <a:cs typeface="Times New Roman" pitchFamily="18" charset="0"/>
              </a:rPr>
              <a:t>th</a:t>
            </a:r>
            <a:r>
              <a:rPr lang="en-US" sz="2000" b="1">
                <a:solidFill>
                  <a:srgbClr val="FF0000"/>
                </a:solidFill>
                <a:latin typeface="Times New Roman" pitchFamily="18" charset="0"/>
                <a:ea typeface="Times New Roman" pitchFamily="18" charset="0"/>
                <a:cs typeface="Times New Roman" pitchFamily="18" charset="0"/>
              </a:rPr>
              <a:t> month.</a:t>
            </a:r>
            <a:endParaRPr kumimoji="0" lang="en-IN" sz="2000" b="1" i="0" u="none" strike="noStrike" kern="0" normalizeH="0" baseline="0" noProof="0">
              <a:ln w="1905"/>
              <a:solidFill>
                <a:srgbClr val="FF0000"/>
              </a:solidFill>
              <a:effectLst>
                <a:innerShdw blurRad="69850" dist="43180" dir="5400000">
                  <a:srgbClr val="000000">
                    <a:alpha val="65000"/>
                  </a:srgbClr>
                </a:innerShdw>
              </a:effectLst>
              <a:uLnTx/>
              <a:uFillTx/>
              <a:latin typeface="Times New Roman" pitchFamily="18" charset="0"/>
              <a:cs typeface="Times New Roman" pitchFamily="18" charset="0"/>
            </a:endParaRPr>
          </a:p>
        </p:txBody>
      </p:sp>
      <p:sp>
        <p:nvSpPr>
          <p:cNvPr id="5" name="Cloud Callout 4"/>
          <p:cNvSpPr/>
          <p:nvPr/>
        </p:nvSpPr>
        <p:spPr>
          <a:xfrm rot="829232">
            <a:off x="5161315" y="1339809"/>
            <a:ext cx="2819400" cy="1447800"/>
          </a:xfrm>
          <a:prstGeom prst="cloudCallout">
            <a:avLst>
              <a:gd name="adj1" fmla="val -105436"/>
              <a:gd name="adj2" fmla="val 139905"/>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latin typeface="Times New Roman" pitchFamily="18" charset="0"/>
                <a:ea typeface="Times New Roman" pitchFamily="18" charset="0"/>
                <a:cs typeface="Times New Roman" pitchFamily="18" charset="0"/>
              </a:rPr>
              <a:t>when the </a:t>
            </a:r>
            <a:r>
              <a:rPr lang="en-US" sz="2000" b="1">
                <a:solidFill>
                  <a:srgbClr val="FF0000"/>
                </a:solidFill>
                <a:latin typeface="Times New Roman" pitchFamily="18" charset="0"/>
                <a:ea typeface="Times New Roman" pitchFamily="18" charset="0"/>
                <a:cs typeface="Times New Roman" pitchFamily="18" charset="0"/>
              </a:rPr>
              <a:t>corpus luteum </a:t>
            </a:r>
            <a:r>
              <a:rPr lang="en-US" sz="2000" b="1">
                <a:latin typeface="Times New Roman" pitchFamily="18" charset="0"/>
                <a:ea typeface="Times New Roman" pitchFamily="18" charset="0"/>
                <a:cs typeface="Times New Roman" pitchFamily="18" charset="0"/>
              </a:rPr>
              <a:t>degenerates</a:t>
            </a:r>
            <a:endParaRPr lang="en-US" sz="2000" b="1">
              <a:latin typeface="Times New Roman" pitchFamily="18" charset="0"/>
              <a:ea typeface="Times New Roman" pitchFamily="18" charset="0"/>
            </a:endParaRPr>
          </a:p>
        </p:txBody>
      </p:sp>
      <p:sp>
        <p:nvSpPr>
          <p:cNvPr id="6" name="Rectangle 1"/>
          <p:cNvSpPr>
            <a:spLocks noChangeArrowheads="1"/>
          </p:cNvSpPr>
          <p:nvPr/>
        </p:nvSpPr>
        <p:spPr bwMode="auto">
          <a:xfrm>
            <a:off x="533400" y="742950"/>
            <a:ext cx="3568926"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FUNCTIONS OF PLACENTA</a:t>
            </a:r>
            <a:endParaRPr kumimoji="0" lang="en-US" sz="2000" b="0" i="0" u="none" strike="noStrike" cap="none" normalizeH="0" baseline="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6763474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0"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left)">
                                      <p:cBhvr>
                                        <p:cTn id="17" dur="500"/>
                                        <p:tgtEl>
                                          <p:spTgt spid="4">
                                            <p:txEl>
                                              <p:pRg st="0" end="0"/>
                                            </p:txEl>
                                          </p:spTgt>
                                        </p:tgtEl>
                                      </p:cBhvr>
                                    </p:animEffect>
                                  </p:childTnLst>
                                </p:cTn>
                              </p:par>
                            </p:childTnLst>
                          </p:cTn>
                        </p:par>
                        <p:par>
                          <p:cTn id="18" fill="hold" nodeType="afterGroup">
                            <p:stCondLst>
                              <p:cond delay="500"/>
                            </p:stCondLst>
                            <p:childTnLst>
                              <p:par>
                                <p:cTn id="19" presetID="30" presetClass="entr" presetSubtype="0" fill="hold" grpId="0" nodeType="afterEffect">
                                  <p:stCondLst>
                                    <p:cond delay="0"/>
                                  </p:stCondLst>
                                  <p:iterate type="lt">
                                    <p:tmPct val="10000"/>
                                  </p:iterate>
                                  <p:childTnLst>
                                    <p:set>
                                      <p:cBhvr>
                                        <p:cTn id="20" dur="1" fill="hold">
                                          <p:stCondLst>
                                            <p:cond delay="0"/>
                                          </p:stCondLst>
                                        </p:cTn>
                                        <p:tgtEl>
                                          <p:spTgt spid="5"/>
                                        </p:tgtEl>
                                        <p:attrNameLst>
                                          <p:attrName>style.visibility</p:attrName>
                                        </p:attrNameLst>
                                      </p:cBhvr>
                                      <p:to>
                                        <p:strVal val="visible"/>
                                      </p:to>
                                    </p:set>
                                    <p:animEffect transition="in" filter="fade">
                                      <p:cBhvr>
                                        <p:cTn id="21" dur="800" decel="100000"/>
                                        <p:tgtEl>
                                          <p:spTgt spid="5"/>
                                        </p:tgtEl>
                                      </p:cBhvr>
                                    </p:animEffect>
                                    <p:anim calcmode="lin" valueType="num">
                                      <p:cBhvr>
                                        <p:cTn id="22" dur="800" decel="100000" fill="hold"/>
                                        <p:tgtEl>
                                          <p:spTgt spid="5"/>
                                        </p:tgtEl>
                                        <p:attrNameLst>
                                          <p:attrName>style.rotation</p:attrName>
                                        </p:attrNameLst>
                                      </p:cBhvr>
                                      <p:tavLst>
                                        <p:tav tm="0">
                                          <p:val>
                                            <p:fltVal val="-90"/>
                                          </p:val>
                                        </p:tav>
                                        <p:tav tm="100000">
                                          <p:val>
                                            <p:fltVal val="0"/>
                                          </p:val>
                                        </p:tav>
                                      </p:tavLst>
                                    </p:anim>
                                    <p:anim calcmode="lin" valueType="num">
                                      <p:cBhvr>
                                        <p:cTn id="23" dur="800" decel="100000" fill="hold"/>
                                        <p:tgtEl>
                                          <p:spTgt spid="5"/>
                                        </p:tgtEl>
                                        <p:attrNameLst>
                                          <p:attrName>ppt_x</p:attrName>
                                        </p:attrNameLst>
                                      </p:cBhvr>
                                      <p:tavLst>
                                        <p:tav tm="0">
                                          <p:val>
                                            <p:strVal val="#ppt_x+0.4"/>
                                          </p:val>
                                        </p:tav>
                                        <p:tav tm="100000">
                                          <p:val>
                                            <p:strVal val="#ppt_x-0.05"/>
                                          </p:val>
                                        </p:tav>
                                      </p:tavLst>
                                    </p:anim>
                                    <p:anim calcmode="lin" valueType="num">
                                      <p:cBhvr>
                                        <p:cTn id="24" dur="800" decel="100000" fill="hold"/>
                                        <p:tgtEl>
                                          <p:spTgt spid="5"/>
                                        </p:tgtEl>
                                        <p:attrNameLst>
                                          <p:attrName>ppt_y</p:attrName>
                                        </p:attrNameLst>
                                      </p:cBhvr>
                                      <p:tavLst>
                                        <p:tav tm="0">
                                          <p:val>
                                            <p:strVal val="#ppt_y-0.4"/>
                                          </p:val>
                                        </p:tav>
                                        <p:tav tm="100000">
                                          <p:val>
                                            <p:strVal val="#ppt_y+0.1"/>
                                          </p:val>
                                        </p:tav>
                                      </p:tavLst>
                                    </p:anim>
                                    <p:anim calcmode="lin" valueType="num">
                                      <p:cBhvr>
                                        <p:cTn id="25"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26"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22" presetClass="entr" presetSubtype="8" fill="hold" nodeType="clickEffect">
                                  <p:stCondLst>
                                    <p:cond delay="0"/>
                                  </p:stCondLst>
                                  <p:iterate type="lt">
                                    <p:tmPct val="10000"/>
                                  </p:iterate>
                                  <p:childTnLst>
                                    <p:set>
                                      <p:cBhvr>
                                        <p:cTn id="30" dur="1" fill="hold">
                                          <p:stCondLst>
                                            <p:cond delay="0"/>
                                          </p:stCondLst>
                                        </p:cTn>
                                        <p:tgtEl>
                                          <p:spTgt spid="5">
                                            <p:txEl>
                                              <p:pRg st="0" end="0"/>
                                            </p:txEl>
                                          </p:spTgt>
                                        </p:tgtEl>
                                        <p:attrNameLst>
                                          <p:attrName>style.visibility</p:attrName>
                                        </p:attrNameLst>
                                      </p:cBhvr>
                                      <p:to>
                                        <p:strVal val="visible"/>
                                      </p:to>
                                    </p:set>
                                    <p:animEffect transition="in" filter="wipe(left)">
                                      <p:cBhvr>
                                        <p:cTn id="31"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Cloud 5"/>
          <p:cNvSpPr/>
          <p:nvPr/>
        </p:nvSpPr>
        <p:spPr>
          <a:xfrm rot="20877496">
            <a:off x="1533889" y="2283106"/>
            <a:ext cx="4229751" cy="2212945"/>
          </a:xfrm>
          <a:prstGeom prst="cloud">
            <a:avLst/>
          </a:prstGeom>
          <a:solidFill>
            <a:schemeClr val="tx2">
              <a:lumMod val="20000"/>
              <a:lumOff val="80000"/>
            </a:schemeClr>
          </a:solidFill>
          <a:ln w="42500"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2000" b="1">
                <a:solidFill>
                  <a:srgbClr val="FF0066"/>
                </a:solidFill>
                <a:latin typeface="Times New Roman" pitchFamily="18" charset="0"/>
                <a:ea typeface="Times New Roman" pitchFamily="18" charset="0"/>
                <a:cs typeface="Times New Roman" pitchFamily="18" charset="0"/>
              </a:rPr>
              <a:t>Progesterone </a:t>
            </a:r>
            <a:r>
              <a:rPr lang="en-US" sz="2000" b="1">
                <a:latin typeface="Times New Roman" pitchFamily="18" charset="0"/>
                <a:ea typeface="Times New Roman" pitchFamily="18" charset="0"/>
                <a:cs typeface="Times New Roman" pitchFamily="18" charset="0"/>
              </a:rPr>
              <a:t>is essential for the maintenance of pregnancy after the 4</a:t>
            </a:r>
            <a:r>
              <a:rPr lang="en-US" sz="2000" b="1" baseline="30000">
                <a:latin typeface="Times New Roman" pitchFamily="18" charset="0"/>
                <a:ea typeface="Times New Roman" pitchFamily="18" charset="0"/>
                <a:cs typeface="Times New Roman" pitchFamily="18" charset="0"/>
              </a:rPr>
              <a:t>th</a:t>
            </a:r>
            <a:r>
              <a:rPr lang="en-US" sz="2000" b="1">
                <a:latin typeface="Times New Roman" pitchFamily="18" charset="0"/>
                <a:ea typeface="Times New Roman" pitchFamily="18" charset="0"/>
                <a:cs typeface="Times New Roman" pitchFamily="18" charset="0"/>
              </a:rPr>
              <a:t> month.</a:t>
            </a:r>
            <a:endParaRPr kumimoji="0" lang="en-IN" sz="2000" b="1" i="0" u="none" strike="noStrike" kern="0" normalizeH="0" baseline="0" noProof="0">
              <a:ln w="1905"/>
              <a:solidFill>
                <a:srgbClr val="0000FF"/>
              </a:solidFill>
              <a:effectLst>
                <a:innerShdw blurRad="69850" dist="43180" dir="5400000">
                  <a:srgbClr val="000000">
                    <a:alpha val="65000"/>
                  </a:srgbClr>
                </a:innerShdw>
              </a:effectLst>
              <a:uLnTx/>
              <a:uFillTx/>
              <a:latin typeface="Times New Roman" pitchFamily="18" charset="0"/>
              <a:cs typeface="Times New Roman" pitchFamily="18" charset="0"/>
            </a:endParaRPr>
          </a:p>
        </p:txBody>
      </p:sp>
      <p:sp>
        <p:nvSpPr>
          <p:cNvPr id="10" name="Rectangle 1"/>
          <p:cNvSpPr>
            <a:spLocks noChangeArrowheads="1"/>
          </p:cNvSpPr>
          <p:nvPr/>
        </p:nvSpPr>
        <p:spPr bwMode="auto">
          <a:xfrm>
            <a:off x="533400" y="742950"/>
            <a:ext cx="3568926"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FUNCTIONS OF PLACENTA</a:t>
            </a:r>
            <a:endParaRPr kumimoji="0" lang="en-US" sz="2000" b="0" i="0" u="none" strike="noStrike" cap="none" normalizeH="0" baseline="0">
              <a:ln>
                <a:noFill/>
              </a:ln>
              <a:solidFill>
                <a:schemeClr val="bg1"/>
              </a:solidFill>
              <a:effectLst/>
              <a:latin typeface="Times New Roman" pitchFamily="18" charset="0"/>
            </a:endParaRPr>
          </a:p>
        </p:txBody>
      </p:sp>
      <p:sp>
        <p:nvSpPr>
          <p:cNvPr id="11" name="Cloud 10"/>
          <p:cNvSpPr/>
          <p:nvPr/>
        </p:nvSpPr>
        <p:spPr>
          <a:xfrm rot="20817996">
            <a:off x="639149" y="1095196"/>
            <a:ext cx="6201745" cy="1733709"/>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rgbClr val="FF0066"/>
                </a:solidFill>
                <a:latin typeface="Times New Roman" pitchFamily="18" charset="0"/>
                <a:ea typeface="Times New Roman" pitchFamily="18" charset="0"/>
                <a:cs typeface="Times New Roman" pitchFamily="18" charset="0"/>
              </a:rPr>
              <a:t>Oestrogens </a:t>
            </a:r>
            <a:r>
              <a:rPr lang="en-US" sz="2000" b="1">
                <a:latin typeface="Times New Roman" pitchFamily="18" charset="0"/>
                <a:ea typeface="Times New Roman" pitchFamily="18" charset="0"/>
                <a:cs typeface="Times New Roman" pitchFamily="18" charset="0"/>
              </a:rPr>
              <a:t>(mainly </a:t>
            </a:r>
            <a:r>
              <a:rPr lang="en-US" sz="2000" b="1">
                <a:solidFill>
                  <a:srgbClr val="FF0066"/>
                </a:solidFill>
                <a:latin typeface="Times New Roman" pitchFamily="18" charset="0"/>
                <a:ea typeface="Times New Roman" pitchFamily="18" charset="0"/>
                <a:cs typeface="Times New Roman" pitchFamily="18" charset="0"/>
              </a:rPr>
              <a:t>estradiol</a:t>
            </a:r>
            <a:r>
              <a:rPr lang="en-US" sz="2000" b="1">
                <a:latin typeface="Times New Roman" pitchFamily="18" charset="0"/>
                <a:ea typeface="Times New Roman" pitchFamily="18" charset="0"/>
                <a:cs typeface="Times New Roman" pitchFamily="18" charset="0"/>
              </a:rPr>
              <a:t>) reach maternal blood and promote uterine growth and development of the mammary glands. </a:t>
            </a:r>
          </a:p>
        </p:txBody>
      </p:sp>
      <p:sp>
        <p:nvSpPr>
          <p:cNvPr id="12" name="Cloud 11"/>
          <p:cNvSpPr/>
          <p:nvPr/>
        </p:nvSpPr>
        <p:spPr>
          <a:xfrm rot="20817996">
            <a:off x="2164222" y="2517755"/>
            <a:ext cx="5351024" cy="1558593"/>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rgbClr val="FF0066"/>
                </a:solidFill>
                <a:latin typeface="Times New Roman" pitchFamily="18" charset="0"/>
                <a:ea typeface="Times New Roman" pitchFamily="18" charset="0"/>
                <a:cs typeface="Times New Roman" pitchFamily="18" charset="0"/>
              </a:rPr>
              <a:t>Human chorionic gonadotropin</a:t>
            </a:r>
            <a:r>
              <a:rPr lang="en-US" sz="2000" b="1">
                <a:latin typeface="Times New Roman" pitchFamily="18" charset="0"/>
                <a:ea typeface="Times New Roman" pitchFamily="18" charset="0"/>
                <a:cs typeface="Times New Roman" pitchFamily="18" charset="0"/>
              </a:rPr>
              <a:t> (hCG) is similar in its actions to luteinizing hormone (LH). </a:t>
            </a:r>
            <a:endParaRPr lang="en-US" sz="2000" b="1">
              <a:latin typeface="Times New Roman" pitchFamily="18" charset="0"/>
            </a:endParaRPr>
          </a:p>
        </p:txBody>
      </p:sp>
    </p:spTree>
    <p:extLst>
      <p:ext uri="{BB962C8B-B14F-4D97-AF65-F5344CB8AC3E}">
        <p14:creationId xmlns:p14="http://schemas.microsoft.com/office/powerpoint/2010/main" val="27635456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0"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10" presetClass="exit" presetSubtype="0" fill="hold" grpId="1" nodeType="clickEffect">
                                  <p:stCondLst>
                                    <p:cond delay="0"/>
                                  </p:stCondLst>
                                  <p:iterate type="lt">
                                    <p:tmPct val="0"/>
                                  </p:iterate>
                                  <p:childTnLst>
                                    <p:animEffect transition="out" filter="fade">
                                      <p:cBhvr>
                                        <p:cTn id="21" dur="500"/>
                                        <p:tgtEl>
                                          <p:spTgt spid="6">
                                            <p:txEl>
                                              <p:pRg st="0" end="0"/>
                                            </p:txEl>
                                          </p:spTgt>
                                        </p:tgtEl>
                                      </p:cBhvr>
                                    </p:animEffect>
                                    <p:set>
                                      <p:cBhvr>
                                        <p:cTn id="22" dur="1" fill="hold">
                                          <p:stCondLst>
                                            <p:cond delay="499"/>
                                          </p:stCondLst>
                                        </p:cTn>
                                        <p:tgtEl>
                                          <p:spTgt spid="6">
                                            <p:txEl>
                                              <p:pRg st="0" end="0"/>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6">
                                            <p:bg/>
                                          </p:spTgt>
                                        </p:tgtEl>
                                      </p:cBhvr>
                                    </p:animEffect>
                                    <p:set>
                                      <p:cBhvr>
                                        <p:cTn id="25" dur="1" fill="hold">
                                          <p:stCondLst>
                                            <p:cond delay="499"/>
                                          </p:stCondLst>
                                        </p:cTn>
                                        <p:tgtEl>
                                          <p:spTgt spid="6">
                                            <p:bg/>
                                          </p:spTgt>
                                        </p:tgtEl>
                                        <p:attrNameLst>
                                          <p:attrName>style.visibility</p:attrName>
                                        </p:attrNameLst>
                                      </p:cBhvr>
                                      <p:to>
                                        <p:strVal val="hidden"/>
                                      </p:to>
                                    </p:set>
                                  </p:childTnLst>
                                </p:cTn>
                              </p:par>
                            </p:childTnLst>
                          </p:cTn>
                        </p:par>
                        <p:par>
                          <p:cTn id="26" fill="hold" nodeType="afterGroup">
                            <p:stCondLst>
                              <p:cond delay="500"/>
                            </p:stCondLst>
                            <p:childTnLst>
                              <p:par>
                                <p:cTn id="27" presetID="30" presetClass="entr" presetSubtype="0" fill="hold" grpId="0" nodeType="after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Effect transition="in" filter="fade">
                                      <p:cBhvr>
                                        <p:cTn id="29" dur="800" decel="100000"/>
                                        <p:tgtEl>
                                          <p:spTgt spid="11"/>
                                        </p:tgtEl>
                                      </p:cBhvr>
                                    </p:animEffect>
                                    <p:anim calcmode="lin" valueType="num">
                                      <p:cBhvr>
                                        <p:cTn id="30" dur="800" decel="100000" fill="hold"/>
                                        <p:tgtEl>
                                          <p:spTgt spid="11"/>
                                        </p:tgtEl>
                                        <p:attrNameLst>
                                          <p:attrName>style.rotation</p:attrName>
                                        </p:attrNameLst>
                                      </p:cBhvr>
                                      <p:tavLst>
                                        <p:tav tm="0">
                                          <p:val>
                                            <p:fltVal val="-90"/>
                                          </p:val>
                                        </p:tav>
                                        <p:tav tm="100000">
                                          <p:val>
                                            <p:fltVal val="0"/>
                                          </p:val>
                                        </p:tav>
                                      </p:tavLst>
                                    </p:anim>
                                    <p:anim calcmode="lin" valueType="num">
                                      <p:cBhvr>
                                        <p:cTn id="31" dur="800" decel="100000" fill="hold"/>
                                        <p:tgtEl>
                                          <p:spTgt spid="11"/>
                                        </p:tgtEl>
                                        <p:attrNameLst>
                                          <p:attrName>ppt_x</p:attrName>
                                        </p:attrNameLst>
                                      </p:cBhvr>
                                      <p:tavLst>
                                        <p:tav tm="0">
                                          <p:val>
                                            <p:strVal val="#ppt_x+0.4"/>
                                          </p:val>
                                        </p:tav>
                                        <p:tav tm="100000">
                                          <p:val>
                                            <p:strVal val="#ppt_x-0.05"/>
                                          </p:val>
                                        </p:tav>
                                      </p:tavLst>
                                    </p:anim>
                                    <p:anim calcmode="lin" valueType="num">
                                      <p:cBhvr>
                                        <p:cTn id="32" dur="800" decel="100000" fill="hold"/>
                                        <p:tgtEl>
                                          <p:spTgt spid="11"/>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22" presetClass="entr" presetSubtype="8" fill="hold" nodeType="clickEffect">
                                  <p:stCondLst>
                                    <p:cond delay="0"/>
                                  </p:stCondLst>
                                  <p:iterate type="lt">
                                    <p:tmPct val="10000"/>
                                  </p:iterate>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nodeType="afterGroup">
                            <p:stCondLst>
                              <p:cond delay="500"/>
                            </p:stCondLst>
                            <p:childTnLst>
                              <p:par>
                                <p:cTn id="41" presetID="30" presetClass="entr" presetSubtype="0" fill="hold" grpId="0" nodeType="afterEffect">
                                  <p:stCondLst>
                                    <p:cond delay="0"/>
                                  </p:stCondLst>
                                  <p:iterate type="lt">
                                    <p:tmPct val="10000"/>
                                  </p:iterate>
                                  <p:childTnLst>
                                    <p:set>
                                      <p:cBhvr>
                                        <p:cTn id="42" dur="1" fill="hold">
                                          <p:stCondLst>
                                            <p:cond delay="0"/>
                                          </p:stCondLst>
                                        </p:cTn>
                                        <p:tgtEl>
                                          <p:spTgt spid="12"/>
                                        </p:tgtEl>
                                        <p:attrNameLst>
                                          <p:attrName>style.visibility</p:attrName>
                                        </p:attrNameLst>
                                      </p:cBhvr>
                                      <p:to>
                                        <p:strVal val="visible"/>
                                      </p:to>
                                    </p:set>
                                    <p:animEffect transition="in" filter="fade">
                                      <p:cBhvr>
                                        <p:cTn id="43" dur="800" decel="100000"/>
                                        <p:tgtEl>
                                          <p:spTgt spid="12"/>
                                        </p:tgtEl>
                                      </p:cBhvr>
                                    </p:animEffect>
                                    <p:anim calcmode="lin" valueType="num">
                                      <p:cBhvr>
                                        <p:cTn id="44" dur="800" decel="100000" fill="hold"/>
                                        <p:tgtEl>
                                          <p:spTgt spid="12"/>
                                        </p:tgtEl>
                                        <p:attrNameLst>
                                          <p:attrName>style.rotation</p:attrName>
                                        </p:attrNameLst>
                                      </p:cBhvr>
                                      <p:tavLst>
                                        <p:tav tm="0">
                                          <p:val>
                                            <p:fltVal val="-90"/>
                                          </p:val>
                                        </p:tav>
                                        <p:tav tm="100000">
                                          <p:val>
                                            <p:fltVal val="0"/>
                                          </p:val>
                                        </p:tav>
                                      </p:tavLst>
                                    </p:anim>
                                    <p:anim calcmode="lin" valueType="num">
                                      <p:cBhvr>
                                        <p:cTn id="45" dur="800" decel="100000" fill="hold"/>
                                        <p:tgtEl>
                                          <p:spTgt spid="12"/>
                                        </p:tgtEl>
                                        <p:attrNameLst>
                                          <p:attrName>ppt_x</p:attrName>
                                        </p:attrNameLst>
                                      </p:cBhvr>
                                      <p:tavLst>
                                        <p:tav tm="0">
                                          <p:val>
                                            <p:strVal val="#ppt_x+0.4"/>
                                          </p:val>
                                        </p:tav>
                                        <p:tav tm="100000">
                                          <p:val>
                                            <p:strVal val="#ppt_x-0.05"/>
                                          </p:val>
                                        </p:tav>
                                      </p:tavLst>
                                    </p:anim>
                                    <p:anim calcmode="lin" valueType="num">
                                      <p:cBhvr>
                                        <p:cTn id="46" dur="800" decel="100000" fill="hold"/>
                                        <p:tgtEl>
                                          <p:spTgt spid="12"/>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par>
                    <p:cTn id="49" fill="hold" nodeType="clickPar">
                      <p:stCondLst>
                        <p:cond delay="indefinite"/>
                        <p:cond evt="onBegin" delay="0">
                          <p:tn val="48"/>
                        </p:cond>
                      </p:stCondLst>
                      <p:childTnLst>
                        <p:par>
                          <p:cTn id="50" fill="hold">
                            <p:stCondLst>
                              <p:cond delay="0"/>
                            </p:stCondLst>
                            <p:childTnLst>
                              <p:par>
                                <p:cTn id="51" presetID="22" presetClass="entr" presetSubtype="8" fill="hold" nodeType="clickEffect">
                                  <p:stCondLst>
                                    <p:cond delay="0"/>
                                  </p:stCondLst>
                                  <p:iterate type="lt">
                                    <p:tmPct val="10000"/>
                                  </p:iterate>
                                  <p:childTnLst>
                                    <p:set>
                                      <p:cBhvr>
                                        <p:cTn id="52" dur="1" fill="hold">
                                          <p:stCondLst>
                                            <p:cond delay="0"/>
                                          </p:stCondLst>
                                        </p:cTn>
                                        <p:tgtEl>
                                          <p:spTgt spid="12">
                                            <p:txEl>
                                              <p:pRg st="0" end="0"/>
                                            </p:txEl>
                                          </p:spTgt>
                                        </p:tgtEl>
                                        <p:attrNameLst>
                                          <p:attrName>style.visibility</p:attrName>
                                        </p:attrNameLst>
                                      </p:cBhvr>
                                      <p:to>
                                        <p:strVal val="visible"/>
                                      </p:to>
                                    </p:set>
                                    <p:animEffect transition="in" filter="wipe(left)">
                                      <p:cBhvr>
                                        <p:cTn id="5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uiExpand="1" build="allAtOnce" animBg="1"/>
      <p:bldP spid="11" grpId="0" animBg="1"/>
      <p:bldP spid="12" grpId="0" animBg="1"/>
    </p:bldLst>
  </p:timing>
</p:sld>
</file>

<file path=ppt/slides/slide3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762000" y="1208771"/>
            <a:ext cx="7391400"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latin typeface="Times New Roman" pitchFamily="18" charset="0"/>
                <a:cs typeface="Times New Roman" pitchFamily="18" charset="0"/>
              </a:rPr>
              <a:t>Human chorionic gonadotropin sends the message of pregnancy to the master endocrine system so that LH is secreted to maintain corpus luteum and to prevent menstruation and further ovulation.</a:t>
            </a:r>
          </a:p>
        </p:txBody>
      </p:sp>
      <p:sp>
        <p:nvSpPr>
          <p:cNvPr id="6" name="Rectangle 1"/>
          <p:cNvSpPr>
            <a:spLocks noChangeArrowheads="1"/>
          </p:cNvSpPr>
          <p:nvPr/>
        </p:nvSpPr>
        <p:spPr bwMode="auto">
          <a:xfrm>
            <a:off x="533400" y="742950"/>
            <a:ext cx="3568926"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FUNCTIONS OF PLACENTA</a:t>
            </a:r>
            <a:endParaRPr kumimoji="0" lang="en-US" sz="2000" b="0" i="0" u="none" strike="noStrike" cap="none" normalizeH="0" baseline="0">
              <a:ln>
                <a:noFill/>
              </a:ln>
              <a:solidFill>
                <a:schemeClr val="bg1"/>
              </a:solidFill>
              <a:effectLst/>
              <a:latin typeface="Times New Roman" pitchFamily="18" charset="0"/>
            </a:endParaRPr>
          </a:p>
        </p:txBody>
      </p:sp>
      <p:sp>
        <p:nvSpPr>
          <p:cNvPr id="7" name="TextBox 6"/>
          <p:cNvSpPr txBox="1"/>
          <p:nvPr/>
        </p:nvSpPr>
        <p:spPr>
          <a:xfrm>
            <a:off x="685800" y="2224434"/>
            <a:ext cx="1143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Placenta </a:t>
            </a:r>
          </a:p>
        </p:txBody>
      </p:sp>
      <p:sp>
        <p:nvSpPr>
          <p:cNvPr id="8" name="TextBox 7"/>
          <p:cNvSpPr txBox="1"/>
          <p:nvPr/>
        </p:nvSpPr>
        <p:spPr>
          <a:xfrm>
            <a:off x="2391784" y="2285006"/>
            <a:ext cx="762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err="1">
                <a:latin typeface="Times New Roman" pitchFamily="18" charset="0"/>
                <a:cs typeface="Times New Roman" pitchFamily="18" charset="0"/>
              </a:rPr>
              <a:t>hCG</a:t>
            </a:r>
            <a:endParaRPr lang="en-US" sz="2000" b="1">
              <a:latin typeface="Times New Roman" pitchFamily="18" charset="0"/>
              <a:cs typeface="Times New Roman" pitchFamily="18" charset="0"/>
            </a:endParaRPr>
          </a:p>
        </p:txBody>
      </p:sp>
      <p:sp>
        <p:nvSpPr>
          <p:cNvPr id="2" name="Right Arrow 1"/>
          <p:cNvSpPr/>
          <p:nvPr/>
        </p:nvSpPr>
        <p:spPr>
          <a:xfrm>
            <a:off x="1847626" y="2408861"/>
            <a:ext cx="457200" cy="1524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9" name="Right Arrow 8"/>
          <p:cNvSpPr/>
          <p:nvPr/>
        </p:nvSpPr>
        <p:spPr>
          <a:xfrm>
            <a:off x="3200400" y="2408861"/>
            <a:ext cx="457200" cy="1524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TextBox 9"/>
          <p:cNvSpPr txBox="1"/>
          <p:nvPr/>
        </p:nvSpPr>
        <p:spPr>
          <a:xfrm>
            <a:off x="3657600" y="2256461"/>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Anterior pituitary/ Adenohypophysis</a:t>
            </a:r>
          </a:p>
        </p:txBody>
      </p:sp>
      <p:sp>
        <p:nvSpPr>
          <p:cNvPr id="11" name="Right Arrow 10"/>
          <p:cNvSpPr/>
          <p:nvPr/>
        </p:nvSpPr>
        <p:spPr>
          <a:xfrm rot="5400000">
            <a:off x="4690178" y="2809341"/>
            <a:ext cx="400851" cy="1524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TextBox 11"/>
          <p:cNvSpPr txBox="1"/>
          <p:nvPr/>
        </p:nvSpPr>
        <p:spPr>
          <a:xfrm>
            <a:off x="4495800" y="3094661"/>
            <a:ext cx="762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LH</a:t>
            </a:r>
          </a:p>
        </p:txBody>
      </p:sp>
      <p:cxnSp>
        <p:nvCxnSpPr>
          <p:cNvPr id="13" name="Straight Arrow Connector 12"/>
          <p:cNvCxnSpPr>
            <a:stCxn id="12" idx="2"/>
          </p:cNvCxnSpPr>
          <p:nvPr/>
        </p:nvCxnSpPr>
        <p:spPr>
          <a:xfrm>
            <a:off x="4876800" y="3494771"/>
            <a:ext cx="13804" cy="5142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p:cNvCxnSpPr>
          <p:nvPr/>
        </p:nvCxnSpPr>
        <p:spPr>
          <a:xfrm>
            <a:off x="5257800" y="3294716"/>
            <a:ext cx="457200" cy="2571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1"/>
          </p:cNvCxnSpPr>
          <p:nvPr/>
        </p:nvCxnSpPr>
        <p:spPr>
          <a:xfrm flipH="1">
            <a:off x="3886200" y="3294716"/>
            <a:ext cx="609600" cy="2000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439284" y="3551861"/>
            <a:ext cx="290411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Maintains corpus luteum</a:t>
            </a:r>
          </a:p>
        </p:txBody>
      </p:sp>
      <p:sp>
        <p:nvSpPr>
          <p:cNvPr id="19" name="Right Arrow 18"/>
          <p:cNvSpPr/>
          <p:nvPr/>
        </p:nvSpPr>
        <p:spPr>
          <a:xfrm rot="5400000">
            <a:off x="2467984" y="4104371"/>
            <a:ext cx="457200" cy="1524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0" name="TextBox 19"/>
          <p:cNvSpPr txBox="1"/>
          <p:nvPr/>
        </p:nvSpPr>
        <p:spPr>
          <a:xfrm>
            <a:off x="1439284" y="4381440"/>
            <a:ext cx="275171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Maintains pregnancy</a:t>
            </a:r>
          </a:p>
        </p:txBody>
      </p:sp>
      <p:sp>
        <p:nvSpPr>
          <p:cNvPr id="21" name="TextBox 20"/>
          <p:cNvSpPr txBox="1"/>
          <p:nvPr/>
        </p:nvSpPr>
        <p:spPr>
          <a:xfrm>
            <a:off x="3514746" y="3945756"/>
            <a:ext cx="290411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Prevents menstruation</a:t>
            </a:r>
          </a:p>
        </p:txBody>
      </p:sp>
      <p:sp>
        <p:nvSpPr>
          <p:cNvPr id="22" name="TextBox 21"/>
          <p:cNvSpPr txBox="1"/>
          <p:nvPr/>
        </p:nvSpPr>
        <p:spPr>
          <a:xfrm>
            <a:off x="5235388" y="3539431"/>
            <a:ext cx="329901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Prevents further ovulation</a:t>
            </a:r>
          </a:p>
        </p:txBody>
      </p:sp>
    </p:spTree>
    <p:extLst>
      <p:ext uri="{BB962C8B-B14F-4D97-AF65-F5344CB8AC3E}">
        <p14:creationId xmlns:p14="http://schemas.microsoft.com/office/powerpoint/2010/main" val="14494646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 presetClass="entr" presetSubtype="8" fill="hold" grpId="0" nodeType="click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22" presetClass="entr" presetSubtype="8" fill="hold" grpId="0" nodeType="click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2" presetClass="entr" presetSubtype="8" fill="hold" grpId="0" nodeType="click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grpId="0" nodeType="clickEffect">
                                  <p:stCondLst>
                                    <p:cond delay="0"/>
                                  </p:stCondLst>
                                  <p:iterate type="lt">
                                    <p:tmPct val="10000"/>
                                  </p:iterate>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2" presetClass="entr" presetSubtype="1" fill="hold" grpId="0" nodeType="clickEffect">
                                  <p:stCondLst>
                                    <p:cond delay="0"/>
                                  </p:stCondLst>
                                  <p:iterate type="lt">
                                    <p:tmPct val="10000"/>
                                  </p:iterate>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1" fill="hold" nodeType="clickPar">
                      <p:stCondLst>
                        <p:cond delay="indefinite"/>
                      </p:stCondLst>
                      <p:childTnLst>
                        <p:par>
                          <p:cTn id="42" fill="hold">
                            <p:stCondLst>
                              <p:cond delay="0"/>
                            </p:stCondLst>
                            <p:childTnLst>
                              <p:par>
                                <p:cTn id="43" presetID="22" presetClass="entr" presetSubtype="8" fill="hold" grpId="0" nodeType="clickEffect">
                                  <p:stCondLst>
                                    <p:cond delay="0"/>
                                  </p:stCondLst>
                                  <p:iterate type="lt">
                                    <p:tmPct val="10000"/>
                                  </p:iterate>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1" fill="hold" nodeType="clickEffect">
                                  <p:stCondLst>
                                    <p:cond delay="0"/>
                                  </p:stCondLst>
                                  <p:iterate type="lt">
                                    <p:tmPct val="10000"/>
                                  </p:iterate>
                                  <p:childTnLst>
                                    <p:set>
                                      <p:cBhvr>
                                        <p:cTn id="49" dur="1" fill="hold">
                                          <p:stCondLst>
                                            <p:cond delay="0"/>
                                          </p:stCondLst>
                                        </p:cTn>
                                        <p:tgtEl>
                                          <p:spTgt spid="17"/>
                                        </p:tgtEl>
                                        <p:attrNameLst>
                                          <p:attrName>style.visibility</p:attrName>
                                        </p:attrNameLst>
                                      </p:cBhvr>
                                      <p:to>
                                        <p:strVal val="visible"/>
                                      </p:to>
                                    </p:set>
                                    <p:animEffect transition="in" filter="wipe(up)">
                                      <p:cBhvr>
                                        <p:cTn id="50" dur="500"/>
                                        <p:tgtEl>
                                          <p:spTgt spid="17"/>
                                        </p:tgtEl>
                                      </p:cBhvr>
                                    </p:animEffect>
                                  </p:childTnLst>
                                </p:cTn>
                              </p:par>
                            </p:childTnLst>
                          </p:cTn>
                        </p:par>
                      </p:childTnLst>
                    </p:cTn>
                  </p:par>
                  <p:par>
                    <p:cTn id="51" fill="hold" nodeType="clickPar">
                      <p:stCondLst>
                        <p:cond delay="indefinite"/>
                      </p:stCondLst>
                      <p:childTnLst>
                        <p:par>
                          <p:cTn id="52" fill="hold">
                            <p:stCondLst>
                              <p:cond delay="0"/>
                            </p:stCondLst>
                            <p:childTnLst>
                              <p:par>
                                <p:cTn id="53" presetID="22" presetClass="entr" presetSubtype="8" fill="hold" grpId="0" nodeType="clickEffect">
                                  <p:stCondLst>
                                    <p:cond delay="0"/>
                                  </p:stCondLst>
                                  <p:iterate type="lt">
                                    <p:tmPct val="10000"/>
                                  </p:iterate>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22" presetClass="entr" presetSubtype="1" fill="hold" nodeType="clickEffect">
                                  <p:stCondLst>
                                    <p:cond delay="0"/>
                                  </p:stCondLst>
                                  <p:iterate type="lt">
                                    <p:tmPct val="10000"/>
                                  </p:iterate>
                                  <p:childTnLst>
                                    <p:set>
                                      <p:cBhvr>
                                        <p:cTn id="59" dur="1" fill="hold">
                                          <p:stCondLst>
                                            <p:cond delay="0"/>
                                          </p:stCondLst>
                                        </p:cTn>
                                        <p:tgtEl>
                                          <p:spTgt spid="13"/>
                                        </p:tgtEl>
                                        <p:attrNameLst>
                                          <p:attrName>style.visibility</p:attrName>
                                        </p:attrNameLst>
                                      </p:cBhvr>
                                      <p:to>
                                        <p:strVal val="visible"/>
                                      </p:to>
                                    </p:set>
                                    <p:animEffect transition="in" filter="wipe(up)">
                                      <p:cBhvr>
                                        <p:cTn id="60" dur="500"/>
                                        <p:tgtEl>
                                          <p:spTgt spid="13"/>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22" presetClass="entr" presetSubtype="8" fill="hold" grpId="0" nodeType="clickEffect">
                                  <p:stCondLst>
                                    <p:cond delay="0"/>
                                  </p:stCondLst>
                                  <p:iterate type="lt">
                                    <p:tmPct val="10000"/>
                                  </p:iterate>
                                  <p:childTnLst>
                                    <p:set>
                                      <p:cBhvr>
                                        <p:cTn id="64" dur="1" fill="hold">
                                          <p:stCondLst>
                                            <p:cond delay="0"/>
                                          </p:stCondLst>
                                        </p:cTn>
                                        <p:tgtEl>
                                          <p:spTgt spid="21"/>
                                        </p:tgtEl>
                                        <p:attrNameLst>
                                          <p:attrName>style.visibility</p:attrName>
                                        </p:attrNameLst>
                                      </p:cBhvr>
                                      <p:to>
                                        <p:strVal val="visible"/>
                                      </p:to>
                                    </p:set>
                                    <p:animEffect transition="in" filter="wipe(left)">
                                      <p:cBhvr>
                                        <p:cTn id="65" dur="500"/>
                                        <p:tgtEl>
                                          <p:spTgt spid="21"/>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22" presetClass="entr" presetSubtype="1" fill="hold" nodeType="clickEffect">
                                  <p:stCondLst>
                                    <p:cond delay="0"/>
                                  </p:stCondLst>
                                  <p:iterate type="lt">
                                    <p:tmPct val="10000"/>
                                  </p:iterate>
                                  <p:childTnLst>
                                    <p:set>
                                      <p:cBhvr>
                                        <p:cTn id="69" dur="1" fill="hold">
                                          <p:stCondLst>
                                            <p:cond delay="0"/>
                                          </p:stCondLst>
                                        </p:cTn>
                                        <p:tgtEl>
                                          <p:spTgt spid="15"/>
                                        </p:tgtEl>
                                        <p:attrNameLst>
                                          <p:attrName>style.visibility</p:attrName>
                                        </p:attrNameLst>
                                      </p:cBhvr>
                                      <p:to>
                                        <p:strVal val="visible"/>
                                      </p:to>
                                    </p:set>
                                    <p:animEffect transition="in" filter="wipe(up)">
                                      <p:cBhvr>
                                        <p:cTn id="70" dur="500"/>
                                        <p:tgtEl>
                                          <p:spTgt spid="15"/>
                                        </p:tgtEl>
                                      </p:cBhvr>
                                    </p:animEffect>
                                  </p:childTnLst>
                                </p:cTn>
                              </p:par>
                            </p:childTnLst>
                          </p:cTn>
                        </p:par>
                      </p:childTnLst>
                    </p:cTn>
                  </p:par>
                  <p:par>
                    <p:cTn id="71" fill="hold" nodeType="clickPar">
                      <p:stCondLst>
                        <p:cond delay="indefinite"/>
                      </p:stCondLst>
                      <p:childTnLst>
                        <p:par>
                          <p:cTn id="72" fill="hold">
                            <p:stCondLst>
                              <p:cond delay="0"/>
                            </p:stCondLst>
                            <p:childTnLst>
                              <p:par>
                                <p:cTn id="73" presetID="22" presetClass="entr" presetSubtype="8" fill="hold" grpId="0" nodeType="clickEffect">
                                  <p:stCondLst>
                                    <p:cond delay="0"/>
                                  </p:stCondLst>
                                  <p:iterate type="lt">
                                    <p:tmPct val="10000"/>
                                  </p:iterate>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childTnLst>
                          </p:cTn>
                        </p:par>
                      </p:childTnLst>
                    </p:cTn>
                  </p:par>
                  <p:par>
                    <p:cTn id="76" fill="hold" nodeType="clickPar">
                      <p:stCondLst>
                        <p:cond delay="indefinite"/>
                      </p:stCondLst>
                      <p:childTnLst>
                        <p:par>
                          <p:cTn id="77" fill="hold">
                            <p:stCondLst>
                              <p:cond delay="0"/>
                            </p:stCondLst>
                            <p:childTnLst>
                              <p:par>
                                <p:cTn id="78" presetID="2" presetClass="entr" presetSubtype="1" fill="hold" grpId="0" nodeType="clickEffect">
                                  <p:stCondLst>
                                    <p:cond delay="0"/>
                                  </p:stCondLst>
                                  <p:iterate type="lt">
                                    <p:tmPct val="10000"/>
                                  </p:iterate>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82" fill="hold" nodeType="clickPar">
                      <p:stCondLst>
                        <p:cond delay="indefinite"/>
                      </p:stCondLst>
                      <p:childTnLst>
                        <p:par>
                          <p:cTn id="83" fill="hold">
                            <p:stCondLst>
                              <p:cond delay="0"/>
                            </p:stCondLst>
                            <p:childTnLst>
                              <p:par>
                                <p:cTn id="84" presetID="22" presetClass="entr" presetSubtype="8" fill="hold" grpId="0" nodeType="clickEffect">
                                  <p:stCondLst>
                                    <p:cond delay="0"/>
                                  </p:stCondLst>
                                  <p:iterate type="lt">
                                    <p:tmPct val="10000"/>
                                  </p:iterate>
                                  <p:childTnLst>
                                    <p:set>
                                      <p:cBhvr>
                                        <p:cTn id="85" dur="1" fill="hold">
                                          <p:stCondLst>
                                            <p:cond delay="0"/>
                                          </p:stCondLst>
                                        </p:cTn>
                                        <p:tgtEl>
                                          <p:spTgt spid="20"/>
                                        </p:tgtEl>
                                        <p:attrNameLst>
                                          <p:attrName>style.visibility</p:attrName>
                                        </p:attrNameLst>
                                      </p:cBhvr>
                                      <p:to>
                                        <p:strVal val="visible"/>
                                      </p:to>
                                    </p:set>
                                    <p:animEffect transition="in" filter="wipe(left)">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2" grpId="0" animBg="1"/>
      <p:bldP spid="9" grpId="0" animBg="1"/>
      <p:bldP spid="10" grpId="0"/>
      <p:bldP spid="11" grpId="0" animBg="1"/>
      <p:bldP spid="12" grpId="0"/>
      <p:bldP spid="18" grpId="0"/>
      <p:bldP spid="19" grpId="0" animBg="1"/>
      <p:bldP spid="20" grpId="0"/>
      <p:bldP spid="21" grpId="0"/>
      <p:bldP spid="22" grpId="0"/>
    </p:bldLst>
  </p:timing>
</p:sld>
</file>

<file path=ppt/slides/slide3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r="10312"/>
          <a:stretch>
            <a:fillRect/>
          </a:stretch>
        </p:blipFill>
        <p:spPr bwMode="auto">
          <a:xfrm>
            <a:off x="647700" y="1276350"/>
            <a:ext cx="3581664" cy="3476482"/>
          </a:xfrm>
          <a:prstGeom prst="rect">
            <a:avLst/>
          </a:prstGeom>
          <a:noFill/>
          <a:ln w="5715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1"/>
          <p:cNvSpPr>
            <a:spLocks noChangeArrowheads="1"/>
          </p:cNvSpPr>
          <p:nvPr/>
        </p:nvSpPr>
        <p:spPr bwMode="auto">
          <a:xfrm>
            <a:off x="4419600" y="819150"/>
            <a:ext cx="4121662" cy="707886"/>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1" fontAlgn="base" latinLnBrk="0" hangingPunct="1">
              <a:lnSpc>
                <a:spcPct val="100000"/>
              </a:lnSpc>
              <a:spcBef>
                <a:spcPct val="0"/>
              </a:spcBef>
              <a:spcAft>
                <a:spcPct val="0"/>
              </a:spcAft>
              <a:buClrTx/>
              <a:buSzTx/>
            </a:pPr>
            <a:r>
              <a:rPr kumimoji="0" lang="en-US" sz="2000" b="1" i="0" u="none" strike="noStrike" cap="none" normalizeH="0" baseline="0">
                <a:ln>
                  <a:noFill/>
                </a:ln>
                <a:solidFill>
                  <a:srgbClr val="FF0000"/>
                </a:solidFill>
                <a:effectLst/>
                <a:latin typeface="Times New Roman" pitchFamily="18" charset="0"/>
                <a:ea typeface="Times New Roman" pitchFamily="18" charset="0"/>
                <a:cs typeface="Times New Roman" pitchFamily="18" charset="0"/>
              </a:rPr>
              <a:t>Gonadotropins</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 are excreted through </a:t>
            </a:r>
            <a:r>
              <a:rPr kumimoji="0" lang="en-US" sz="2000" b="1" i="0" u="none" strike="noStrike" cap="none" normalizeH="0" baseline="0">
                <a:ln>
                  <a:noFill/>
                </a:ln>
                <a:solidFill>
                  <a:srgbClr val="FF0000"/>
                </a:solidFill>
                <a:effectLst/>
                <a:latin typeface="Times New Roman" pitchFamily="18" charset="0"/>
                <a:ea typeface="Times New Roman" pitchFamily="18" charset="0"/>
                <a:cs typeface="Times New Roman" pitchFamily="18" charset="0"/>
              </a:rPr>
              <a:t>maternal urine.</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288" y="1279712"/>
            <a:ext cx="3603252" cy="3473120"/>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
          <p:cNvSpPr>
            <a:spLocks noChangeArrowheads="1"/>
          </p:cNvSpPr>
          <p:nvPr/>
        </p:nvSpPr>
        <p:spPr bwMode="auto">
          <a:xfrm>
            <a:off x="4419600" y="1682069"/>
            <a:ext cx="4121662" cy="1015663"/>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1" fontAlgn="base" latinLnBrk="0" hangingPunct="1">
              <a:lnSpc>
                <a:spcPct val="100000"/>
              </a:lnSpc>
              <a:spcBef>
                <a:spcPct val="0"/>
              </a:spcBef>
              <a:spcAft>
                <a:spcPct val="0"/>
              </a:spcAft>
              <a:buClrTx/>
              <a:buSzTx/>
            </a:pP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Their presence in urine is used as a test to detect a pregnancy in the</a:t>
            </a:r>
            <a:r>
              <a:rPr kumimoji="0" lang="en-US" sz="2000" b="1" i="0" u="none" strike="noStrike" cap="none" normalizeH="0">
                <a:ln>
                  <a:noFill/>
                </a:ln>
                <a:solidFill>
                  <a:schemeClr val="tx1"/>
                </a:solidFill>
                <a:effectLst/>
                <a:latin typeface="Times New Roman" pitchFamily="18" charset="0"/>
                <a:ea typeface="Times New Roman" pitchFamily="18" charset="0"/>
                <a:cs typeface="Times New Roman" pitchFamily="18" charset="0"/>
              </a:rPr>
              <a:t>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early stages.  </a:t>
            </a:r>
          </a:p>
        </p:txBody>
      </p:sp>
      <p:sp>
        <p:nvSpPr>
          <p:cNvPr id="6" name="Rectangle 1"/>
          <p:cNvSpPr>
            <a:spLocks noChangeArrowheads="1"/>
          </p:cNvSpPr>
          <p:nvPr/>
        </p:nvSpPr>
        <p:spPr bwMode="auto">
          <a:xfrm>
            <a:off x="533400" y="742950"/>
            <a:ext cx="3568926"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FUNCTIONS OF PLACENTA</a:t>
            </a:r>
            <a:endParaRPr kumimoji="0" lang="en-US" sz="2000" b="0" i="0" u="none" strike="noStrike" cap="none" normalizeH="0" baseline="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090937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iterate type="lt">
                                    <p:tmPct val="10000"/>
                                  </p:iterate>
                                  <p:childTnLst>
                                    <p:set>
                                      <p:cBhvr>
                                        <p:cTn id="6" dur="1" fill="hold">
                                          <p:stCondLst>
                                            <p:cond delay="0"/>
                                          </p:stCondLst>
                                        </p:cTn>
                                        <p:tgtEl>
                                          <p:spTgt spid="5122"/>
                                        </p:tgtEl>
                                        <p:attrNameLst>
                                          <p:attrName>style.visibility</p:attrName>
                                        </p:attrNameLst>
                                      </p:cBhvr>
                                      <p:to>
                                        <p:strVal val="visible"/>
                                      </p:to>
                                    </p:set>
                                    <p:animEffect transition="in" filter="blinds(horizontal)">
                                      <p:cBhvr>
                                        <p:cTn id="7" dur="500"/>
                                        <p:tgtEl>
                                          <p:spTgt spid="512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123"/>
                                        </p:tgtEl>
                                        <p:attrNameLst>
                                          <p:attrName>style.visibility</p:attrName>
                                        </p:attrNameLst>
                                      </p:cBhvr>
                                      <p:to>
                                        <p:strVal val="visible"/>
                                      </p:to>
                                    </p:set>
                                    <p:animEffect transition="in" filter="blinds(horizontal)">
                                      <p:cBhvr>
                                        <p:cTn id="24" dur="500"/>
                                        <p:tgtEl>
                                          <p:spTgt spid="5123"/>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l="28871"/>
          <a:stretch>
            <a:fillRect/>
          </a:stretch>
        </p:blipFill>
        <p:spPr bwMode="auto">
          <a:xfrm>
            <a:off x="609600" y="2184413"/>
            <a:ext cx="1970089" cy="2597136"/>
          </a:xfrm>
          <a:prstGeom prst="rect">
            <a:avLst/>
          </a:prstGeom>
          <a:noFill/>
          <a:ln w="571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1"/>
          <p:cNvSpPr>
            <a:spLocks noChangeArrowheads="1"/>
          </p:cNvSpPr>
          <p:nvPr/>
        </p:nvSpPr>
        <p:spPr bwMode="auto">
          <a:xfrm>
            <a:off x="533400" y="1277838"/>
            <a:ext cx="8001000" cy="707886"/>
          </a:xfrm>
          <a:prstGeom prst="rect">
            <a:avLst/>
          </a:prstGeom>
          <a:solidFill>
            <a:srgbClr val="FFFFCC"/>
          </a:solid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0"/>
              </a:spcBef>
              <a:spcAft>
                <a:spcPct val="0"/>
              </a:spcAft>
              <a:buClrTx/>
              <a:buSzTx/>
              <a:buFont typeface="Arial" pitchFamily="34" charset="0"/>
              <a:buChar char="•"/>
            </a:pPr>
            <a:r>
              <a:rPr kumimoji="0" lang="en-US" sz="2000" b="1" i="0" u="none" strike="noStrike" cap="none" normalizeH="0" baseline="0">
                <a:ln>
                  <a:noFill/>
                </a:ln>
                <a:solidFill>
                  <a:srgbClr val="FF0066"/>
                </a:solidFill>
                <a:effectLst/>
                <a:latin typeface="Times New Roman" pitchFamily="18" charset="0"/>
                <a:ea typeface="Times New Roman" pitchFamily="18" charset="0"/>
                <a:cs typeface="Times New Roman" pitchFamily="18" charset="0"/>
              </a:rPr>
              <a:t>Somatomammotropin,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also called ‘placental </a:t>
            </a:r>
            <a:r>
              <a:rPr lang="en-US" sz="2000" b="1" err="1">
                <a:latin typeface="Times New Roman" pitchFamily="18" charset="0"/>
                <a:ea typeface="Times New Roman" pitchFamily="18" charset="0"/>
                <a:cs typeface="Times New Roman" pitchFamily="18" charset="0"/>
              </a:rPr>
              <a:t>lactogen’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has an </a:t>
            </a:r>
            <a:r>
              <a:rPr kumimoji="0" lang="en-US" sz="2000" b="1" i="0" u="none" strike="noStrike" cap="none" normalizeH="0" baseline="0">
                <a:ln>
                  <a:noFill/>
                </a:ln>
                <a:solidFill>
                  <a:srgbClr val="FF0000"/>
                </a:solidFill>
                <a:effectLst/>
                <a:latin typeface="Times New Roman" pitchFamily="18" charset="0"/>
                <a:ea typeface="Times New Roman" pitchFamily="18" charset="0"/>
                <a:cs typeface="Times New Roman" pitchFamily="18" charset="0"/>
              </a:rPr>
              <a:t>anti-insulin effect</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 on the mother.</a:t>
            </a:r>
            <a:endParaRPr kumimoji="0" lang="en-US" sz="2000" b="1" i="0" u="none" strike="noStrike" cap="none" normalizeH="0" baseline="0">
              <a:ln>
                <a:noFill/>
              </a:ln>
              <a:solidFill>
                <a:schemeClr val="tx1"/>
              </a:solidFill>
              <a:effectLst/>
              <a:latin typeface="Times New Roman" pitchFamily="18" charset="0"/>
            </a:endParaRPr>
          </a:p>
        </p:txBody>
      </p:sp>
      <p:sp>
        <p:nvSpPr>
          <p:cNvPr id="5" name="Rectangle 1"/>
          <p:cNvSpPr>
            <a:spLocks noChangeArrowheads="1"/>
          </p:cNvSpPr>
          <p:nvPr/>
        </p:nvSpPr>
        <p:spPr bwMode="auto">
          <a:xfrm>
            <a:off x="533400" y="723840"/>
            <a:ext cx="3568926"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000" b="1" i="0" u="none" strike="noStrike" cap="none" normalizeH="0" baseline="0">
                <a:ln>
                  <a:noFill/>
                </a:ln>
                <a:solidFill>
                  <a:schemeClr val="bg1"/>
                </a:solidFill>
                <a:effectLst/>
                <a:latin typeface="Times New Roman" pitchFamily="18" charset="0"/>
                <a:ea typeface="Times New Roman" pitchFamily="18" charset="0"/>
                <a:cs typeface="Times New Roman" pitchFamily="18" charset="0"/>
              </a:rPr>
              <a:t>FUNCTIONS OF PLACENTA</a:t>
            </a:r>
            <a:endParaRPr kumimoji="0" lang="en-US" sz="2000" b="0" i="0" u="none" strike="noStrike" cap="none" normalizeH="0" baseline="0">
              <a:ln>
                <a:noFill/>
              </a:ln>
              <a:solidFill>
                <a:schemeClr val="bg1"/>
              </a:solidFill>
              <a:effectLst/>
              <a:latin typeface="Times New Roman" pitchFamily="18" charset="0"/>
            </a:endParaRPr>
          </a:p>
        </p:txBody>
      </p:sp>
      <p:sp>
        <p:nvSpPr>
          <p:cNvPr id="6" name="Rectangle 1"/>
          <p:cNvSpPr>
            <a:spLocks noChangeArrowheads="1"/>
          </p:cNvSpPr>
          <p:nvPr/>
        </p:nvSpPr>
        <p:spPr bwMode="auto">
          <a:xfrm>
            <a:off x="3078602" y="3845064"/>
            <a:ext cx="4465198" cy="707886"/>
          </a:xfrm>
          <a:prstGeom prst="rect">
            <a:avLst/>
          </a:prstGeom>
          <a:solidFill>
            <a:srgbClr val="FFFFCC"/>
          </a:solidFill>
          <a:ln w="9525">
            <a:noFill/>
            <a:miter lim="800000"/>
          </a:ln>
          <a:effec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just" defTabSz="914400" rtl="0" eaLnBrk="0" fontAlgn="base" latinLnBrk="0" hangingPunct="0">
              <a:lnSpc>
                <a:spcPct val="100000"/>
              </a:lnSpc>
              <a:spcBef>
                <a:spcPct val="0"/>
              </a:spcBef>
              <a:spcAft>
                <a:spcPct val="0"/>
              </a:spcAft>
              <a:buClrTx/>
              <a:buSzTx/>
            </a:pP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In</a:t>
            </a:r>
            <a:r>
              <a:rPr kumimoji="0" lang="en-US" sz="2000" b="1" i="0" u="none" strike="noStrike" cap="none" normalizeH="0">
                <a:ln>
                  <a:noFill/>
                </a:ln>
                <a:solidFill>
                  <a:schemeClr val="tx1"/>
                </a:solidFill>
                <a:effectLst/>
                <a:latin typeface="Times New Roman" pitchFamily="18" charset="0"/>
                <a:ea typeface="Times New Roman" pitchFamily="18" charset="0"/>
                <a:cs typeface="Times New Roman" pitchFamily="18" charset="0"/>
              </a:rPr>
              <a:t> this way it increases the availability of these materials to the foetus.</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 </a:t>
            </a:r>
            <a:endParaRPr kumimoji="0" lang="en-US" sz="2000" b="1" i="0" u="none" strike="noStrike" cap="none" normalizeH="0" baseline="0">
              <a:ln>
                <a:noFill/>
              </a:ln>
              <a:solidFill>
                <a:schemeClr val="tx1"/>
              </a:solidFill>
              <a:effectLst/>
              <a:latin typeface="Times New Roman" pitchFamily="18" charset="0"/>
            </a:endParaRPr>
          </a:p>
        </p:txBody>
      </p:sp>
      <p:sp>
        <p:nvSpPr>
          <p:cNvPr id="2" name="Cloud Callout 1"/>
          <p:cNvSpPr/>
          <p:nvPr/>
        </p:nvSpPr>
        <p:spPr>
          <a:xfrm>
            <a:off x="2971800" y="1787471"/>
            <a:ext cx="3810000" cy="1695510"/>
          </a:xfrm>
          <a:prstGeom prst="cloudCallout">
            <a:avLst>
              <a:gd name="adj1" fmla="val -68381"/>
              <a:gd name="adj2" fmla="val -39418"/>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ea typeface="Times New Roman" pitchFamily="18" charset="0"/>
                <a:cs typeface="Times New Roman" pitchFamily="18" charset="0"/>
              </a:rPr>
              <a:t>Increases plasma levels of </a:t>
            </a:r>
            <a:r>
              <a:rPr lang="en-US" sz="2000" b="1">
                <a:solidFill>
                  <a:srgbClr val="C00000"/>
                </a:solidFill>
                <a:latin typeface="Times New Roman" pitchFamily="18" charset="0"/>
                <a:ea typeface="Times New Roman" pitchFamily="18" charset="0"/>
                <a:cs typeface="Times New Roman" pitchFamily="18" charset="0"/>
              </a:rPr>
              <a:t>glucose</a:t>
            </a:r>
            <a:r>
              <a:rPr lang="en-US" sz="2000" b="1">
                <a:solidFill>
                  <a:schemeClr val="tx1"/>
                </a:solidFill>
                <a:latin typeface="Times New Roman" pitchFamily="18" charset="0"/>
                <a:ea typeface="Times New Roman" pitchFamily="18" charset="0"/>
                <a:cs typeface="Times New Roman" pitchFamily="18" charset="0"/>
              </a:rPr>
              <a:t> and </a:t>
            </a:r>
            <a:r>
              <a:rPr lang="en-US" sz="2000" b="1">
                <a:solidFill>
                  <a:srgbClr val="C00000"/>
                </a:solidFill>
                <a:latin typeface="Times New Roman" pitchFamily="18" charset="0"/>
                <a:ea typeface="Times New Roman" pitchFamily="18" charset="0"/>
                <a:cs typeface="Times New Roman" pitchFamily="18" charset="0"/>
              </a:rPr>
              <a:t>amino acids </a:t>
            </a:r>
            <a:r>
              <a:rPr lang="en-US" sz="2000" b="1">
                <a:solidFill>
                  <a:schemeClr val="tx1"/>
                </a:solidFill>
                <a:latin typeface="Times New Roman" pitchFamily="18" charset="0"/>
                <a:ea typeface="Times New Roman" pitchFamily="18" charset="0"/>
                <a:cs typeface="Times New Roman" pitchFamily="18" charset="0"/>
              </a:rPr>
              <a:t>in the maternal circulation. </a:t>
            </a:r>
            <a:endParaRPr lang="en-US" sz="2000"/>
          </a:p>
        </p:txBody>
      </p:sp>
    </p:spTree>
    <p:extLst>
      <p:ext uri="{BB962C8B-B14F-4D97-AF65-F5344CB8AC3E}">
        <p14:creationId xmlns:p14="http://schemas.microsoft.com/office/powerpoint/2010/main" val="7020506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3" presetClass="entr" presetSubtype="10" fill="hold" nodeType="clickEffect">
                                  <p:stCondLst>
                                    <p:cond delay="0"/>
                                  </p:stCondLst>
                                  <p:iterate type="lt">
                                    <p:tmPct val="10000"/>
                                  </p:iterate>
                                  <p:childTnLst>
                                    <p:set>
                                      <p:cBhvr>
                                        <p:cTn id="25" dur="1" fill="hold">
                                          <p:stCondLst>
                                            <p:cond delay="0"/>
                                          </p:stCondLst>
                                        </p:cTn>
                                        <p:tgtEl>
                                          <p:spTgt spid="6146"/>
                                        </p:tgtEl>
                                        <p:attrNameLst>
                                          <p:attrName>style.visibility</p:attrName>
                                        </p:attrNameLst>
                                      </p:cBhvr>
                                      <p:to>
                                        <p:strVal val="visible"/>
                                      </p:to>
                                    </p:set>
                                    <p:animEffect transition="in" filter="blinds(horizontal)">
                                      <p:cBhvr>
                                        <p:cTn id="26" dur="500"/>
                                        <p:tgtEl>
                                          <p:spTgt spid="6146"/>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53" presetClass="entr" presetSubtype="16" fill="hold" grpId="0" nodeType="clickEffect">
                                  <p:stCondLst>
                                    <p:cond delay="0"/>
                                  </p:stCondLst>
                                  <p:iterate type="lt">
                                    <p:tmPct val="10000"/>
                                  </p:iterate>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fill="hold" nodeType="clickEffect">
                                  <p:stCondLst>
                                    <p:cond delay="0"/>
                                  </p:stCondLst>
                                  <p:iterate type="lt">
                                    <p:tmPct val="10000"/>
                                  </p:iterate>
                                  <p:childTnLst>
                                    <p:set>
                                      <p:cBhvr>
                                        <p:cTn id="37" dur="1" fill="hold">
                                          <p:stCondLst>
                                            <p:cond delay="0"/>
                                          </p:stCondLst>
                                        </p:cTn>
                                        <p:tgtEl>
                                          <p:spTgt spid="6">
                                            <p:txEl>
                                              <p:pRg st="0" end="0"/>
                                            </p:txEl>
                                          </p:spTgt>
                                        </p:tgtEl>
                                        <p:attrNameLst>
                                          <p:attrName>style.visibility</p:attrName>
                                        </p:attrNameLst>
                                      </p:cBhvr>
                                      <p:to>
                                        <p:strVal val="visible"/>
                                      </p:to>
                                    </p:set>
                                    <p:animEffect transition="in" filter="wipe(left)">
                                      <p:cBhvr>
                                        <p:cTn id="3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 grpId="0" animBg="1"/>
    </p:bldLst>
  </p:timing>
</p:sld>
</file>

<file path=ppt/slides/slide3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533400" y="1276350"/>
            <a:ext cx="6477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The placenta protects the foetus from the relatively high blood pressure of the maternal circulation.</a:t>
            </a:r>
          </a:p>
        </p:txBody>
      </p:sp>
      <p:sp>
        <p:nvSpPr>
          <p:cNvPr id="3" name="Rectangle 1"/>
          <p:cNvSpPr>
            <a:spLocks noChangeArrowheads="1"/>
          </p:cNvSpPr>
          <p:nvPr/>
        </p:nvSpPr>
        <p:spPr bwMode="auto">
          <a:xfrm>
            <a:off x="609600" y="760823"/>
            <a:ext cx="3568926"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lvl="0" fontAlgn="base">
              <a:spcBef>
                <a:spcPct val="0"/>
              </a:spcBef>
              <a:spcAft>
                <a:spcPct val="0"/>
              </a:spcAft>
            </a:pPr>
            <a:r>
              <a:rPr lang="en-US" sz="2000" b="1">
                <a:solidFill>
                  <a:schemeClr val="bg1"/>
                </a:solidFill>
                <a:latin typeface="Times New Roman" pitchFamily="18" charset="0"/>
                <a:ea typeface="Times New Roman" pitchFamily="18" charset="0"/>
                <a:cs typeface="Times New Roman" pitchFamily="18" charset="0"/>
              </a:rPr>
              <a:t>FUNCTIONS OF PLACENTA</a:t>
            </a:r>
            <a:endParaRPr lang="en-US" sz="2000">
              <a:solidFill>
                <a:schemeClr val="bg1"/>
              </a:solidFill>
              <a:latin typeface="Times New Roman" pitchFamily="18" charset="0"/>
            </a:endParaRPr>
          </a:p>
        </p:txBody>
      </p:sp>
      <p:sp>
        <p:nvSpPr>
          <p:cNvPr id="4" name="TextBox 3"/>
          <p:cNvSpPr txBox="1"/>
          <p:nvPr/>
        </p:nvSpPr>
        <p:spPr>
          <a:xfrm>
            <a:off x="533400" y="2016264"/>
            <a:ext cx="54864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The foetal tissue having paternal chromosomal effect, acts as </a:t>
            </a:r>
            <a:r>
              <a:rPr lang="en-US" sz="2000" b="1">
                <a:solidFill>
                  <a:srgbClr val="0000FF"/>
                </a:solidFill>
                <a:latin typeface="Times New Roman" pitchFamily="18" charset="0"/>
                <a:cs typeface="Times New Roman" pitchFamily="18" charset="0"/>
              </a:rPr>
              <a:t>foreign structure </a:t>
            </a:r>
            <a:r>
              <a:rPr lang="en-US" sz="2000" b="1">
                <a:latin typeface="Times New Roman" pitchFamily="18" charset="0"/>
                <a:cs typeface="Times New Roman" pitchFamily="18" charset="0"/>
              </a:rPr>
              <a:t>to the mother who produces </a:t>
            </a:r>
            <a:r>
              <a:rPr lang="en-US" sz="2000" b="1">
                <a:solidFill>
                  <a:srgbClr val="C00000"/>
                </a:solidFill>
                <a:latin typeface="Times New Roman" pitchFamily="18" charset="0"/>
                <a:cs typeface="Times New Roman" pitchFamily="18" charset="0"/>
              </a:rPr>
              <a:t>antibodies.</a:t>
            </a:r>
          </a:p>
        </p:txBody>
      </p:sp>
      <p:sp>
        <p:nvSpPr>
          <p:cNvPr id="5" name="TextBox 4"/>
          <p:cNvSpPr txBox="1"/>
          <p:nvPr/>
        </p:nvSpPr>
        <p:spPr>
          <a:xfrm>
            <a:off x="533400" y="3080087"/>
            <a:ext cx="64770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Wingdings" pitchFamily="2" charset="2"/>
              <a:buChar char="Ø"/>
            </a:pPr>
            <a:r>
              <a:rPr lang="en-US" sz="2000" b="1">
                <a:latin typeface="Times New Roman" pitchFamily="18" charset="0"/>
                <a:cs typeface="Times New Roman" pitchFamily="18" charset="0"/>
              </a:rPr>
              <a:t>The foetus sustains such a rejection for about 38-40 weeks by producing certain immunosuppressant substances.</a:t>
            </a:r>
          </a:p>
        </p:txBody>
      </p:sp>
      <p:sp>
        <p:nvSpPr>
          <p:cNvPr id="6" name="Cloud Callout 5"/>
          <p:cNvSpPr/>
          <p:nvPr/>
        </p:nvSpPr>
        <p:spPr>
          <a:xfrm>
            <a:off x="5943600" y="1913464"/>
            <a:ext cx="2133600" cy="1112461"/>
          </a:xfrm>
          <a:prstGeom prst="cloudCallout">
            <a:avLst>
              <a:gd name="adj1" fmla="val -62440"/>
              <a:gd name="adj2" fmla="val 32592"/>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Antigenic allograft</a:t>
            </a:r>
            <a:endParaRPr lang="en-US" sz="2000"/>
          </a:p>
        </p:txBody>
      </p:sp>
    </p:spTree>
    <p:extLst>
      <p:ext uri="{BB962C8B-B14F-4D97-AF65-F5344CB8AC3E}">
        <p14:creationId xmlns:p14="http://schemas.microsoft.com/office/powerpoint/2010/main" val="3483561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animBg="1"/>
    </p:bldLst>
  </p:timing>
</p:sld>
</file>

<file path=ppt/slides/slide3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9" y="1876455"/>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Type of placenta in human female is ….</a:t>
            </a:r>
            <a:endParaRPr lang="en-US" sz="2000" b="1">
              <a:solidFill>
                <a:srgbClr val="0000FF"/>
              </a:solidFill>
              <a:latin typeface="Times New Roman" pitchFamily="18" charset="0"/>
            </a:endParaRPr>
          </a:p>
        </p:txBody>
      </p:sp>
      <p:sp>
        <p:nvSpPr>
          <p:cNvPr id="8" name="TextBox 7"/>
          <p:cNvSpPr txBox="1"/>
          <p:nvPr/>
        </p:nvSpPr>
        <p:spPr>
          <a:xfrm>
            <a:off x="994970" y="15811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Choriovitelline </a:t>
            </a:r>
          </a:p>
        </p:txBody>
      </p:sp>
      <p:sp>
        <p:nvSpPr>
          <p:cNvPr id="19" name="TextBox 18"/>
          <p:cNvSpPr txBox="1"/>
          <p:nvPr/>
        </p:nvSpPr>
        <p:spPr>
          <a:xfrm>
            <a:off x="1004904" y="207657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Chorioallontoic </a:t>
            </a:r>
          </a:p>
        </p:txBody>
      </p:sp>
      <p:sp>
        <p:nvSpPr>
          <p:cNvPr id="20" name="TextBox 19"/>
          <p:cNvSpPr txBox="1"/>
          <p:nvPr/>
        </p:nvSpPr>
        <p:spPr>
          <a:xfrm>
            <a:off x="1004902" y="306717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1004903" y="259086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Yolk sac</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1906323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28800" y="12001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505200" y="16573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964097" y="12163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46147" y="1683445"/>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latin typeface="+mj-lt"/>
              </a:rPr>
              <a:t>UNIT – VA</a:t>
            </a:r>
          </a:p>
          <a:p>
            <a:pPr algn="ctr"/>
            <a:r>
              <a:rPr lang="en-US" sz="3600" b="1">
                <a:latin typeface="+mj-lt"/>
              </a:rPr>
              <a:t>HUMAN REPRODUCTIVE SYSTEM</a:t>
            </a:r>
            <a:endParaRPr lang="en-US" sz="3200" b="1">
              <a:latin typeface="+mj-lt"/>
            </a:endParaRPr>
          </a:p>
        </p:txBody>
      </p:sp>
      <p:sp>
        <p:nvSpPr>
          <p:cNvPr id="6" name="Round Diagonal Corner Rectangle 5"/>
          <p:cNvSpPr/>
          <p:nvPr/>
        </p:nvSpPr>
        <p:spPr>
          <a:xfrm>
            <a:off x="519114" y="285750"/>
            <a:ext cx="67960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latin typeface="Times New Roman" pitchFamily="18" charset="0"/>
            </a:endParaRPr>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153086" y="1200150"/>
            <a:ext cx="6679922" cy="25667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TIME TABLE OF SOME EVENTS DURING PREGNANCY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2" name="Picture 1" descr="C:\Users\sony\Desktop\Ritu BIO\reproduction\semi.jpg"/>
          <p:cNvPicPr>
            <a:picLocks noChangeAspect="1" noChangeArrowheads="1"/>
          </p:cNvPicPr>
          <p:nvPr/>
        </p:nvPicPr>
        <p:blipFill>
          <a:blip r:embed="rId2"/>
          <a:srcRect l="23537" t="7056" r="6170" b="5644"/>
          <a:stretch>
            <a:fillRect/>
          </a:stretch>
        </p:blipFill>
        <p:spPr bwMode="auto">
          <a:xfrm>
            <a:off x="609600" y="971550"/>
            <a:ext cx="3136366" cy="3406920"/>
          </a:xfrm>
          <a:prstGeom prst="rect">
            <a:avLst/>
          </a:prstGeom>
          <a:noFill/>
          <a:ln w="38100">
            <a:noFill/>
          </a:ln>
        </p:spPr>
      </p:pic>
      <p:grpSp>
        <p:nvGrpSpPr>
          <p:cNvPr id="25" name="Group 24"/>
          <p:cNvGrpSpPr/>
          <p:nvPr/>
        </p:nvGrpSpPr>
        <p:grpSpPr>
          <a:xfrm>
            <a:off x="1531666" y="2134650"/>
            <a:ext cx="490538" cy="230716"/>
            <a:chOff x="2905125" y="2670175"/>
            <a:chExt cx="490538" cy="173037"/>
          </a:xfrm>
        </p:grpSpPr>
        <p:sp>
          <p:nvSpPr>
            <p:cNvPr id="26" name="Freeform 25"/>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27" name="Oval 26"/>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28" name="Group 27"/>
          <p:cNvGrpSpPr/>
          <p:nvPr/>
        </p:nvGrpSpPr>
        <p:grpSpPr>
          <a:xfrm rot="2224520">
            <a:off x="1390786" y="2463776"/>
            <a:ext cx="490538" cy="230716"/>
            <a:chOff x="2905125" y="2670175"/>
            <a:chExt cx="490538" cy="173037"/>
          </a:xfrm>
        </p:grpSpPr>
        <p:sp>
          <p:nvSpPr>
            <p:cNvPr id="29" name="Freeform 28"/>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30" name="Oval 29"/>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31" name="Group 30"/>
          <p:cNvGrpSpPr/>
          <p:nvPr/>
        </p:nvGrpSpPr>
        <p:grpSpPr>
          <a:xfrm rot="17913154">
            <a:off x="1279098" y="1680586"/>
            <a:ext cx="654051" cy="173037"/>
            <a:chOff x="2905125" y="2670175"/>
            <a:chExt cx="490538" cy="173037"/>
          </a:xfrm>
        </p:grpSpPr>
        <p:sp>
          <p:nvSpPr>
            <p:cNvPr id="32" name="Freeform 31"/>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33" name="Oval 32"/>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34" name="Group 33"/>
          <p:cNvGrpSpPr/>
          <p:nvPr/>
        </p:nvGrpSpPr>
        <p:grpSpPr>
          <a:xfrm rot="6932042">
            <a:off x="959097" y="2590294"/>
            <a:ext cx="654051" cy="128456"/>
            <a:chOff x="2905126" y="2843212"/>
            <a:chExt cx="490538" cy="128456"/>
          </a:xfrm>
        </p:grpSpPr>
        <p:sp>
          <p:nvSpPr>
            <p:cNvPr id="35" name="Freeform 34"/>
            <p:cNvSpPr/>
            <p:nvPr/>
          </p:nvSpPr>
          <p:spPr>
            <a:xfrm flipV="1">
              <a:off x="2905126" y="2843212"/>
              <a:ext cx="490538" cy="128456"/>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36" name="Oval 35"/>
            <p:cNvSpPr/>
            <p:nvPr/>
          </p:nvSpPr>
          <p:spPr>
            <a:xfrm>
              <a:off x="3309694" y="2864025"/>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37" name="Group 36"/>
          <p:cNvGrpSpPr/>
          <p:nvPr/>
        </p:nvGrpSpPr>
        <p:grpSpPr>
          <a:xfrm rot="7395161">
            <a:off x="910158" y="2056629"/>
            <a:ext cx="360532" cy="372233"/>
            <a:chOff x="2905125" y="2670175"/>
            <a:chExt cx="490538" cy="173037"/>
          </a:xfrm>
        </p:grpSpPr>
        <p:sp>
          <p:nvSpPr>
            <p:cNvPr id="38" name="Freeform 37"/>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39" name="Oval 38"/>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
        <p:nvSpPr>
          <p:cNvPr id="40" name="Rectangle 39"/>
          <p:cNvSpPr/>
          <p:nvPr/>
        </p:nvSpPr>
        <p:spPr>
          <a:xfrm>
            <a:off x="3886200" y="819150"/>
            <a:ext cx="4648200"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algn="just" fontAlgn="base">
              <a:spcBef>
                <a:spcPct val="0"/>
              </a:spcBef>
              <a:spcAft>
                <a:spcPct val="0"/>
              </a:spcAft>
              <a:buFont typeface="Arial" pitchFamily="34" charset="0"/>
              <a:buChar char="•"/>
            </a:pPr>
            <a:r>
              <a:rPr lang="en-US" sz="2000" b="1">
                <a:latin typeface="Times New Roman" pitchFamily="18" charset="0"/>
                <a:ea typeface="Times New Roman" pitchFamily="18" charset="0"/>
                <a:cs typeface="Times New Roman" pitchFamily="18" charset="0"/>
              </a:rPr>
              <a:t>Germinal epithelium consists of undifferentiated male germ cells called </a:t>
            </a:r>
            <a:r>
              <a:rPr lang="en-US" sz="2000" b="1">
                <a:solidFill>
                  <a:srgbClr val="C00000"/>
                </a:solidFill>
                <a:latin typeface="Times New Roman" pitchFamily="18" charset="0"/>
                <a:ea typeface="Times New Roman" pitchFamily="18" charset="0"/>
                <a:cs typeface="Times New Roman" pitchFamily="18" charset="0"/>
              </a:rPr>
              <a:t>Spermatogonial mother cells</a:t>
            </a:r>
            <a:r>
              <a:rPr lang="en-US" sz="2000" b="1">
                <a:latin typeface="Times New Roman" pitchFamily="18" charset="0"/>
                <a:ea typeface="Times New Roman" pitchFamily="18" charset="0"/>
                <a:cs typeface="Times New Roman" pitchFamily="18" charset="0"/>
              </a:rPr>
              <a:t>.</a:t>
            </a:r>
          </a:p>
        </p:txBody>
      </p:sp>
      <p:sp>
        <p:nvSpPr>
          <p:cNvPr id="41" name="Rectangle 40"/>
          <p:cNvSpPr/>
          <p:nvPr/>
        </p:nvSpPr>
        <p:spPr>
          <a:xfrm>
            <a:off x="3906747" y="1962150"/>
            <a:ext cx="4625817" cy="70788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algn="just" eaLnBrk="0" fontAlgn="base" hangingPunct="0">
              <a:spcBef>
                <a:spcPct val="0"/>
              </a:spcBef>
              <a:spcAft>
                <a:spcPct val="0"/>
              </a:spcAft>
              <a:buFont typeface="Arial" pitchFamily="34" charset="0"/>
              <a:buChar char="•"/>
            </a:pPr>
            <a:r>
              <a:rPr lang="en-US" sz="2000" b="1">
                <a:latin typeface="Times New Roman" pitchFamily="18" charset="0"/>
                <a:ea typeface="Times New Roman" pitchFamily="18" charset="0"/>
                <a:cs typeface="Times New Roman" pitchFamily="18" charset="0"/>
              </a:rPr>
              <a:t>It also bears ‘nourishing cells’ called </a:t>
            </a:r>
            <a:r>
              <a:rPr lang="en-US" sz="2000" b="1">
                <a:solidFill>
                  <a:srgbClr val="0000FF"/>
                </a:solidFill>
                <a:latin typeface="Times New Roman" pitchFamily="18" charset="0"/>
                <a:ea typeface="Times New Roman" pitchFamily="18" charset="0"/>
                <a:cs typeface="Times New Roman" pitchFamily="18" charset="0"/>
              </a:rPr>
              <a:t>Sertoli cells. </a:t>
            </a:r>
          </a:p>
        </p:txBody>
      </p:sp>
    </p:spTree>
    <p:extLst>
      <p:ext uri="{BB962C8B-B14F-4D97-AF65-F5344CB8AC3E}">
        <p14:creationId xmlns:p14="http://schemas.microsoft.com/office/powerpoint/2010/main" val="2020234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fltVal val="0"/>
                                          </p:val>
                                        </p:tav>
                                        <p:tav tm="100000">
                                          <p:val>
                                            <p:strVal val="#ppt_w"/>
                                          </p:val>
                                        </p:tav>
                                      </p:tavLst>
                                    </p:anim>
                                    <p:anim calcmode="lin" valueType="num">
                                      <p:cBhvr>
                                        <p:cTn id="13" dur="1000" fill="hold"/>
                                        <p:tgtEl>
                                          <p:spTgt spid="22"/>
                                        </p:tgtEl>
                                        <p:attrNameLst>
                                          <p:attrName>ppt_h</p:attrName>
                                        </p:attrNameLst>
                                      </p:cBhvr>
                                      <p:tavLst>
                                        <p:tav tm="0">
                                          <p:val>
                                            <p:fltVal val="0"/>
                                          </p:val>
                                        </p:tav>
                                        <p:tav tm="100000">
                                          <p:val>
                                            <p:strVal val="#ppt_h"/>
                                          </p:val>
                                        </p:tav>
                                      </p:tavLst>
                                    </p:anim>
                                    <p:animEffect transition="in" filter="fade">
                                      <p:cBhvr>
                                        <p:cTn id="14" dur="1000"/>
                                        <p:tgtEl>
                                          <p:spTgt spid="22"/>
                                        </p:tgtEl>
                                      </p:cBhvr>
                                    </p:animEffect>
                                  </p:childTnLst>
                                </p:cTn>
                              </p:par>
                              <p:par>
                                <p:cTn id="15" presetID="22" presetClass="entr" presetSubtype="2"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1000"/>
                                        <p:tgtEl>
                                          <p:spTgt spid="25"/>
                                        </p:tgtEl>
                                      </p:cBhvr>
                                    </p:animEffect>
                                  </p:childTnLst>
                                </p:cTn>
                              </p:par>
                              <p:par>
                                <p:cTn id="18" presetID="22" presetClass="entr" presetSubtype="2"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right)">
                                      <p:cBhvr>
                                        <p:cTn id="20" dur="10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par>
                                <p:cTn id="24" presetID="22" presetClass="entr" presetSubtype="4"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1000"/>
                                        <p:tgtEl>
                                          <p:spTgt spid="34"/>
                                        </p:tgtEl>
                                      </p:cBhvr>
                                    </p:animEffect>
                                  </p:childTnLst>
                                </p:cTn>
                              </p:par>
                              <p:par>
                                <p:cTn id="27" presetID="22" presetClass="entr" presetSubtype="8"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1000"/>
                                        <p:tgtEl>
                                          <p:spTgt spid="37"/>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grpId="0" nodeType="clickEffect">
                                  <p:stCondLst>
                                    <p:cond delay="0"/>
                                  </p:stCondLst>
                                  <p:iterate type="lt">
                                    <p:tmPct val="10000"/>
                                  </p:iterate>
                                  <p:childTnLst>
                                    <p:set>
                                      <p:cBhvr>
                                        <p:cTn id="33" dur="1" fill="hold">
                                          <p:stCondLst>
                                            <p:cond delay="0"/>
                                          </p:stCondLst>
                                        </p:cTn>
                                        <p:tgtEl>
                                          <p:spTgt spid="41"/>
                                        </p:tgtEl>
                                        <p:attrNameLst>
                                          <p:attrName>style.visibility</p:attrName>
                                        </p:attrNameLst>
                                      </p:cBhvr>
                                      <p:to>
                                        <p:strVal val="visible"/>
                                      </p:to>
                                    </p:set>
                                    <p:animEffect transition="in" filter="wipe(left)">
                                      <p:cBhvr>
                                        <p:cTn id="3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3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4"/>
          <p:cNvSpPr/>
          <p:nvPr/>
        </p:nvSpPr>
        <p:spPr>
          <a:xfrm>
            <a:off x="655540" y="819150"/>
            <a:ext cx="688826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rPr>
              <a:t>TIMETABLE OF SOME EVENTS DURING PREGNANCY:</a:t>
            </a:r>
          </a:p>
        </p:txBody>
      </p:sp>
      <p:pic>
        <p:nvPicPr>
          <p:cNvPr id="7" name="Picture 6" descr="http://www.retrouversonnord.be/fichiers_info/foetus2.jpg"/>
          <p:cNvPicPr>
            <a:picLocks noChangeAspect="1" noChangeArrowheads="1"/>
          </p:cNvPicPr>
          <p:nvPr/>
        </p:nvPicPr>
        <p:blipFill>
          <a:blip r:embed="rId2"/>
          <a:stretch>
            <a:fillRect/>
          </a:stretch>
        </p:blipFill>
        <p:spPr bwMode="auto">
          <a:xfrm>
            <a:off x="655540" y="1562041"/>
            <a:ext cx="4068860" cy="3002515"/>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8" name="Cloud 7"/>
          <p:cNvSpPr/>
          <p:nvPr/>
        </p:nvSpPr>
        <p:spPr>
          <a:xfrm>
            <a:off x="4495800" y="2114550"/>
            <a:ext cx="4094018" cy="223834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Human gestation can be divided for convenience into three trimesters of about three months each. </a:t>
            </a:r>
          </a:p>
        </p:txBody>
      </p:sp>
    </p:spTree>
    <p:extLst>
      <p:ext uri="{BB962C8B-B14F-4D97-AF65-F5344CB8AC3E}">
        <p14:creationId xmlns:p14="http://schemas.microsoft.com/office/powerpoint/2010/main" val="16964887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42" presetClass="entr" presetSubtype="0"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8">
                                            <p:txEl>
                                              <p:pRg st="0" end="0"/>
                                            </p:txEl>
                                          </p:spTgt>
                                        </p:tgtEl>
                                        <p:attrNameLst>
                                          <p:attrName>style.visibility</p:attrName>
                                        </p:attrNameLst>
                                      </p:cBhvr>
                                      <p:to>
                                        <p:strVal val="visible"/>
                                      </p:to>
                                    </p:set>
                                    <p:animEffect transition="in" filter="wipe(left)">
                                      <p:cBhvr>
                                        <p:cTn id="2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1"/>
          <p:cNvSpPr>
            <a:spLocks noChangeArrowheads="1"/>
          </p:cNvSpPr>
          <p:nvPr/>
        </p:nvSpPr>
        <p:spPr bwMode="auto">
          <a:xfrm>
            <a:off x="609600" y="760823"/>
            <a:ext cx="4950779"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lvl="0" fontAlgn="base">
              <a:spcBef>
                <a:spcPct val="0"/>
              </a:spcBef>
              <a:spcAft>
                <a:spcPct val="0"/>
              </a:spcAft>
            </a:pPr>
            <a:r>
              <a:rPr lang="en-US" sz="2000" b="1">
                <a:solidFill>
                  <a:schemeClr val="bg1"/>
                </a:solidFill>
                <a:latin typeface="Times New Roman" pitchFamily="18" charset="0"/>
                <a:cs typeface="Times New Roman" pitchFamily="18" charset="0"/>
              </a:rPr>
              <a:t>Timetable of some events during pregnancy</a:t>
            </a:r>
            <a:endParaRPr lang="en-US" sz="2000">
              <a:solidFill>
                <a:schemeClr val="bg1"/>
              </a:solidFill>
              <a:latin typeface="Times New Roman" pitchFamily="18" charset="0"/>
            </a:endParaRPr>
          </a:p>
        </p:txBody>
      </p:sp>
      <p:sp>
        <p:nvSpPr>
          <p:cNvPr id="4" name="TextBox 3"/>
          <p:cNvSpPr txBox="1"/>
          <p:nvPr/>
        </p:nvSpPr>
        <p:spPr>
          <a:xfrm>
            <a:off x="533400" y="1581150"/>
            <a:ext cx="6477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The first trimester is the main period of organogenesis, the development of the body organs.</a:t>
            </a:r>
          </a:p>
        </p:txBody>
      </p:sp>
      <p:sp>
        <p:nvSpPr>
          <p:cNvPr id="5" name="TextBox 4"/>
          <p:cNvSpPr txBox="1"/>
          <p:nvPr/>
        </p:nvSpPr>
        <p:spPr>
          <a:xfrm>
            <a:off x="495749" y="2778264"/>
            <a:ext cx="2323652" cy="16312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In human beings, after one month of pregnancy, the embryo’s heart is formed.</a:t>
            </a:r>
          </a:p>
        </p:txBody>
      </p:sp>
      <p:sp>
        <p:nvSpPr>
          <p:cNvPr id="6" name="Rectangle 5"/>
          <p:cNvSpPr/>
          <p:nvPr/>
        </p:nvSpPr>
        <p:spPr>
          <a:xfrm>
            <a:off x="579340" y="1200150"/>
            <a:ext cx="1782860" cy="400110"/>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rPr>
              <a:t>First trimester</a:t>
            </a:r>
          </a:p>
        </p:txBody>
      </p:sp>
      <p:sp>
        <p:nvSpPr>
          <p:cNvPr id="8" name="Rectangle 7"/>
          <p:cNvSpPr/>
          <p:nvPr/>
        </p:nvSpPr>
        <p:spPr>
          <a:xfrm>
            <a:off x="3002066" y="2281682"/>
            <a:ext cx="1744388" cy="400110"/>
          </a:xfrm>
          <a:prstGeom prst="rect">
            <a:avLst/>
          </a:prstGeom>
          <a:solidFill>
            <a:srgbClr val="33669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solidFill>
                  <a:schemeClr val="bg1"/>
                </a:solidFill>
                <a:latin typeface="Times New Roman" pitchFamily="18" charset="0"/>
              </a:rPr>
              <a:t>Second month</a:t>
            </a:r>
          </a:p>
        </p:txBody>
      </p:sp>
      <p:sp>
        <p:nvSpPr>
          <p:cNvPr id="9" name="Rectangle 8"/>
          <p:cNvSpPr/>
          <p:nvPr/>
        </p:nvSpPr>
        <p:spPr>
          <a:xfrm>
            <a:off x="5410200" y="2247840"/>
            <a:ext cx="1601721" cy="400110"/>
          </a:xfrm>
          <a:prstGeom prst="rect">
            <a:avLst/>
          </a:prstGeom>
          <a:solidFill>
            <a:srgbClr val="9933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solidFill>
                  <a:schemeClr val="bg1"/>
                </a:solidFill>
                <a:latin typeface="Times New Roman" pitchFamily="18" charset="0"/>
              </a:rPr>
              <a:t>Third month</a:t>
            </a:r>
          </a:p>
        </p:txBody>
      </p:sp>
      <p:cxnSp>
        <p:nvCxnSpPr>
          <p:cNvPr id="10" name="Straight Connector 9"/>
          <p:cNvCxnSpPr/>
          <p:nvPr/>
        </p:nvCxnSpPr>
        <p:spPr>
          <a:xfrm flipH="1">
            <a:off x="2667000" y="2292174"/>
            <a:ext cx="0" cy="24131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029200" y="2247840"/>
            <a:ext cx="0" cy="24575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14423" y="2292174"/>
            <a:ext cx="1486304" cy="400110"/>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000" b="1">
                <a:latin typeface="Times New Roman" pitchFamily="18" charset="0"/>
                <a:cs typeface="Times New Roman" pitchFamily="18" charset="0"/>
              </a:rPr>
              <a:t>First month</a:t>
            </a:r>
          </a:p>
        </p:txBody>
      </p:sp>
      <p:sp>
        <p:nvSpPr>
          <p:cNvPr id="15" name="TextBox 14"/>
          <p:cNvSpPr txBox="1"/>
          <p:nvPr/>
        </p:nvSpPr>
        <p:spPr>
          <a:xfrm>
            <a:off x="2667000" y="2800350"/>
            <a:ext cx="2438400"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The foetus develops limbs and digits by the end of the second month </a:t>
            </a:r>
          </a:p>
        </p:txBody>
      </p:sp>
      <p:sp>
        <p:nvSpPr>
          <p:cNvPr id="16" name="Rectangle 15"/>
          <p:cNvSpPr/>
          <p:nvPr/>
        </p:nvSpPr>
        <p:spPr>
          <a:xfrm>
            <a:off x="5029200" y="2775787"/>
            <a:ext cx="3581399" cy="19389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Most of the major organ systems are formed, for e.g., the limbs and external genital organs are well-developed by the end of 12 weeks (first trimester).</a:t>
            </a:r>
          </a:p>
        </p:txBody>
      </p:sp>
    </p:spTree>
    <p:extLst>
      <p:ext uri="{BB962C8B-B14F-4D97-AF65-F5344CB8AC3E}">
        <p14:creationId xmlns:p14="http://schemas.microsoft.com/office/powerpoint/2010/main" val="20805594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1" fill="hold" nodeType="click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nodeType="withEffect">
                                  <p:stCondLst>
                                    <p:cond delay="0"/>
                                  </p:stCondLst>
                                  <p:iterate type="lt">
                                    <p:tmPct val="10000"/>
                                  </p:iterate>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2" presetClass="entr" presetSubtype="8" fill="hold" grpId="0" nodeType="clickEffect">
                                  <p:stCondLst>
                                    <p:cond delay="0"/>
                                  </p:stCondLst>
                                  <p:iterate type="lt">
                                    <p:tmPct val="10000"/>
                                  </p:iterate>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2" presetClass="entr" presetSubtype="8" fill="hold" grpId="0" nodeType="clickEffect">
                                  <p:stCondLst>
                                    <p:cond delay="0"/>
                                  </p:stCondLst>
                                  <p:iterate type="lt">
                                    <p:tmPct val="10000"/>
                                  </p:iterate>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8" fill="hold" grpId="0" nodeType="clickEffect">
                                  <p:stCondLst>
                                    <p:cond delay="0"/>
                                  </p:stCondLst>
                                  <p:iterate type="lt">
                                    <p:tmPct val="10000"/>
                                  </p:iterate>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8" grpId="0" animBg="1"/>
      <p:bldP spid="9" grpId="0" animBg="1"/>
      <p:bldP spid="12" grpId="0" animBg="1"/>
      <p:bldP spid="15" grpId="0"/>
      <p:bldP spid="16" grpId="0"/>
    </p:bldLst>
  </p:timing>
</p:sld>
</file>

<file path=ppt/slides/slide3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79340" y="742950"/>
            <a:ext cx="1782860" cy="400110"/>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rPr>
              <a:t>First trimester</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90800" y="943005"/>
            <a:ext cx="2667000" cy="3714750"/>
          </a:xfrm>
          <a:prstGeom prst="rect">
            <a:avLst/>
          </a:prstGeom>
          <a:noFill/>
          <a:ln w="381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08285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2897821" y="1937087"/>
            <a:ext cx="5026979"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The first movements of the foetus and appearance of hair on the head are usually observed during the fifth month.</a:t>
            </a:r>
          </a:p>
        </p:txBody>
      </p:sp>
      <p:sp>
        <p:nvSpPr>
          <p:cNvPr id="3" name="Rectangle 1"/>
          <p:cNvSpPr>
            <a:spLocks noChangeArrowheads="1"/>
          </p:cNvSpPr>
          <p:nvPr/>
        </p:nvSpPr>
        <p:spPr bwMode="auto">
          <a:xfrm>
            <a:off x="609600" y="742950"/>
            <a:ext cx="4950779"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lvl="0" fontAlgn="base">
              <a:spcBef>
                <a:spcPct val="0"/>
              </a:spcBef>
              <a:spcAft>
                <a:spcPct val="0"/>
              </a:spcAft>
            </a:pPr>
            <a:r>
              <a:rPr lang="en-US" sz="2000" b="1">
                <a:solidFill>
                  <a:schemeClr val="bg1"/>
                </a:solidFill>
                <a:latin typeface="Times New Roman" pitchFamily="18" charset="0"/>
                <a:cs typeface="Times New Roman" pitchFamily="18" charset="0"/>
              </a:rPr>
              <a:t>Timetable of some events during pregnancy</a:t>
            </a:r>
            <a:endParaRPr lang="en-US" sz="2000">
              <a:solidFill>
                <a:schemeClr val="bg1"/>
              </a:solidFill>
              <a:latin typeface="Times New Roman" pitchFamily="18" charset="0"/>
            </a:endParaRPr>
          </a:p>
        </p:txBody>
      </p:sp>
      <p:sp>
        <p:nvSpPr>
          <p:cNvPr id="4" name="TextBox 3"/>
          <p:cNvSpPr txBox="1"/>
          <p:nvPr/>
        </p:nvSpPr>
        <p:spPr>
          <a:xfrm>
            <a:off x="2830158" y="3232487"/>
            <a:ext cx="5399442"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By the end of 24 weeks (second trimester), the body is covered with fine hair, eye-lids separate, and eyelashes are formed.</a:t>
            </a:r>
          </a:p>
        </p:txBody>
      </p:sp>
      <p:pic>
        <p:nvPicPr>
          <p:cNvPr id="1026" name="Picture 2" descr="http://img.webmd.boots.com/dtmcms/live/webmd_uk/consumer_assets/site_images/articles/health_and_medical_reference/womens_health/Pregnancy_Your_Babys_Growth_and_Development_Months_4_to_6_24_Weeks.jpg"/>
          <p:cNvPicPr>
            <a:picLocks noChangeAspect="1" noChangeArrowheads="1"/>
          </p:cNvPicPr>
          <p:nvPr/>
        </p:nvPicPr>
        <p:blipFill>
          <a:blip r:embed="rId2">
            <a:extLst>
              <a:ext uri="{28A0092B-C50C-407E-A947-70E740481C1C}">
                <a14:useLocalDpi xmlns:a14="http://schemas.microsoft.com/office/drawing/2010/main" val="0"/>
              </a:ext>
            </a:extLst>
          </a:blip>
          <a:srcRect r="6196" b="7020"/>
          <a:stretch>
            <a:fillRect/>
          </a:stretch>
        </p:blipFill>
        <p:spPr bwMode="auto">
          <a:xfrm>
            <a:off x="680420" y="1885950"/>
            <a:ext cx="1922056" cy="2895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38137" y="1276350"/>
            <a:ext cx="2105063" cy="400110"/>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rPr>
              <a:t>Second trimester</a:t>
            </a:r>
          </a:p>
        </p:txBody>
      </p:sp>
    </p:spTree>
    <p:extLst>
      <p:ext uri="{BB962C8B-B14F-4D97-AF65-F5344CB8AC3E}">
        <p14:creationId xmlns:p14="http://schemas.microsoft.com/office/powerpoint/2010/main" val="38432280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nodeType="clickEffect">
                                  <p:stCondLst>
                                    <p:cond delay="0"/>
                                  </p:stCondLst>
                                  <p:iterate type="lt">
                                    <p:tmPct val="10000"/>
                                  </p:iterate>
                                  <p:childTnLst>
                                    <p:set>
                                      <p:cBhvr>
                                        <p:cTn id="16" dur="1" fill="hold">
                                          <p:stCondLst>
                                            <p:cond delay="0"/>
                                          </p:stCondLst>
                                        </p:cTn>
                                        <p:tgtEl>
                                          <p:spTgt spid="1026"/>
                                        </p:tgtEl>
                                        <p:attrNameLst>
                                          <p:attrName>style.visibility</p:attrName>
                                        </p:attrNameLst>
                                      </p:cBhvr>
                                      <p:to>
                                        <p:strVal val="visible"/>
                                      </p:to>
                                    </p:set>
                                    <p:anim calcmode="lin" valueType="num">
                                      <p:cBhvr>
                                        <p:cTn id="17" dur="500" fill="hold"/>
                                        <p:tgtEl>
                                          <p:spTgt spid="1026"/>
                                        </p:tgtEl>
                                        <p:attrNameLst>
                                          <p:attrName>ppt_w</p:attrName>
                                        </p:attrNameLst>
                                      </p:cBhvr>
                                      <p:tavLst>
                                        <p:tav tm="0">
                                          <p:val>
                                            <p:fltVal val="0"/>
                                          </p:val>
                                        </p:tav>
                                        <p:tav tm="100000">
                                          <p:val>
                                            <p:strVal val="#ppt_w"/>
                                          </p:val>
                                        </p:tav>
                                      </p:tavLst>
                                    </p:anim>
                                    <p:anim calcmode="lin" valueType="num">
                                      <p:cBhvr>
                                        <p:cTn id="18" dur="500" fill="hold"/>
                                        <p:tgtEl>
                                          <p:spTgt spid="1026"/>
                                        </p:tgtEl>
                                        <p:attrNameLst>
                                          <p:attrName>ppt_h</p:attrName>
                                        </p:attrNameLst>
                                      </p:cBhvr>
                                      <p:tavLst>
                                        <p:tav tm="0">
                                          <p:val>
                                            <p:fltVal val="0"/>
                                          </p:val>
                                        </p:tav>
                                        <p:tav tm="100000">
                                          <p:val>
                                            <p:strVal val="#ppt_h"/>
                                          </p:val>
                                        </p:tav>
                                      </p:tavLst>
                                    </p:anim>
                                    <p:animEffect transition="in" filter="fade">
                                      <p:cBhvr>
                                        <p:cTn id="19" dur="500"/>
                                        <p:tgtEl>
                                          <p:spTgt spid="1026"/>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10000"/>
                                  </p:iterate>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animBg="1"/>
    </p:bldLst>
  </p:timing>
</p:sld>
</file>

<file path=ppt/slides/slide3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3352800" y="2571750"/>
            <a:ext cx="46482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By the end of nine months of pregnancy (third trimester), the foetus is fully developed and is ready for delivery.</a:t>
            </a:r>
          </a:p>
        </p:txBody>
      </p:sp>
      <p:sp>
        <p:nvSpPr>
          <p:cNvPr id="3" name="Rectangle 2"/>
          <p:cNvSpPr/>
          <p:nvPr/>
        </p:nvSpPr>
        <p:spPr>
          <a:xfrm>
            <a:off x="579340" y="1200150"/>
            <a:ext cx="1962397" cy="400110"/>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rPr>
              <a:t>Third trimester</a:t>
            </a:r>
          </a:p>
        </p:txBody>
      </p:sp>
      <p:sp>
        <p:nvSpPr>
          <p:cNvPr id="4" name="Rectangle 1"/>
          <p:cNvSpPr>
            <a:spLocks noChangeArrowheads="1"/>
          </p:cNvSpPr>
          <p:nvPr/>
        </p:nvSpPr>
        <p:spPr bwMode="auto">
          <a:xfrm>
            <a:off x="609600" y="742950"/>
            <a:ext cx="4950779" cy="400110"/>
          </a:xfrm>
          <a:prstGeom prst="rect">
            <a:avLst/>
          </a:prstGeom>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lvl="0" fontAlgn="base">
              <a:spcBef>
                <a:spcPct val="0"/>
              </a:spcBef>
              <a:spcAft>
                <a:spcPct val="0"/>
              </a:spcAft>
            </a:pPr>
            <a:r>
              <a:rPr lang="en-US" sz="2000" b="1">
                <a:solidFill>
                  <a:schemeClr val="bg1"/>
                </a:solidFill>
                <a:latin typeface="Times New Roman" pitchFamily="18" charset="0"/>
                <a:cs typeface="Times New Roman" pitchFamily="18" charset="0"/>
              </a:rPr>
              <a:t>Timetable of some events during pregnancy</a:t>
            </a:r>
            <a:endParaRPr lang="en-US" sz="2000">
              <a:solidFill>
                <a:schemeClr val="bg1"/>
              </a:solidFill>
              <a:latin typeface="Times New Roman" pitchFamily="18" charset="0"/>
            </a:endParaRPr>
          </a:p>
        </p:txBody>
      </p:sp>
      <p:pic>
        <p:nvPicPr>
          <p:cNvPr id="7" name="Picture 2" descr="http://cdn.all-side-effects.com/wp-content/uploads/2012/06/38-weeks-pregnant.jpg"/>
          <p:cNvPicPr>
            <a:picLocks noChangeAspect="1" noChangeArrowheads="1"/>
          </p:cNvPicPr>
          <p:nvPr/>
        </p:nvPicPr>
        <p:blipFill>
          <a:blip r:embed="rId2"/>
          <a:stretch>
            <a:fillRect/>
          </a:stretch>
        </p:blipFill>
        <p:spPr bwMode="auto">
          <a:xfrm>
            <a:off x="642770" y="1733550"/>
            <a:ext cx="2293012" cy="3048000"/>
          </a:xfrm>
          <a:prstGeom prst="rect">
            <a:avLst/>
          </a:prstGeom>
          <a:ln w="28575"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36075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7940" y="1340501"/>
            <a:ext cx="686060" cy="686060"/>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After one month of pregnancy, embryo develops</a:t>
            </a:r>
            <a:r>
              <a:rPr lang="en-US" sz="2000" b="1">
                <a:solidFill>
                  <a:srgbClr val="0000FF"/>
                </a:solidFill>
                <a:latin typeface="Times New Roman" pitchFamily="18" charset="0"/>
                <a:ea typeface="Times New Roman" pitchFamily="18" charset="0"/>
                <a:cs typeface="Times New Roman" pitchFamily="18" charset="0"/>
              </a:rPr>
              <a:t>….</a:t>
            </a:r>
            <a:endParaRPr lang="en-US" sz="2000" b="1">
              <a:solidFill>
                <a:srgbClr val="0000FF"/>
              </a:solidFill>
              <a:latin typeface="Times New Roman" pitchFamily="18" charset="0"/>
            </a:endParaRPr>
          </a:p>
        </p:txBody>
      </p:sp>
      <p:sp>
        <p:nvSpPr>
          <p:cNvPr id="8" name="TextBox 7"/>
          <p:cNvSpPr txBox="1"/>
          <p:nvPr/>
        </p:nvSpPr>
        <p:spPr>
          <a:xfrm>
            <a:off x="994970" y="1581150"/>
            <a:ext cx="46438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Heart </a:t>
            </a:r>
          </a:p>
        </p:txBody>
      </p:sp>
      <p:sp>
        <p:nvSpPr>
          <p:cNvPr id="19" name="TextBox 18"/>
          <p:cNvSpPr txBox="1"/>
          <p:nvPr/>
        </p:nvSpPr>
        <p:spPr>
          <a:xfrm>
            <a:off x="1004904" y="2076570"/>
            <a:ext cx="52434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Kidney </a:t>
            </a:r>
          </a:p>
        </p:txBody>
      </p:sp>
      <p:sp>
        <p:nvSpPr>
          <p:cNvPr id="20" name="TextBox 19"/>
          <p:cNvSpPr txBox="1"/>
          <p:nvPr/>
        </p:nvSpPr>
        <p:spPr>
          <a:xfrm>
            <a:off x="1004902" y="3067170"/>
            <a:ext cx="6462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Eyelids </a:t>
            </a:r>
          </a:p>
        </p:txBody>
      </p:sp>
      <p:sp>
        <p:nvSpPr>
          <p:cNvPr id="21" name="TextBox 20"/>
          <p:cNvSpPr txBox="1"/>
          <p:nvPr/>
        </p:nvSpPr>
        <p:spPr>
          <a:xfrm>
            <a:off x="1004902" y="2590860"/>
            <a:ext cx="52434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Liver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6528168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846420" y="2038350"/>
            <a:ext cx="478298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PARTURITION</a:t>
            </a:r>
          </a:p>
        </p:txBody>
      </p:sp>
    </p:spTree>
    <p:extLst>
      <p:ext uri="{BB962C8B-B14F-4D97-AF65-F5344CB8AC3E}">
        <p14:creationId xmlns:p14="http://schemas.microsoft.com/office/powerpoint/2010/main" val="8551000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descr="http://www.villagestudiocardiff.co.uk/wp-content/uploads/2011/02/Newborn-Baby-Photographer-08.jpg"/>
          <p:cNvPicPr>
            <a:picLocks noChangeAspect="1" noChangeArrowheads="1"/>
          </p:cNvPicPr>
          <p:nvPr/>
        </p:nvPicPr>
        <p:blipFill>
          <a:blip r:embed="rId2"/>
          <a:srcRect l="15354" t="4429"/>
          <a:stretch>
            <a:fillRect/>
          </a:stretch>
        </p:blipFill>
        <p:spPr bwMode="auto">
          <a:xfrm>
            <a:off x="2223950" y="1317704"/>
            <a:ext cx="4329250" cy="3339382"/>
          </a:xfrm>
          <a:prstGeom prst="rect">
            <a:avLst/>
          </a:prstGeom>
          <a:ln w="38100" cap="sq">
            <a:solidFill>
              <a:srgbClr val="FFFF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619546" y="753129"/>
            <a:ext cx="1984005"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PARTURITION</a:t>
            </a:r>
          </a:p>
        </p:txBody>
      </p:sp>
    </p:spTree>
    <p:extLst>
      <p:ext uri="{BB962C8B-B14F-4D97-AF65-F5344CB8AC3E}">
        <p14:creationId xmlns:p14="http://schemas.microsoft.com/office/powerpoint/2010/main" val="39441576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left)">
                                      <p:cBhvr>
                                        <p:cTn id="1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4"/>
          <p:cNvSpPr/>
          <p:nvPr/>
        </p:nvSpPr>
        <p:spPr>
          <a:xfrm>
            <a:off x="685800" y="1330464"/>
            <a:ext cx="7467600" cy="707886"/>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rPr>
              <a:t>Childbirth begins with labour, a series of strong, rhythmic uterine contractions that push the foetus and placenta out of the body.</a:t>
            </a:r>
          </a:p>
        </p:txBody>
      </p:sp>
      <p:pic>
        <p:nvPicPr>
          <p:cNvPr id="6" name="Picture 2" descr="http://ak8.picdn.net/shutterstock/videos/1063033/preview/stock-footage-mother-giving-birth-to-baby.jpg"/>
          <p:cNvPicPr>
            <a:picLocks noChangeAspect="1" noChangeArrowheads="1"/>
          </p:cNvPicPr>
          <p:nvPr/>
        </p:nvPicPr>
        <p:blipFill>
          <a:blip r:embed="rId2"/>
          <a:stretch>
            <a:fillRect/>
          </a:stretch>
        </p:blipFill>
        <p:spPr bwMode="auto">
          <a:xfrm>
            <a:off x="685800" y="2190750"/>
            <a:ext cx="4648200" cy="2514600"/>
          </a:xfrm>
          <a:prstGeom prst="rect">
            <a:avLst/>
          </a:prstGeom>
          <a:ln w="88900" cap="sq" cmpd="thickThin">
            <a:noFill/>
            <a:prstDash val="solid"/>
            <a:miter lim="800000"/>
          </a:ln>
          <a:effectLst>
            <a:innerShdw blurRad="76200">
              <a:srgbClr val="000000"/>
            </a:innerShdw>
          </a:effectLst>
        </p:spPr>
      </p:pic>
      <p:sp>
        <p:nvSpPr>
          <p:cNvPr id="7" name="Cloud Callout 6"/>
          <p:cNvSpPr/>
          <p:nvPr/>
        </p:nvSpPr>
        <p:spPr>
          <a:xfrm>
            <a:off x="4724400" y="2952750"/>
            <a:ext cx="3810000" cy="1752600"/>
          </a:xfrm>
          <a:prstGeom prst="cloudCallout">
            <a:avLst>
              <a:gd name="adj1" fmla="val -62545"/>
              <a:gd name="adj2" fmla="val -104585"/>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pPr>
            <a:r>
              <a:rPr lang="en-US" sz="2000" b="1">
                <a:latin typeface="Times New Roman" pitchFamily="18" charset="0"/>
                <a:ea typeface="Times New Roman" pitchFamily="18" charset="0"/>
                <a:cs typeface="Times New Roman" pitchFamily="18" charset="0"/>
              </a:rPr>
              <a:t>This process of delivery of the foetus (childbirth) is called parturition.</a:t>
            </a:r>
            <a:endParaRPr lang="en-US" sz="2000" b="1">
              <a:latin typeface="Times New Roman" pitchFamily="18" charset="0"/>
            </a:endParaRPr>
          </a:p>
        </p:txBody>
      </p:sp>
      <p:sp>
        <p:nvSpPr>
          <p:cNvPr id="8" name="Rectangle 7"/>
          <p:cNvSpPr/>
          <p:nvPr/>
        </p:nvSpPr>
        <p:spPr>
          <a:xfrm>
            <a:off x="685800" y="801468"/>
            <a:ext cx="1984005"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Sylfaen" pitchFamily="18" charset="0"/>
              </a:rPr>
              <a:t>PARTURITION:</a:t>
            </a:r>
          </a:p>
        </p:txBody>
      </p:sp>
    </p:spTree>
    <p:extLst>
      <p:ext uri="{BB962C8B-B14F-4D97-AF65-F5344CB8AC3E}">
        <p14:creationId xmlns:p14="http://schemas.microsoft.com/office/powerpoint/2010/main" val="31585849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left)">
                                      <p:cBhvr>
                                        <p:cTn id="14" dur="500"/>
                                        <p:tgtEl>
                                          <p:spTgt spid="5">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3" presetClass="entr" presetSubtype="10" fill="hold" nodeType="clickEffect">
                                  <p:stCondLst>
                                    <p:cond delay="0"/>
                                  </p:stCondLst>
                                  <p:iterate type="lt">
                                    <p:tmPct val="10000"/>
                                  </p:iterate>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1000"/>
                                        <p:tgtEl>
                                          <p:spTgt spid="6"/>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30" presetClass="entr" presetSubtype="0" fill="hold" grpId="0" nodeType="clickEffect">
                                  <p:stCondLst>
                                    <p:cond delay="0"/>
                                  </p:stCondLst>
                                  <p:iterate type="lt">
                                    <p:tmPct val="10000"/>
                                  </p:iterate>
                                  <p:childTnLst>
                                    <p:set>
                                      <p:cBhvr>
                                        <p:cTn id="23" dur="1" fill="hold">
                                          <p:stCondLst>
                                            <p:cond delay="0"/>
                                          </p:stCondLst>
                                        </p:cTn>
                                        <p:tgtEl>
                                          <p:spTgt spid="7"/>
                                        </p:tgtEl>
                                        <p:attrNameLst>
                                          <p:attrName>style.visibility</p:attrName>
                                        </p:attrNameLst>
                                      </p:cBhvr>
                                      <p:to>
                                        <p:strVal val="visible"/>
                                      </p:to>
                                    </p:set>
                                    <p:animEffect transition="in" filter="fade">
                                      <p:cBhvr>
                                        <p:cTn id="24" dur="800" decel="100000"/>
                                        <p:tgtEl>
                                          <p:spTgt spid="7"/>
                                        </p:tgtEl>
                                      </p:cBhvr>
                                    </p:animEffect>
                                    <p:anim calcmode="lin" valueType="num">
                                      <p:cBhvr>
                                        <p:cTn id="25" dur="800" decel="100000" fill="hold"/>
                                        <p:tgtEl>
                                          <p:spTgt spid="7"/>
                                        </p:tgtEl>
                                        <p:attrNameLst>
                                          <p:attrName>style.rotation</p:attrName>
                                        </p:attrNameLst>
                                      </p:cBhvr>
                                      <p:tavLst>
                                        <p:tav tm="0">
                                          <p:val>
                                            <p:fltVal val="-90"/>
                                          </p:val>
                                        </p:tav>
                                        <p:tav tm="100000">
                                          <p:val>
                                            <p:fltVal val="0"/>
                                          </p:val>
                                        </p:tav>
                                      </p:tavLst>
                                    </p:anim>
                                    <p:anim calcmode="lin" valueType="num">
                                      <p:cBhvr>
                                        <p:cTn id="26" dur="800" decel="100000" fill="hold"/>
                                        <p:tgtEl>
                                          <p:spTgt spid="7"/>
                                        </p:tgtEl>
                                        <p:attrNameLst>
                                          <p:attrName>ppt_x</p:attrName>
                                        </p:attrNameLst>
                                      </p:cBhvr>
                                      <p:tavLst>
                                        <p:tav tm="0">
                                          <p:val>
                                            <p:strVal val="#ppt_x+0.4"/>
                                          </p:val>
                                        </p:tav>
                                        <p:tav tm="100000">
                                          <p:val>
                                            <p:strVal val="#ppt_x-0.05"/>
                                          </p:val>
                                        </p:tav>
                                      </p:tavLst>
                                    </p:anim>
                                    <p:anim calcmode="lin" valueType="num">
                                      <p:cBhvr>
                                        <p:cTn id="27" dur="800" decel="100000" fill="hold"/>
                                        <p:tgtEl>
                                          <p:spTgt spid="7"/>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7">
                                            <p:txEl>
                                              <p:pRg st="0" end="0"/>
                                            </p:txEl>
                                          </p:spTgt>
                                        </p:tgtEl>
                                        <p:attrNameLst>
                                          <p:attrName>style.visibility</p:attrName>
                                        </p:attrNameLst>
                                      </p:cBhvr>
                                      <p:to>
                                        <p:strVal val="visible"/>
                                      </p:to>
                                    </p:set>
                                    <p:animEffect transition="in" filter="wipe(left)">
                                      <p:cBhvr>
                                        <p:cTn id="34"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loud Callout 3"/>
          <p:cNvSpPr/>
          <p:nvPr/>
        </p:nvSpPr>
        <p:spPr>
          <a:xfrm>
            <a:off x="1147599" y="1872633"/>
            <a:ext cx="5100801" cy="2680317"/>
          </a:xfrm>
          <a:prstGeom prst="cloudCallout">
            <a:avLst>
              <a:gd name="adj1" fmla="val 68851"/>
              <a:gd name="adj2" fmla="val -4883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pPr>
            <a:r>
              <a:rPr lang="en-US" sz="2000" b="1">
                <a:latin typeface="Times New Roman" pitchFamily="18" charset="0"/>
                <a:ea typeface="Times New Roman" pitchFamily="18" charset="0"/>
                <a:cs typeface="Times New Roman" pitchFamily="18" charset="0"/>
              </a:rPr>
              <a:t>The signals for parturition originate from the fully developed foetus and the placenta which induces mild uterine contractions called foetal ejection reflex.</a:t>
            </a:r>
            <a:endParaRPr lang="en-US" sz="2000" b="1">
              <a:latin typeface="Times New Roman" pitchFamily="18" charset="0"/>
            </a:endParaRPr>
          </a:p>
        </p:txBody>
      </p:sp>
      <p:sp>
        <p:nvSpPr>
          <p:cNvPr id="5" name="TextBox 4"/>
          <p:cNvSpPr txBox="1"/>
          <p:nvPr/>
        </p:nvSpPr>
        <p:spPr>
          <a:xfrm>
            <a:off x="573826" y="1276410"/>
            <a:ext cx="7696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Parturition is induced by a complex neuroendocrine mechanism.</a:t>
            </a:r>
          </a:p>
        </p:txBody>
      </p:sp>
      <p:sp>
        <p:nvSpPr>
          <p:cNvPr id="6" name="Rectangle 5"/>
          <p:cNvSpPr/>
          <p:nvPr/>
        </p:nvSpPr>
        <p:spPr>
          <a:xfrm>
            <a:off x="619546" y="753129"/>
            <a:ext cx="1984005"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PARTURITION</a:t>
            </a:r>
          </a:p>
        </p:txBody>
      </p:sp>
    </p:spTree>
    <p:extLst>
      <p:ext uri="{BB962C8B-B14F-4D97-AF65-F5344CB8AC3E}">
        <p14:creationId xmlns:p14="http://schemas.microsoft.com/office/powerpoint/2010/main" val="13859885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0" presetClass="entr" presetSubtype="0"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fade">
                                      <p:cBhvr>
                                        <p:cTn id="12" dur="800" decel="100000"/>
                                        <p:tgtEl>
                                          <p:spTgt spid="4"/>
                                        </p:tgtEl>
                                      </p:cBhvr>
                                    </p:animEffect>
                                    <p:anim calcmode="lin" valueType="num">
                                      <p:cBhvr>
                                        <p:cTn id="13" dur="800" decel="100000" fill="hold"/>
                                        <p:tgtEl>
                                          <p:spTgt spid="4"/>
                                        </p:tgtEl>
                                        <p:attrNameLst>
                                          <p:attrName>style.rotation</p:attrName>
                                        </p:attrNameLst>
                                      </p:cBhvr>
                                      <p:tavLst>
                                        <p:tav tm="0">
                                          <p:val>
                                            <p:fltVal val="-90"/>
                                          </p:val>
                                        </p:tav>
                                        <p:tav tm="100000">
                                          <p:val>
                                            <p:fltVal val="0"/>
                                          </p:val>
                                        </p:tav>
                                      </p:tavLst>
                                    </p:anim>
                                    <p:anim calcmode="lin" valueType="num">
                                      <p:cBhvr>
                                        <p:cTn id="14" dur="800" decel="100000" fill="hold"/>
                                        <p:tgtEl>
                                          <p:spTgt spid="4"/>
                                        </p:tgtEl>
                                        <p:attrNameLst>
                                          <p:attrName>ppt_x</p:attrName>
                                        </p:attrNameLst>
                                      </p:cBhvr>
                                      <p:tavLst>
                                        <p:tav tm="0">
                                          <p:val>
                                            <p:strVal val="#ppt_x+0.4"/>
                                          </p:val>
                                        </p:tav>
                                        <p:tav tm="100000">
                                          <p:val>
                                            <p:strVal val="#ppt_x-0.05"/>
                                          </p:val>
                                        </p:tav>
                                      </p:tavLst>
                                    </p:anim>
                                    <p:anim calcmode="lin" valueType="num">
                                      <p:cBhvr>
                                        <p:cTn id="15" dur="800" decel="100000" fill="hold"/>
                                        <p:tgtEl>
                                          <p:spTgt spid="4"/>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1" descr="C:\Users\sony\Desktop\Ritu BIO\reproduction\semi.jpg"/>
          <p:cNvPicPr>
            <a:picLocks noChangeAspect="1" noChangeArrowheads="1"/>
          </p:cNvPicPr>
          <p:nvPr/>
        </p:nvPicPr>
        <p:blipFill>
          <a:blip r:embed="rId2"/>
          <a:srcRect l="6301" t="7056" r="6170" b="5644"/>
          <a:stretch>
            <a:fillRect/>
          </a:stretch>
        </p:blipFill>
        <p:spPr bwMode="auto">
          <a:xfrm>
            <a:off x="609600" y="1504950"/>
            <a:ext cx="3200029" cy="2939237"/>
          </a:xfrm>
          <a:prstGeom prst="rect">
            <a:avLst/>
          </a:prstGeom>
          <a:noFill/>
          <a:ln w="38100">
            <a:noFill/>
          </a:ln>
        </p:spPr>
      </p:pic>
      <p:grpSp>
        <p:nvGrpSpPr>
          <p:cNvPr id="6" name="Group 5"/>
          <p:cNvGrpSpPr/>
          <p:nvPr/>
        </p:nvGrpSpPr>
        <p:grpSpPr>
          <a:xfrm rot="16394557">
            <a:off x="1885593" y="2219379"/>
            <a:ext cx="433951" cy="255205"/>
            <a:chOff x="2905125" y="2670175"/>
            <a:chExt cx="490538" cy="173037"/>
          </a:xfrm>
        </p:grpSpPr>
        <p:sp>
          <p:nvSpPr>
            <p:cNvPr id="7" name="Freeform 6"/>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8" name="Oval 7"/>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9" name="Group 8"/>
          <p:cNvGrpSpPr/>
          <p:nvPr/>
        </p:nvGrpSpPr>
        <p:grpSpPr>
          <a:xfrm rot="20694232">
            <a:off x="1958635" y="2534446"/>
            <a:ext cx="378876" cy="246619"/>
            <a:chOff x="2905125" y="2670175"/>
            <a:chExt cx="490538" cy="173037"/>
          </a:xfrm>
        </p:grpSpPr>
        <p:sp>
          <p:nvSpPr>
            <p:cNvPr id="10" name="Freeform 9"/>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1" name="Oval 10"/>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2" name="Group 11"/>
          <p:cNvGrpSpPr/>
          <p:nvPr/>
        </p:nvGrpSpPr>
        <p:grpSpPr>
          <a:xfrm rot="16200000">
            <a:off x="1677490" y="2079247"/>
            <a:ext cx="495301" cy="134937"/>
            <a:chOff x="2905125" y="2670175"/>
            <a:chExt cx="490538" cy="173037"/>
          </a:xfrm>
        </p:grpSpPr>
        <p:sp>
          <p:nvSpPr>
            <p:cNvPr id="13" name="Freeform 12"/>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4" name="Oval 13"/>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5" name="Group 14"/>
          <p:cNvGrpSpPr/>
          <p:nvPr/>
        </p:nvGrpSpPr>
        <p:grpSpPr>
          <a:xfrm rot="6033075">
            <a:off x="1638249" y="2760640"/>
            <a:ext cx="465040" cy="94936"/>
            <a:chOff x="2905126" y="2843212"/>
            <a:chExt cx="490538" cy="128456"/>
          </a:xfrm>
        </p:grpSpPr>
        <p:sp>
          <p:nvSpPr>
            <p:cNvPr id="16" name="Freeform 15"/>
            <p:cNvSpPr/>
            <p:nvPr/>
          </p:nvSpPr>
          <p:spPr>
            <a:xfrm flipV="1">
              <a:off x="2905126" y="2843212"/>
              <a:ext cx="490538" cy="128456"/>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7" name="Oval 16"/>
            <p:cNvSpPr/>
            <p:nvPr/>
          </p:nvSpPr>
          <p:spPr>
            <a:xfrm>
              <a:off x="3309694" y="2864025"/>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8" name="Group 17"/>
          <p:cNvGrpSpPr/>
          <p:nvPr/>
        </p:nvGrpSpPr>
        <p:grpSpPr>
          <a:xfrm rot="7395161">
            <a:off x="1494826" y="2310181"/>
            <a:ext cx="311372" cy="404468"/>
            <a:chOff x="2905125" y="2670175"/>
            <a:chExt cx="490538" cy="173037"/>
          </a:xfrm>
        </p:grpSpPr>
        <p:sp>
          <p:nvSpPr>
            <p:cNvPr id="19" name="Freeform 18"/>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20" name="Oval 19"/>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
        <p:nvSpPr>
          <p:cNvPr id="21" name="Curved Left Arrow 20"/>
          <p:cNvSpPr/>
          <p:nvPr/>
        </p:nvSpPr>
        <p:spPr>
          <a:xfrm rot="18457528">
            <a:off x="3105386" y="1645199"/>
            <a:ext cx="667702" cy="2361894"/>
          </a:xfrm>
          <a:prstGeom prst="curvedLeftArrow">
            <a:avLst/>
          </a:prstGeom>
          <a:solidFill>
            <a:srgbClr val="FFFFCC"/>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solidFill>
                <a:schemeClr val="tx1"/>
              </a:solidFill>
              <a:latin typeface="Times New Roman" pitchFamily="18" charset="0"/>
              <a:cs typeface="Times New Roman" pitchFamily="18" charset="0"/>
            </a:endParaRPr>
          </a:p>
        </p:txBody>
      </p:sp>
      <p:sp>
        <p:nvSpPr>
          <p:cNvPr id="22" name="TextBox 21"/>
          <p:cNvSpPr txBox="1"/>
          <p:nvPr/>
        </p:nvSpPr>
        <p:spPr>
          <a:xfrm>
            <a:off x="3968784" y="3811527"/>
            <a:ext cx="1219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000" b="1">
                <a:solidFill>
                  <a:schemeClr val="bg1"/>
                </a:solidFill>
                <a:latin typeface="Times New Roman" pitchFamily="18" charset="0"/>
                <a:cs typeface="Times New Roman" pitchFamily="18" charset="0"/>
              </a:rPr>
              <a:t>SPERMS</a:t>
            </a:r>
            <a:endParaRPr lang="en-IN" sz="2000" b="1">
              <a:solidFill>
                <a:schemeClr val="bg1"/>
              </a:solidFill>
              <a:latin typeface="Times New Roman" pitchFamily="18" charset="0"/>
              <a:cs typeface="Times New Roman" pitchFamily="18" charset="0"/>
            </a:endParaRPr>
          </a:p>
        </p:txBody>
      </p:sp>
      <p:sp>
        <p:nvSpPr>
          <p:cNvPr id="23" name="Rectangle 1"/>
          <p:cNvSpPr>
            <a:spLocks noChangeArrowheads="1"/>
          </p:cNvSpPr>
          <p:nvPr/>
        </p:nvSpPr>
        <p:spPr bwMode="auto">
          <a:xfrm>
            <a:off x="3962400" y="864334"/>
            <a:ext cx="4035083" cy="1631216"/>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just" defTabSz="914400" rtl="0" eaLnBrk="0" fontAlgn="base" latinLnBrk="0" hangingPunct="0">
              <a:lnSpc>
                <a:spcPct val="100000"/>
              </a:lnSpc>
              <a:spcBef>
                <a:spcPct val="0"/>
              </a:spcBef>
              <a:spcAft>
                <a:spcPct val="0"/>
              </a:spcAft>
              <a:buClrTx/>
              <a:buSzTx/>
            </a:pP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The spermatogonia produce the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primary spermatocytes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that undergo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meiosis,</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 finally leading to the formation of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spermatozoa </a:t>
            </a: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or sperms (spermatogenesis). </a:t>
            </a:r>
          </a:p>
        </p:txBody>
      </p:sp>
      <p:sp>
        <p:nvSpPr>
          <p:cNvPr id="24" name="Rectangle 23"/>
          <p:cNvSpPr/>
          <p:nvPr/>
        </p:nvSpPr>
        <p:spPr>
          <a:xfrm>
            <a:off x="584198" y="742950"/>
            <a:ext cx="238760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2400" b="1">
                <a:solidFill>
                  <a:schemeClr val="bg1"/>
                </a:solidFill>
                <a:latin typeface="Times New Roman" pitchFamily="18" charset="0"/>
                <a:ea typeface="Times New Roman" pitchFamily="18" charset="0"/>
                <a:cs typeface="Times New Roman" pitchFamily="18" charset="0"/>
              </a:rPr>
              <a:t>Spermatogonia</a:t>
            </a:r>
            <a:endParaRPr lang="en-IN" sz="2400" b="1">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8961902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wipe(left)">
                                      <p:cBhvr>
                                        <p:cTn id="14" dur="500"/>
                                        <p:tgtEl>
                                          <p:spTgt spid="23">
                                            <p:txEl>
                                              <p:pRg st="0" end="0"/>
                                            </p:txEl>
                                          </p:spTgt>
                                        </p:tgtEl>
                                      </p:cBhvr>
                                    </p:animEffect>
                                  </p:childTnLst>
                                </p:cTn>
                              </p:par>
                              <p:par>
                                <p:cTn id="15" presetID="22" presetClass="entr" presetSubtype="2" fill="hold" nodeType="with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right)">
                                      <p:cBhvr>
                                        <p:cTn id="17" dur="1000"/>
                                        <p:tgtEl>
                                          <p:spTgt spid="6"/>
                                        </p:tgtEl>
                                      </p:cBhvr>
                                    </p:animEffect>
                                  </p:childTnLst>
                                </p:cTn>
                              </p:par>
                              <p:par>
                                <p:cTn id="18" presetID="22" presetClass="entr" presetSubtype="2" fill="hold" nodeType="with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Effect transition="in" filter="wipe(right)">
                                      <p:cBhvr>
                                        <p:cTn id="20" dur="1000"/>
                                        <p:tgtEl>
                                          <p:spTgt spid="9"/>
                                        </p:tgtEl>
                                      </p:cBhvr>
                                    </p:animEffect>
                                  </p:childTnLst>
                                </p:cTn>
                              </p:par>
                              <p:par>
                                <p:cTn id="21" presetID="22" presetClass="entr" presetSubtype="2" fill="hold" nodeType="withEffect">
                                  <p:stCondLst>
                                    <p:cond delay="0"/>
                                  </p:stCondLst>
                                  <p:iterate type="lt">
                                    <p:tmPct val="10000"/>
                                  </p:iterate>
                                  <p:childTnLst>
                                    <p:set>
                                      <p:cBhvr>
                                        <p:cTn id="22" dur="1" fill="hold">
                                          <p:stCondLst>
                                            <p:cond delay="0"/>
                                          </p:stCondLst>
                                        </p:cTn>
                                        <p:tgtEl>
                                          <p:spTgt spid="12"/>
                                        </p:tgtEl>
                                        <p:attrNameLst>
                                          <p:attrName>style.visibility</p:attrName>
                                        </p:attrNameLst>
                                      </p:cBhvr>
                                      <p:to>
                                        <p:strVal val="visible"/>
                                      </p:to>
                                    </p:set>
                                    <p:animEffect transition="in" filter="wipe(right)">
                                      <p:cBhvr>
                                        <p:cTn id="23" dur="1000"/>
                                        <p:tgtEl>
                                          <p:spTgt spid="12"/>
                                        </p:tgtEl>
                                      </p:cBhvr>
                                    </p:animEffect>
                                  </p:childTnLst>
                                </p:cTn>
                              </p:par>
                              <p:par>
                                <p:cTn id="24" presetID="22" presetClass="entr" presetSubtype="4" fill="hold" nodeType="with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Effect transition="in" filter="wipe(down)">
                                      <p:cBhvr>
                                        <p:cTn id="26" dur="1000"/>
                                        <p:tgtEl>
                                          <p:spTgt spid="15"/>
                                        </p:tgtEl>
                                      </p:cBhvr>
                                    </p:animEffect>
                                  </p:childTnLst>
                                </p:cTn>
                              </p:par>
                              <p:par>
                                <p:cTn id="27" presetID="22" presetClass="entr" presetSubtype="8" fill="hold" nodeType="withEffect">
                                  <p:stCondLst>
                                    <p:cond delay="0"/>
                                  </p:stCondLst>
                                  <p:iterate type="lt">
                                    <p:tmPct val="10000"/>
                                  </p:iterate>
                                  <p:childTnLst>
                                    <p:set>
                                      <p:cBhvr>
                                        <p:cTn id="28" dur="1" fill="hold">
                                          <p:stCondLst>
                                            <p:cond delay="0"/>
                                          </p:stCondLst>
                                        </p:cTn>
                                        <p:tgtEl>
                                          <p:spTgt spid="18"/>
                                        </p:tgtEl>
                                        <p:attrNameLst>
                                          <p:attrName>style.visibility</p:attrName>
                                        </p:attrNameLst>
                                      </p:cBhvr>
                                      <p:to>
                                        <p:strVal val="visible"/>
                                      </p:to>
                                    </p:set>
                                    <p:animEffect transition="in" filter="wipe(left)">
                                      <p:cBhvr>
                                        <p:cTn id="29" dur="1000"/>
                                        <p:tgtEl>
                                          <p:spTgt spid="18"/>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1" fill="hold" grpId="0" nodeType="clickEffect">
                                  <p:stCondLst>
                                    <p:cond delay="0"/>
                                  </p:stCondLst>
                                  <p:iterate type="lt">
                                    <p:tmPct val="10000"/>
                                  </p:iterate>
                                  <p:childTnLst>
                                    <p:set>
                                      <p:cBhvr>
                                        <p:cTn id="33" dur="1" fill="hold">
                                          <p:stCondLst>
                                            <p:cond delay="0"/>
                                          </p:stCondLst>
                                        </p:cTn>
                                        <p:tgtEl>
                                          <p:spTgt spid="21"/>
                                        </p:tgtEl>
                                        <p:attrNameLst>
                                          <p:attrName>style.visibility</p:attrName>
                                        </p:attrNameLst>
                                      </p:cBhvr>
                                      <p:to>
                                        <p:strVal val="visible"/>
                                      </p:to>
                                    </p:set>
                                    <p:animEffect transition="in" filter="wipe(up)">
                                      <p:cBhvr>
                                        <p:cTn id="34" dur="1000"/>
                                        <p:tgtEl>
                                          <p:spTgt spid="21"/>
                                        </p:tgtEl>
                                      </p:cBhvr>
                                    </p:animEffect>
                                  </p:childTnLst>
                                </p:cTn>
                              </p:par>
                              <p:par>
                                <p:cTn id="35" presetID="55" presetClass="entr" presetSubtype="0" fill="hold" grpId="0" nodeType="with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strVal val="#ppt_w*0.70"/>
                                          </p:val>
                                        </p:tav>
                                        <p:tav tm="100000">
                                          <p:val>
                                            <p:strVal val="#ppt_w"/>
                                          </p:val>
                                        </p:tav>
                                      </p:tavLst>
                                    </p:anim>
                                    <p:anim calcmode="lin" valueType="num">
                                      <p:cBhvr>
                                        <p:cTn id="38" dur="1000" fill="hold"/>
                                        <p:tgtEl>
                                          <p:spTgt spid="22"/>
                                        </p:tgtEl>
                                        <p:attrNameLst>
                                          <p:attrName>ppt_h</p:attrName>
                                        </p:attrNameLst>
                                      </p:cBhvr>
                                      <p:tavLst>
                                        <p:tav tm="0">
                                          <p:val>
                                            <p:strVal val="#ppt_h"/>
                                          </p:val>
                                        </p:tav>
                                        <p:tav tm="100000">
                                          <p:val>
                                            <p:strVal val="#ppt_h"/>
                                          </p:val>
                                        </p:tav>
                                      </p:tavLst>
                                    </p:anim>
                                    <p:animEffect transition="in" filter="fade">
                                      <p:cBhvr>
                                        <p:cTn id="39" dur="1000"/>
                                        <p:tgtEl>
                                          <p:spTgt spid="22"/>
                                        </p:tgtEl>
                                      </p:cBhvr>
                                    </p:animEffect>
                                  </p:childTnLst>
                                </p:cTn>
                              </p:par>
                            </p:childTnLst>
                          </p:cTn>
                        </p:par>
                      </p:childTnLst>
                    </p:cTn>
                  </p:par>
                  <p:par>
                    <p:cTn id="40" fill="hold" nodeType="clickPar">
                      <p:stCondLst>
                        <p:cond delay="indefinite"/>
                      </p:stCondLst>
                      <p:childTnLst>
                        <p:par>
                          <p:cTn id="41" fill="hold">
                            <p:stCondLst>
                              <p:cond delay="0"/>
                            </p:stCondLst>
                            <p:childTnLst>
                              <p:par>
                                <p:cTn id="42" presetID="22" presetClass="entr" presetSubtype="8" fill="hold" nodeType="clickEffect">
                                  <p:stCondLst>
                                    <p:cond delay="0"/>
                                  </p:stCondLst>
                                  <p:iterate type="lt">
                                    <p:tmPct val="10000"/>
                                  </p:iterate>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wipe(left)">
                                      <p:cBhvr>
                                        <p:cTn id="4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3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8" name="Picture 2" descr="http://uvahealth.com/Plone/ebsco_images/6875.jpg"/>
          <p:cNvPicPr>
            <a:picLocks noChangeAspect="1" noChangeArrowheads="1"/>
          </p:cNvPicPr>
          <p:nvPr/>
        </p:nvPicPr>
        <p:blipFill>
          <a:blip r:embed="rId2"/>
          <a:stretch>
            <a:fillRect/>
          </a:stretch>
        </p:blipFill>
        <p:spPr bwMode="auto">
          <a:xfrm>
            <a:off x="619546" y="1428750"/>
            <a:ext cx="4558748" cy="3274368"/>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1" name="Cloud 10"/>
          <p:cNvSpPr/>
          <p:nvPr/>
        </p:nvSpPr>
        <p:spPr>
          <a:xfrm>
            <a:off x="4800600" y="753129"/>
            <a:ext cx="3543300" cy="174242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pPr>
            <a:r>
              <a:rPr lang="en-US" sz="2000" b="1">
                <a:latin typeface="Times New Roman" pitchFamily="18" charset="0"/>
                <a:ea typeface="Times New Roman" pitchFamily="18" charset="0"/>
                <a:cs typeface="Times New Roman" pitchFamily="18" charset="0"/>
              </a:rPr>
              <a:t>This triggers release of oxytocin from the maternal pituitary.</a:t>
            </a:r>
            <a:endParaRPr lang="en-US" sz="2000" b="1">
              <a:latin typeface="Times New Roman" pitchFamily="18" charset="0"/>
            </a:endParaRPr>
          </a:p>
        </p:txBody>
      </p:sp>
      <p:sp>
        <p:nvSpPr>
          <p:cNvPr id="6" name="Rectangle 5"/>
          <p:cNvSpPr/>
          <p:nvPr/>
        </p:nvSpPr>
        <p:spPr>
          <a:xfrm>
            <a:off x="619546" y="753129"/>
            <a:ext cx="1984005"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PARTURITION</a:t>
            </a:r>
          </a:p>
        </p:txBody>
      </p:sp>
    </p:spTree>
    <p:extLst>
      <p:ext uri="{BB962C8B-B14F-4D97-AF65-F5344CB8AC3E}">
        <p14:creationId xmlns:p14="http://schemas.microsoft.com/office/powerpoint/2010/main" val="31817064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0" presetClass="entr" presetSubtype="0"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fade">
                                      <p:cBhvr>
                                        <p:cTn id="12" dur="800" decel="100000"/>
                                        <p:tgtEl>
                                          <p:spTgt spid="11"/>
                                        </p:tgtEl>
                                      </p:cBhvr>
                                    </p:animEffect>
                                    <p:anim calcmode="lin" valueType="num">
                                      <p:cBhvr>
                                        <p:cTn id="13" dur="800" decel="100000" fill="hold"/>
                                        <p:tgtEl>
                                          <p:spTgt spid="11"/>
                                        </p:tgtEl>
                                        <p:attrNameLst>
                                          <p:attrName>style.rotation</p:attrName>
                                        </p:attrNameLst>
                                      </p:cBhvr>
                                      <p:tavLst>
                                        <p:tav tm="0">
                                          <p:val>
                                            <p:fltVal val="-90"/>
                                          </p:val>
                                        </p:tav>
                                        <p:tav tm="100000">
                                          <p:val>
                                            <p:fltVal val="0"/>
                                          </p:val>
                                        </p:tav>
                                      </p:tavLst>
                                    </p:anim>
                                    <p:anim calcmode="lin" valueType="num">
                                      <p:cBhvr>
                                        <p:cTn id="14" dur="800" decel="100000" fill="hold"/>
                                        <p:tgtEl>
                                          <p:spTgt spid="11"/>
                                        </p:tgtEl>
                                        <p:attrNameLst>
                                          <p:attrName>ppt_x</p:attrName>
                                        </p:attrNameLst>
                                      </p:cBhvr>
                                      <p:tavLst>
                                        <p:tav tm="0">
                                          <p:val>
                                            <p:strVal val="#ppt_x+0.4"/>
                                          </p:val>
                                        </p:tav>
                                        <p:tav tm="100000">
                                          <p:val>
                                            <p:strVal val="#ppt_x-0.05"/>
                                          </p:val>
                                        </p:tav>
                                      </p:tavLst>
                                    </p:anim>
                                    <p:anim calcmode="lin" valueType="num">
                                      <p:cBhvr>
                                        <p:cTn id="15" dur="800" decel="100000" fill="hold"/>
                                        <p:tgtEl>
                                          <p:spTgt spid="11"/>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left)">
                                      <p:cBhvr>
                                        <p:cTn id="22"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p:nvPr/>
        </p:nvSpPr>
        <p:spPr>
          <a:xfrm>
            <a:off x="619546" y="952440"/>
            <a:ext cx="1984005"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PARTURITION</a:t>
            </a:r>
          </a:p>
        </p:txBody>
      </p:sp>
      <p:sp>
        <p:nvSpPr>
          <p:cNvPr id="5" name="Rectangle 4"/>
          <p:cNvSpPr/>
          <p:nvPr/>
        </p:nvSpPr>
        <p:spPr>
          <a:xfrm>
            <a:off x="771946" y="1657350"/>
            <a:ext cx="7762454"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IN" sz="2000" b="1">
                <a:latin typeface="Times New Roman" pitchFamily="18" charset="0"/>
              </a:rPr>
              <a:t>Oxytocin acts on the uterine muscle and causes stronger uterine contractions, which in turn stimulate further secretion of oxytocin.</a:t>
            </a:r>
          </a:p>
        </p:txBody>
      </p:sp>
      <p:sp>
        <p:nvSpPr>
          <p:cNvPr id="6" name="Rectangle 5"/>
          <p:cNvSpPr/>
          <p:nvPr/>
        </p:nvSpPr>
        <p:spPr>
          <a:xfrm>
            <a:off x="838200" y="2622887"/>
            <a:ext cx="769620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IN" sz="2000" b="1">
                <a:latin typeface="Times New Roman" pitchFamily="18" charset="0"/>
              </a:rPr>
              <a:t>The stimulatory reflex between the uterine contractions and oxytocin secretion continues resulting in increasingly stronger contractions.</a:t>
            </a:r>
          </a:p>
        </p:txBody>
      </p:sp>
    </p:spTree>
    <p:extLst>
      <p:ext uri="{BB962C8B-B14F-4D97-AF65-F5344CB8AC3E}">
        <p14:creationId xmlns:p14="http://schemas.microsoft.com/office/powerpoint/2010/main" val="2642539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6" name="Cloud 5"/>
          <p:cNvSpPr/>
          <p:nvPr/>
        </p:nvSpPr>
        <p:spPr>
          <a:xfrm>
            <a:off x="4685609" y="1809750"/>
            <a:ext cx="3672840" cy="2154178"/>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rPr>
              <a:t>This leads to expulsion of the baby out of the uterus through the birth canal.</a:t>
            </a:r>
          </a:p>
        </p:txBody>
      </p:sp>
      <p:sp>
        <p:nvSpPr>
          <p:cNvPr id="8" name="Rectangle 7"/>
          <p:cNvSpPr/>
          <p:nvPr/>
        </p:nvSpPr>
        <p:spPr>
          <a:xfrm>
            <a:off x="619546" y="753129"/>
            <a:ext cx="1984005"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PARTURITION</a:t>
            </a:r>
          </a:p>
        </p:txBody>
      </p:sp>
      <p:pic>
        <p:nvPicPr>
          <p:cNvPr id="9" name="Picture 2" descr="http://www.mayoclinic.com/images/image_popup/pr7_cervical_effacement.jpg"/>
          <p:cNvPicPr>
            <a:picLocks noChangeAspect="1" noChangeArrowheads="1"/>
          </p:cNvPicPr>
          <p:nvPr/>
        </p:nvPicPr>
        <p:blipFill>
          <a:blip r:embed="rId2"/>
          <a:srcRect r="50000" b="53532"/>
          <a:stretch>
            <a:fillRect/>
          </a:stretch>
        </p:blipFill>
        <p:spPr bwMode="auto">
          <a:xfrm>
            <a:off x="678017" y="1352550"/>
            <a:ext cx="3998174" cy="335280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33713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 presetClass="entr" presetSubtype="10" fill="hold"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Rectangle 4"/>
          <p:cNvSpPr/>
          <p:nvPr/>
        </p:nvSpPr>
        <p:spPr>
          <a:xfrm>
            <a:off x="609600" y="742950"/>
            <a:ext cx="2342308"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rPr>
              <a:t>PARTURITION</a:t>
            </a:r>
          </a:p>
        </p:txBody>
      </p:sp>
      <p:sp>
        <p:nvSpPr>
          <p:cNvPr id="6" name="Rectangle 5"/>
          <p:cNvSpPr/>
          <p:nvPr/>
        </p:nvSpPr>
        <p:spPr>
          <a:xfrm>
            <a:off x="5334000" y="954941"/>
            <a:ext cx="3048000"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rPr>
              <a:t>Soon after the infant is delivered, the placenta along with decidua is also expelled out of the uterus.</a:t>
            </a:r>
          </a:p>
        </p:txBody>
      </p:sp>
      <p:pic>
        <p:nvPicPr>
          <p:cNvPr id="7" name="Picture 4" descr="http://www.arthursclipart.org/medical/reproductive/birth%20of%20a%20baby.gif"/>
          <p:cNvPicPr>
            <a:picLocks noChangeAspect="1" noChangeArrowheads="1"/>
          </p:cNvPicPr>
          <p:nvPr/>
        </p:nvPicPr>
        <p:blipFill>
          <a:blip r:embed="rId2"/>
          <a:stretch>
            <a:fillRect/>
          </a:stretch>
        </p:blipFill>
        <p:spPr bwMode="auto">
          <a:xfrm>
            <a:off x="650026" y="1352550"/>
            <a:ext cx="3998174" cy="32766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8" name="Curved Up Arrow 7"/>
          <p:cNvSpPr/>
          <p:nvPr/>
        </p:nvSpPr>
        <p:spPr>
          <a:xfrm rot="19755650">
            <a:off x="4372618" y="2855546"/>
            <a:ext cx="3355452" cy="985281"/>
          </a:xfrm>
          <a:prstGeom prst="curvedUp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4288758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nodeType="clickPar">
                      <p:stCondLst>
                        <p:cond delay="indefinite"/>
                        <p:cond evt="onBegin" delay="0">
                          <p:tn val="9"/>
                        </p:cond>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par>
                                <p:cTn id="15" presetID="3" presetClass="entr" presetSubtype="10" fill="hold" nodeType="with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1000"/>
                                        <p:tgtEl>
                                          <p:spTgt spid="7"/>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22" presetClass="entr" presetSubtype="8" repeatCount="3000"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p:nvPr/>
        </p:nvSpPr>
        <p:spPr>
          <a:xfrm>
            <a:off x="619546" y="753129"/>
            <a:ext cx="1984005"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rPr>
              <a:t>PARTURITION</a:t>
            </a:r>
          </a:p>
        </p:txBody>
      </p:sp>
      <p:sp>
        <p:nvSpPr>
          <p:cNvPr id="5" name="TextBox 4"/>
          <p:cNvSpPr txBox="1"/>
          <p:nvPr/>
        </p:nvSpPr>
        <p:spPr>
          <a:xfrm>
            <a:off x="619546" y="1200150"/>
            <a:ext cx="273325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Fully developed foetus  </a:t>
            </a:r>
          </a:p>
        </p:txBody>
      </p:sp>
      <p:sp>
        <p:nvSpPr>
          <p:cNvPr id="6" name="TextBox 5"/>
          <p:cNvSpPr txBox="1"/>
          <p:nvPr/>
        </p:nvSpPr>
        <p:spPr>
          <a:xfrm>
            <a:off x="1600200" y="1516618"/>
            <a:ext cx="44725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&amp;</a:t>
            </a:r>
          </a:p>
        </p:txBody>
      </p:sp>
      <p:sp>
        <p:nvSpPr>
          <p:cNvPr id="7" name="TextBox 6"/>
          <p:cNvSpPr txBox="1"/>
          <p:nvPr/>
        </p:nvSpPr>
        <p:spPr>
          <a:xfrm>
            <a:off x="1066800" y="1790640"/>
            <a:ext cx="136662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Placenta </a:t>
            </a:r>
          </a:p>
        </p:txBody>
      </p:sp>
      <p:sp>
        <p:nvSpPr>
          <p:cNvPr id="9" name="Right Arrow 8"/>
          <p:cNvSpPr/>
          <p:nvPr/>
        </p:nvSpPr>
        <p:spPr>
          <a:xfrm>
            <a:off x="3547031" y="1657350"/>
            <a:ext cx="673049" cy="161063"/>
          </a:xfrm>
          <a:prstGeom prst="rightArrow">
            <a:avLst/>
          </a:prstGeom>
          <a:solidFill>
            <a:srgbClr val="FFC0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Right Brace 9"/>
          <p:cNvSpPr/>
          <p:nvPr/>
        </p:nvSpPr>
        <p:spPr>
          <a:xfrm>
            <a:off x="3220772" y="1365915"/>
            <a:ext cx="264056" cy="790545"/>
          </a:xfrm>
          <a:prstGeom prst="rightBrace">
            <a:avLst>
              <a:gd name="adj1" fmla="val 26630"/>
              <a:gd name="adj2" fmla="val 4807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1" name="TextBox 10"/>
          <p:cNvSpPr txBox="1"/>
          <p:nvPr/>
        </p:nvSpPr>
        <p:spPr>
          <a:xfrm>
            <a:off x="4220080" y="1428750"/>
            <a:ext cx="187592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Foetal ejection reflex</a:t>
            </a:r>
          </a:p>
        </p:txBody>
      </p:sp>
      <p:sp>
        <p:nvSpPr>
          <p:cNvPr id="12" name="Right Arrow 11"/>
          <p:cNvSpPr/>
          <p:nvPr/>
        </p:nvSpPr>
        <p:spPr>
          <a:xfrm>
            <a:off x="6103620" y="1631498"/>
            <a:ext cx="678180" cy="194533"/>
          </a:xfrm>
          <a:prstGeom prst="rightArrow">
            <a:avLst/>
          </a:prstGeom>
          <a:solidFill>
            <a:srgbClr val="FFC0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3" name="TextBox 12"/>
          <p:cNvSpPr txBox="1"/>
          <p:nvPr/>
        </p:nvSpPr>
        <p:spPr>
          <a:xfrm>
            <a:off x="6858000" y="1352550"/>
            <a:ext cx="1447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Posterior pituitary</a:t>
            </a:r>
          </a:p>
        </p:txBody>
      </p:sp>
      <p:sp>
        <p:nvSpPr>
          <p:cNvPr id="14" name="Down Arrow 13"/>
          <p:cNvSpPr/>
          <p:nvPr/>
        </p:nvSpPr>
        <p:spPr>
          <a:xfrm>
            <a:off x="7391400" y="2057460"/>
            <a:ext cx="190500" cy="843423"/>
          </a:xfrm>
          <a:prstGeom prst="downArrow">
            <a:avLst/>
          </a:prstGeom>
          <a:solidFill>
            <a:srgbClr val="FFC0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5" name="TextBox 14"/>
          <p:cNvSpPr txBox="1"/>
          <p:nvPr/>
        </p:nvSpPr>
        <p:spPr>
          <a:xfrm>
            <a:off x="6705600" y="3006863"/>
            <a:ext cx="1447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Oxytocin </a:t>
            </a:r>
          </a:p>
        </p:txBody>
      </p:sp>
      <p:sp>
        <p:nvSpPr>
          <p:cNvPr id="16" name="Left Arrow 15"/>
          <p:cNvSpPr/>
          <p:nvPr/>
        </p:nvSpPr>
        <p:spPr>
          <a:xfrm>
            <a:off x="5890104" y="3103614"/>
            <a:ext cx="723900" cy="200055"/>
          </a:xfrm>
          <a:prstGeom prst="leftArrow">
            <a:avLst/>
          </a:prstGeom>
          <a:solidFill>
            <a:srgbClr val="FFC0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TextBox 16"/>
          <p:cNvSpPr txBox="1"/>
          <p:nvPr/>
        </p:nvSpPr>
        <p:spPr>
          <a:xfrm>
            <a:off x="3733800" y="2826171"/>
            <a:ext cx="2133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Stronger uterine contractions</a:t>
            </a:r>
          </a:p>
        </p:txBody>
      </p:sp>
      <p:sp>
        <p:nvSpPr>
          <p:cNvPr id="18" name="TextBox 17"/>
          <p:cNvSpPr txBox="1"/>
          <p:nvPr/>
        </p:nvSpPr>
        <p:spPr>
          <a:xfrm>
            <a:off x="533400" y="2699087"/>
            <a:ext cx="22860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latin typeface="Times New Roman" pitchFamily="18" charset="0"/>
                <a:cs typeface="Times New Roman" pitchFamily="18" charset="0"/>
              </a:rPr>
              <a:t>Expulsion of the baby through birth canal</a:t>
            </a:r>
          </a:p>
        </p:txBody>
      </p:sp>
      <p:sp>
        <p:nvSpPr>
          <p:cNvPr id="19" name="Left Arrow 18"/>
          <p:cNvSpPr/>
          <p:nvPr/>
        </p:nvSpPr>
        <p:spPr>
          <a:xfrm>
            <a:off x="2865120" y="3110297"/>
            <a:ext cx="867280" cy="186691"/>
          </a:xfrm>
          <a:prstGeom prst="leftArrow">
            <a:avLst/>
          </a:prstGeom>
          <a:solidFill>
            <a:srgbClr val="FFC0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001496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
                                  </p:iterate>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2" fill="hold" grpId="0" nodeType="clickEffect">
                                  <p:stCondLst>
                                    <p:cond delay="0"/>
                                  </p:stCondLst>
                                  <p:iterate type="lt">
                                    <p:tmPct val="10000"/>
                                  </p:iterate>
                                  <p:childTnLst>
                                    <p:set>
                                      <p:cBhvr>
                                        <p:cTn id="56" dur="1" fill="hold">
                                          <p:stCondLst>
                                            <p:cond delay="0"/>
                                          </p:stCondLst>
                                        </p:cTn>
                                        <p:tgtEl>
                                          <p:spTgt spid="16"/>
                                        </p:tgtEl>
                                        <p:attrNameLst>
                                          <p:attrName>style.visibility</p:attrName>
                                        </p:attrNameLst>
                                      </p:cBhvr>
                                      <p:to>
                                        <p:strVal val="visible"/>
                                      </p:to>
                                    </p:set>
                                    <p:animEffect transition="in" filter="wipe(right)">
                                      <p:cBhvr>
                                        <p:cTn id="57" dur="500"/>
                                        <p:tgtEl>
                                          <p:spTgt spid="16"/>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2" fill="hold" grpId="0" nodeType="clickEffect">
                                  <p:stCondLst>
                                    <p:cond delay="0"/>
                                  </p:stCondLst>
                                  <p:iterate type="lt">
                                    <p:tmPct val="10000"/>
                                  </p:iterate>
                                  <p:childTnLst>
                                    <p:set>
                                      <p:cBhvr>
                                        <p:cTn id="66" dur="1" fill="hold">
                                          <p:stCondLst>
                                            <p:cond delay="0"/>
                                          </p:stCondLst>
                                        </p:cTn>
                                        <p:tgtEl>
                                          <p:spTgt spid="19"/>
                                        </p:tgtEl>
                                        <p:attrNameLst>
                                          <p:attrName>style.visibility</p:attrName>
                                        </p:attrNameLst>
                                      </p:cBhvr>
                                      <p:to>
                                        <p:strVal val="visible"/>
                                      </p:to>
                                    </p:set>
                                    <p:animEffect transition="in" filter="wipe(right)">
                                      <p:cBhvr>
                                        <p:cTn id="67" dur="500"/>
                                        <p:tgtEl>
                                          <p:spTgt spid="19"/>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animBg="1"/>
      <p:bldP spid="10" grpId="0" animBg="1"/>
      <p:bldP spid="11" grpId="0"/>
      <p:bldP spid="12" grpId="0" animBg="1"/>
      <p:bldP spid="13" grpId="0"/>
      <p:bldP spid="14" grpId="0" animBg="1"/>
      <p:bldP spid="15" grpId="0"/>
      <p:bldP spid="16" grpId="0" animBg="1"/>
      <p:bldP spid="17" grpId="0"/>
      <p:bldP spid="18" grpId="0"/>
      <p:bldP spid="19" grpId="0" animBg="1"/>
    </p:bldLst>
  </p:timing>
</p:sld>
</file>

<file path=ppt/slides/slide3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1701" y="1303446"/>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The process of child birth is called….</a:t>
            </a:r>
            <a:endParaRPr lang="en-US" sz="2000" b="1">
              <a:solidFill>
                <a:srgbClr val="0000FF"/>
              </a:solidFill>
              <a:latin typeface="Times New Roman" pitchFamily="18" charset="0"/>
            </a:endParaRPr>
          </a:p>
        </p:txBody>
      </p:sp>
      <p:sp>
        <p:nvSpPr>
          <p:cNvPr id="8" name="TextBox 7"/>
          <p:cNvSpPr txBox="1"/>
          <p:nvPr/>
        </p:nvSpPr>
        <p:spPr>
          <a:xfrm>
            <a:off x="994970" y="15049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Parturition </a:t>
            </a:r>
          </a:p>
        </p:txBody>
      </p:sp>
      <p:sp>
        <p:nvSpPr>
          <p:cNvPr id="19" name="TextBox 18"/>
          <p:cNvSpPr txBox="1"/>
          <p:nvPr/>
        </p:nvSpPr>
        <p:spPr>
          <a:xfrm>
            <a:off x="1004904" y="200037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Implantation </a:t>
            </a:r>
          </a:p>
        </p:txBody>
      </p:sp>
      <p:sp>
        <p:nvSpPr>
          <p:cNvPr id="20" name="TextBox 19"/>
          <p:cNvSpPr txBox="1"/>
          <p:nvPr/>
        </p:nvSpPr>
        <p:spPr>
          <a:xfrm>
            <a:off x="1004902" y="299097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Gestation </a:t>
            </a:r>
          </a:p>
        </p:txBody>
      </p:sp>
      <p:sp>
        <p:nvSpPr>
          <p:cNvPr id="21" name="TextBox 20"/>
          <p:cNvSpPr txBox="1"/>
          <p:nvPr/>
        </p:nvSpPr>
        <p:spPr>
          <a:xfrm>
            <a:off x="1004903" y="251466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Lactation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14129513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524124" y="2165687"/>
            <a:ext cx="395287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latin typeface="+mj-lt"/>
              </a:rPr>
              <a:t>LACTATION</a:t>
            </a:r>
          </a:p>
        </p:txBody>
      </p:sp>
    </p:spTree>
    <p:extLst>
      <p:ext uri="{BB962C8B-B14F-4D97-AF65-F5344CB8AC3E}">
        <p14:creationId xmlns:p14="http://schemas.microsoft.com/office/powerpoint/2010/main" val="13857922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loud 3"/>
          <p:cNvSpPr/>
          <p:nvPr/>
        </p:nvSpPr>
        <p:spPr>
          <a:xfrm rot="20648556">
            <a:off x="2052521" y="1467675"/>
            <a:ext cx="5106653" cy="2348733"/>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tabLst>
                <a:tab pos="4498975"/>
              </a:tabLst>
            </a:pPr>
            <a:r>
              <a:rPr lang="en-US" sz="2000" b="1">
                <a:solidFill>
                  <a:schemeClr val="tx1"/>
                </a:solidFill>
                <a:latin typeface="Times New Roman" pitchFamily="18" charset="0"/>
                <a:ea typeface="Times New Roman" pitchFamily="18" charset="0"/>
                <a:cs typeface="Times New Roman" pitchFamily="18" charset="0"/>
              </a:rPr>
              <a:t>One aspect of </a:t>
            </a:r>
            <a:r>
              <a:rPr lang="en-US" sz="2000" b="1">
                <a:solidFill>
                  <a:srgbClr val="FF0000"/>
                </a:solidFill>
                <a:latin typeface="Times New Roman" pitchFamily="18" charset="0"/>
                <a:ea typeface="Times New Roman" pitchFamily="18" charset="0"/>
                <a:cs typeface="Times New Roman" pitchFamily="18" charset="0"/>
              </a:rPr>
              <a:t>postnatal care </a:t>
            </a:r>
            <a:r>
              <a:rPr lang="en-US" sz="2000" b="1">
                <a:solidFill>
                  <a:schemeClr val="tx1"/>
                </a:solidFill>
                <a:latin typeface="Times New Roman" pitchFamily="18" charset="0"/>
                <a:ea typeface="Times New Roman" pitchFamily="18" charset="0"/>
                <a:cs typeface="Times New Roman" pitchFamily="18" charset="0"/>
              </a:rPr>
              <a:t>(unique to mammals) is </a:t>
            </a:r>
            <a:r>
              <a:rPr lang="en-US" sz="2000" b="1">
                <a:solidFill>
                  <a:srgbClr val="FF0066"/>
                </a:solidFill>
                <a:latin typeface="Times New Roman" pitchFamily="18" charset="0"/>
                <a:ea typeface="Times New Roman" pitchFamily="18" charset="0"/>
                <a:cs typeface="Times New Roman" pitchFamily="18" charset="0"/>
              </a:rPr>
              <a:t>lactation</a:t>
            </a:r>
            <a:r>
              <a:rPr lang="en-US" sz="2000" b="1">
                <a:solidFill>
                  <a:srgbClr val="FF0000"/>
                </a:solidFill>
                <a:latin typeface="Times New Roman" pitchFamily="18" charset="0"/>
                <a:ea typeface="Times New Roman" pitchFamily="18" charset="0"/>
                <a:cs typeface="Times New Roman" pitchFamily="18" charset="0"/>
              </a:rPr>
              <a:t>,</a:t>
            </a:r>
            <a:r>
              <a:rPr lang="en-US" sz="2000" b="1">
                <a:solidFill>
                  <a:schemeClr val="tx1"/>
                </a:solidFill>
                <a:latin typeface="Times New Roman" pitchFamily="18" charset="0"/>
                <a:ea typeface="Times New Roman" pitchFamily="18" charset="0"/>
                <a:cs typeface="Times New Roman" pitchFamily="18" charset="0"/>
              </a:rPr>
              <a:t> the production of mother’s milk.</a:t>
            </a:r>
          </a:p>
        </p:txBody>
      </p:sp>
      <p:sp>
        <p:nvSpPr>
          <p:cNvPr id="3" name="Rectangle 2"/>
          <p:cNvSpPr/>
          <p:nvPr/>
        </p:nvSpPr>
        <p:spPr>
          <a:xfrm>
            <a:off x="662092" y="814685"/>
            <a:ext cx="2004908"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rPr>
              <a:t>LACTATION</a:t>
            </a:r>
          </a:p>
        </p:txBody>
      </p:sp>
    </p:spTree>
    <p:extLst>
      <p:ext uri="{BB962C8B-B14F-4D97-AF65-F5344CB8AC3E}">
        <p14:creationId xmlns:p14="http://schemas.microsoft.com/office/powerpoint/2010/main" val="41987400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 presetClass="entr" presetSubtype="10" fill="hold" grpId="0" nodeType="click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checkerboard(across)">
                                      <p:cBhvr>
                                        <p:cTn id="19" dur="500"/>
                                        <p:tgtEl>
                                          <p:spTgt spid="4"/>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left)">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3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533400" y="1254264"/>
            <a:ext cx="7620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The hypothalamus signals the anterior pituitary to secrete prolactin, which stimulates the mammary glands to produce milk .</a:t>
            </a:r>
          </a:p>
        </p:txBody>
      </p:sp>
      <p:sp>
        <p:nvSpPr>
          <p:cNvPr id="3" name="Rectangle 2"/>
          <p:cNvSpPr/>
          <p:nvPr/>
        </p:nvSpPr>
        <p:spPr>
          <a:xfrm>
            <a:off x="662092" y="742950"/>
            <a:ext cx="1703095"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rPr>
              <a:t>LACTATION</a:t>
            </a:r>
          </a:p>
        </p:txBody>
      </p:sp>
      <p:sp>
        <p:nvSpPr>
          <p:cNvPr id="6" name="Cloud 5"/>
          <p:cNvSpPr/>
          <p:nvPr/>
        </p:nvSpPr>
        <p:spPr>
          <a:xfrm rot="20648556">
            <a:off x="559105" y="2242298"/>
            <a:ext cx="4333954" cy="190722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tabLst>
                <a:tab pos="4498975"/>
              </a:tabLst>
            </a:pPr>
            <a:r>
              <a:rPr lang="en-US" sz="2000" b="1">
                <a:latin typeface="Times New Roman" pitchFamily="18" charset="0"/>
                <a:cs typeface="Times New Roman" pitchFamily="18" charset="0"/>
              </a:rPr>
              <a:t>In response to sucking by the new-born, as well as changes in estradiol levels after birth.</a:t>
            </a:r>
            <a:endParaRPr lang="en-US" sz="2000" b="1">
              <a:solidFill>
                <a:schemeClr val="tx1"/>
              </a:solidFill>
              <a:latin typeface="Times New Roman" pitchFamily="18" charset="0"/>
              <a:ea typeface="Times New Roman" pitchFamily="18" charset="0"/>
              <a:cs typeface="Times New Roman" pitchFamily="18" charset="0"/>
            </a:endParaRPr>
          </a:p>
        </p:txBody>
      </p:sp>
    </p:spTree>
    <p:extLst>
      <p:ext uri="{BB962C8B-B14F-4D97-AF65-F5344CB8AC3E}">
        <p14:creationId xmlns:p14="http://schemas.microsoft.com/office/powerpoint/2010/main" val="17111819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3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Cloud 3"/>
          <p:cNvSpPr/>
          <p:nvPr/>
        </p:nvSpPr>
        <p:spPr>
          <a:xfrm rot="20632084">
            <a:off x="874319" y="1312224"/>
            <a:ext cx="5497417" cy="213605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fontAlgn="base">
              <a:spcBef>
                <a:spcPct val="0"/>
              </a:spcBef>
              <a:spcAft>
                <a:spcPct val="0"/>
              </a:spcAft>
              <a:tabLst>
                <a:tab pos="4498975"/>
              </a:tabLst>
            </a:pPr>
            <a:r>
              <a:rPr lang="en-US" sz="2000" b="1">
                <a:solidFill>
                  <a:srgbClr val="FF0066"/>
                </a:solidFill>
                <a:latin typeface="Times New Roman" pitchFamily="18" charset="0"/>
                <a:ea typeface="Times New Roman" pitchFamily="18" charset="0"/>
                <a:cs typeface="Times New Roman" pitchFamily="18" charset="0"/>
              </a:rPr>
              <a:t>The mammary glands</a:t>
            </a:r>
            <a:r>
              <a:rPr lang="en-US" sz="2000" b="1">
                <a:solidFill>
                  <a:srgbClr val="231F20"/>
                </a:solidFill>
                <a:latin typeface="Times New Roman" pitchFamily="18" charset="0"/>
                <a:ea typeface="Times New Roman" pitchFamily="18" charset="0"/>
                <a:cs typeface="Times New Roman" pitchFamily="18" charset="0"/>
              </a:rPr>
              <a:t> of the female undergo differentiation during pregnancy and start producing milk towards the end of pregnancy (lactation).</a:t>
            </a:r>
            <a:endParaRPr lang="en-US" sz="2000" b="1">
              <a:solidFill>
                <a:schemeClr val="tx1"/>
              </a:solidFill>
              <a:latin typeface="Times New Roman" pitchFamily="18" charset="0"/>
              <a:ea typeface="Times New Roman" pitchFamily="18" charset="0"/>
              <a:cs typeface="Times New Roman" pitchFamily="18" charset="0"/>
            </a:endParaRPr>
          </a:p>
        </p:txBody>
      </p:sp>
      <p:sp>
        <p:nvSpPr>
          <p:cNvPr id="5" name="Cloud 4"/>
          <p:cNvSpPr/>
          <p:nvPr/>
        </p:nvSpPr>
        <p:spPr>
          <a:xfrm rot="20613192">
            <a:off x="4723375" y="2612410"/>
            <a:ext cx="3747703" cy="1597063"/>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eaLnBrk="0" fontAlgn="base" hangingPunct="0">
              <a:spcBef>
                <a:spcPct val="0"/>
              </a:spcBef>
              <a:spcAft>
                <a:spcPct val="0"/>
              </a:spcAft>
              <a:tabLst>
                <a:tab pos="4498975"/>
              </a:tabLst>
            </a:pPr>
            <a:r>
              <a:rPr lang="en-US" sz="2000" b="1">
                <a:solidFill>
                  <a:srgbClr val="FF0000"/>
                </a:solidFill>
                <a:latin typeface="Times New Roman" pitchFamily="18" charset="0"/>
                <a:ea typeface="Times New Roman" pitchFamily="18" charset="0"/>
                <a:cs typeface="Times New Roman" pitchFamily="18" charset="0"/>
              </a:rPr>
              <a:t>Lactation</a:t>
            </a:r>
            <a:r>
              <a:rPr lang="en-US" sz="2000" b="1">
                <a:solidFill>
                  <a:srgbClr val="231F20"/>
                </a:solidFill>
                <a:latin typeface="Times New Roman" pitchFamily="18" charset="0"/>
                <a:ea typeface="Times New Roman" pitchFamily="18" charset="0"/>
                <a:cs typeface="Times New Roman" pitchFamily="18" charset="0"/>
              </a:rPr>
              <a:t> helps the mother in feeding the new-born.</a:t>
            </a:r>
          </a:p>
        </p:txBody>
      </p:sp>
    </p:spTree>
    <p:extLst>
      <p:ext uri="{BB962C8B-B14F-4D97-AF65-F5344CB8AC3E}">
        <p14:creationId xmlns:p14="http://schemas.microsoft.com/office/powerpoint/2010/main" val="3870694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 presetClass="entr" presetSubtype="1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 presetClass="entr" presetSubtype="10"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5">
                                            <p:txEl>
                                              <p:pRg st="0" end="0"/>
                                            </p:txEl>
                                          </p:spTgt>
                                        </p:tgtEl>
                                        <p:attrNameLst>
                                          <p:attrName>style.visibility</p:attrName>
                                        </p:attrNameLst>
                                      </p:cBhvr>
                                      <p:to>
                                        <p:strVal val="visible"/>
                                      </p:to>
                                    </p:set>
                                    <p:animEffect transition="in" filter="wipe(left)">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1" descr="C:\Users\sony\Desktop\Ritu BIO\reproduction\semi.jpg"/>
          <p:cNvPicPr>
            <a:picLocks noChangeAspect="1" noChangeArrowheads="1"/>
          </p:cNvPicPr>
          <p:nvPr/>
        </p:nvPicPr>
        <p:blipFill>
          <a:blip r:embed="rId2"/>
          <a:srcRect l="6301" t="7056" r="6170" b="5644"/>
          <a:stretch>
            <a:fillRect/>
          </a:stretch>
        </p:blipFill>
        <p:spPr bwMode="auto">
          <a:xfrm>
            <a:off x="609600" y="1352551"/>
            <a:ext cx="3905400" cy="3406920"/>
          </a:xfrm>
          <a:prstGeom prst="rect">
            <a:avLst/>
          </a:prstGeom>
          <a:noFill/>
          <a:ln w="38100">
            <a:noFill/>
          </a:ln>
        </p:spPr>
      </p:pic>
      <p:sp>
        <p:nvSpPr>
          <p:cNvPr id="5" name="Rectangle 4"/>
          <p:cNvSpPr/>
          <p:nvPr/>
        </p:nvSpPr>
        <p:spPr>
          <a:xfrm>
            <a:off x="584199" y="742950"/>
            <a:ext cx="231140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Sertoli cells</a:t>
            </a:r>
          </a:p>
        </p:txBody>
      </p:sp>
      <p:grpSp>
        <p:nvGrpSpPr>
          <p:cNvPr id="6" name="Group 5"/>
          <p:cNvGrpSpPr/>
          <p:nvPr/>
        </p:nvGrpSpPr>
        <p:grpSpPr>
          <a:xfrm>
            <a:off x="2300700" y="2515651"/>
            <a:ext cx="490538" cy="230716"/>
            <a:chOff x="2905125" y="2670175"/>
            <a:chExt cx="490538" cy="173037"/>
          </a:xfrm>
        </p:grpSpPr>
        <p:sp>
          <p:nvSpPr>
            <p:cNvPr id="7" name="Freeform 6"/>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8" name="Oval 7"/>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9" name="Group 8"/>
          <p:cNvGrpSpPr/>
          <p:nvPr/>
        </p:nvGrpSpPr>
        <p:grpSpPr>
          <a:xfrm rot="2224520">
            <a:off x="2159820" y="2844777"/>
            <a:ext cx="490538" cy="230716"/>
            <a:chOff x="2905125" y="2670175"/>
            <a:chExt cx="490538" cy="173037"/>
          </a:xfrm>
        </p:grpSpPr>
        <p:sp>
          <p:nvSpPr>
            <p:cNvPr id="10" name="Freeform 9"/>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1" name="Oval 10"/>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2" name="Group 11"/>
          <p:cNvGrpSpPr/>
          <p:nvPr/>
        </p:nvGrpSpPr>
        <p:grpSpPr>
          <a:xfrm rot="17913154">
            <a:off x="2048132" y="2061587"/>
            <a:ext cx="654051" cy="173037"/>
            <a:chOff x="2905125" y="2670175"/>
            <a:chExt cx="490538" cy="173037"/>
          </a:xfrm>
        </p:grpSpPr>
        <p:sp>
          <p:nvSpPr>
            <p:cNvPr id="13" name="Freeform 12"/>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4" name="Oval 13"/>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5" name="Group 14"/>
          <p:cNvGrpSpPr/>
          <p:nvPr/>
        </p:nvGrpSpPr>
        <p:grpSpPr>
          <a:xfrm rot="6932042">
            <a:off x="1728131" y="2971295"/>
            <a:ext cx="654051" cy="128456"/>
            <a:chOff x="2905126" y="2843212"/>
            <a:chExt cx="490538" cy="128456"/>
          </a:xfrm>
        </p:grpSpPr>
        <p:sp>
          <p:nvSpPr>
            <p:cNvPr id="16" name="Freeform 15"/>
            <p:cNvSpPr/>
            <p:nvPr/>
          </p:nvSpPr>
          <p:spPr>
            <a:xfrm flipV="1">
              <a:off x="2905126" y="2843212"/>
              <a:ext cx="490538" cy="128456"/>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7" name="Oval 16"/>
            <p:cNvSpPr/>
            <p:nvPr/>
          </p:nvSpPr>
          <p:spPr>
            <a:xfrm>
              <a:off x="3309694" y="2864025"/>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grpSp>
        <p:nvGrpSpPr>
          <p:cNvPr id="18" name="Group 17"/>
          <p:cNvGrpSpPr/>
          <p:nvPr/>
        </p:nvGrpSpPr>
        <p:grpSpPr>
          <a:xfrm rot="7395161">
            <a:off x="1679192" y="2437630"/>
            <a:ext cx="360532" cy="372233"/>
            <a:chOff x="2905125" y="2670175"/>
            <a:chExt cx="490538" cy="173037"/>
          </a:xfrm>
        </p:grpSpPr>
        <p:sp>
          <p:nvSpPr>
            <p:cNvPr id="19" name="Freeform 18"/>
            <p:cNvSpPr/>
            <p:nvPr/>
          </p:nvSpPr>
          <p:spPr>
            <a:xfrm>
              <a:off x="2905125" y="2670175"/>
              <a:ext cx="490538" cy="173037"/>
            </a:xfrm>
            <a:custGeom>
              <a:gdLst>
                <a:gd name="connsiteX0" fmla="*/ 0 w 490538"/>
                <a:gd name="connsiteY0" fmla="*/ 15875 h 173037"/>
                <a:gd name="connsiteX1" fmla="*/ 66675 w 490538"/>
                <a:gd name="connsiteY1" fmla="*/ 15875 h 173037"/>
                <a:gd name="connsiteX2" fmla="*/ 219075 w 490538"/>
                <a:gd name="connsiteY2" fmla="*/ 111125 h 173037"/>
                <a:gd name="connsiteX3" fmla="*/ 438150 w 490538"/>
                <a:gd name="connsiteY3" fmla="*/ 63500 h 173037"/>
                <a:gd name="connsiteX4" fmla="*/ 485775 w 490538"/>
                <a:gd name="connsiteY4" fmla="*/ 120650 h 173037"/>
                <a:gd name="connsiteX5" fmla="*/ 409575 w 490538"/>
                <a:gd name="connsiteY5" fmla="*/ 168275 h 173037"/>
                <a:gd name="connsiteX6" fmla="*/ 314325 w 490538"/>
                <a:gd name="connsiteY6" fmla="*/ 92075 h 17303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538" h="173037">
                  <a:moveTo>
                    <a:pt x="0" y="15875"/>
                  </a:moveTo>
                  <a:cubicBezTo>
                    <a:pt x="15081" y="7937"/>
                    <a:pt x="30163" y="0"/>
                    <a:pt x="66675" y="15875"/>
                  </a:cubicBezTo>
                  <a:cubicBezTo>
                    <a:pt x="103188" y="31750"/>
                    <a:pt x="157163" y="103188"/>
                    <a:pt x="219075" y="111125"/>
                  </a:cubicBezTo>
                  <a:cubicBezTo>
                    <a:pt x="280987" y="119062"/>
                    <a:pt x="393700" y="61913"/>
                    <a:pt x="438150" y="63500"/>
                  </a:cubicBezTo>
                  <a:cubicBezTo>
                    <a:pt x="482600" y="65088"/>
                    <a:pt x="490538" y="103187"/>
                    <a:pt x="485775" y="120650"/>
                  </a:cubicBezTo>
                  <a:cubicBezTo>
                    <a:pt x="481012" y="138113"/>
                    <a:pt x="438150" y="173037"/>
                    <a:pt x="409575" y="168275"/>
                  </a:cubicBezTo>
                  <a:cubicBezTo>
                    <a:pt x="381000" y="163513"/>
                    <a:pt x="347662" y="127794"/>
                    <a:pt x="314325" y="9207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20" name="Oval 19"/>
            <p:cNvSpPr/>
            <p:nvPr/>
          </p:nvSpPr>
          <p:spPr>
            <a:xfrm>
              <a:off x="3276601" y="2759393"/>
              <a:ext cx="76200"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
        <p:nvSpPr>
          <p:cNvPr id="2" name="Rectangle 1"/>
          <p:cNvSpPr/>
          <p:nvPr/>
        </p:nvSpPr>
        <p:spPr>
          <a:xfrm>
            <a:off x="3048000" y="819150"/>
            <a:ext cx="54102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algn="just" eaLnBrk="0" fontAlgn="base" hangingPunct="0">
              <a:spcBef>
                <a:spcPct val="0"/>
              </a:spcBef>
              <a:spcAft>
                <a:spcPct val="0"/>
              </a:spcAft>
              <a:buFont typeface="Wingdings" pitchFamily="2" charset="2"/>
              <a:buChar char="§"/>
            </a:pPr>
            <a:r>
              <a:rPr lang="en-US" sz="2000" b="1">
                <a:latin typeface="Times New Roman" pitchFamily="18" charset="0"/>
                <a:ea typeface="Times New Roman" pitchFamily="18" charset="0"/>
                <a:cs typeface="Times New Roman" pitchFamily="18" charset="0"/>
              </a:rPr>
              <a:t>Provide </a:t>
            </a:r>
            <a:r>
              <a:rPr lang="en-US" sz="2000" b="1">
                <a:solidFill>
                  <a:srgbClr val="FF0000"/>
                </a:solidFill>
                <a:latin typeface="Times New Roman" pitchFamily="18" charset="0"/>
                <a:ea typeface="Times New Roman" pitchFamily="18" charset="0"/>
                <a:cs typeface="Times New Roman" pitchFamily="18" charset="0"/>
              </a:rPr>
              <a:t>nutrition</a:t>
            </a:r>
            <a:r>
              <a:rPr lang="en-US" sz="2000" b="1">
                <a:latin typeface="Times New Roman" pitchFamily="18" charset="0"/>
                <a:ea typeface="Times New Roman" pitchFamily="18" charset="0"/>
                <a:cs typeface="Times New Roman" pitchFamily="18" charset="0"/>
              </a:rPr>
              <a:t> to the spermatozoa and also produce a hormone called </a:t>
            </a:r>
            <a:r>
              <a:rPr lang="en-US" sz="2000" b="1">
                <a:solidFill>
                  <a:srgbClr val="FF0000"/>
                </a:solidFill>
                <a:latin typeface="Times New Roman" pitchFamily="18" charset="0"/>
                <a:ea typeface="Times New Roman" pitchFamily="18" charset="0"/>
                <a:cs typeface="Times New Roman" pitchFamily="18" charset="0"/>
              </a:rPr>
              <a:t>inhibin.</a:t>
            </a:r>
            <a:endParaRPr lang="en-US" sz="2000" b="1">
              <a:solidFill>
                <a:srgbClr val="FF0000"/>
              </a:solidFill>
              <a:latin typeface="Times New Roman" pitchFamily="18" charset="0"/>
            </a:endParaRPr>
          </a:p>
        </p:txBody>
      </p:sp>
      <p:sp>
        <p:nvSpPr>
          <p:cNvPr id="21" name="Cloud 20"/>
          <p:cNvSpPr/>
          <p:nvPr/>
        </p:nvSpPr>
        <p:spPr>
          <a:xfrm>
            <a:off x="4953000" y="1876665"/>
            <a:ext cx="3060988" cy="1382644"/>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Inhibin inhibits the secretion of FSH.</a:t>
            </a:r>
            <a:endParaRPr lang="en-US" sz="2000" b="1">
              <a:solidFill>
                <a:schemeClr val="tx1"/>
              </a:solidFill>
              <a:latin typeface="Times New Roman" pitchFamily="18" charset="0"/>
            </a:endParaRPr>
          </a:p>
        </p:txBody>
      </p:sp>
    </p:spTree>
    <p:extLst>
      <p:ext uri="{BB962C8B-B14F-4D97-AF65-F5344CB8AC3E}">
        <p14:creationId xmlns:p14="http://schemas.microsoft.com/office/powerpoint/2010/main" val="432239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30" presetClass="entr" presetSubtype="0" fill="hold" grpId="0" nodeType="click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Effect transition="in" filter="fade">
                                      <p:cBhvr>
                                        <p:cTn id="12" dur="800" decel="100000"/>
                                        <p:tgtEl>
                                          <p:spTgt spid="21"/>
                                        </p:tgtEl>
                                      </p:cBhvr>
                                    </p:animEffect>
                                    <p:anim calcmode="lin" valueType="num">
                                      <p:cBhvr>
                                        <p:cTn id="13" dur="800" decel="100000" fill="hold"/>
                                        <p:tgtEl>
                                          <p:spTgt spid="21"/>
                                        </p:tgtEl>
                                        <p:attrNameLst>
                                          <p:attrName>style.rotation</p:attrName>
                                        </p:attrNameLst>
                                      </p:cBhvr>
                                      <p:tavLst>
                                        <p:tav tm="0">
                                          <p:val>
                                            <p:fltVal val="-90"/>
                                          </p:val>
                                        </p:tav>
                                        <p:tav tm="100000">
                                          <p:val>
                                            <p:fltVal val="0"/>
                                          </p:val>
                                        </p:tav>
                                      </p:tavLst>
                                    </p:anim>
                                    <p:anim calcmode="lin" valueType="num">
                                      <p:cBhvr>
                                        <p:cTn id="14" dur="800" decel="100000" fill="hold"/>
                                        <p:tgtEl>
                                          <p:spTgt spid="21"/>
                                        </p:tgtEl>
                                        <p:attrNameLst>
                                          <p:attrName>ppt_x</p:attrName>
                                        </p:attrNameLst>
                                      </p:cBhvr>
                                      <p:tavLst>
                                        <p:tav tm="0">
                                          <p:val>
                                            <p:strVal val="#ppt_x+0.4"/>
                                          </p:val>
                                        </p:tav>
                                        <p:tav tm="100000">
                                          <p:val>
                                            <p:strVal val="#ppt_x-0.05"/>
                                          </p:val>
                                        </p:tav>
                                      </p:tavLst>
                                    </p:anim>
                                    <p:anim calcmode="lin" valueType="num">
                                      <p:cBhvr>
                                        <p:cTn id="15" dur="800" decel="100000" fill="hold"/>
                                        <p:tgtEl>
                                          <p:spTgt spid="21"/>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wipe(left)">
                                      <p:cBhvr>
                                        <p:cTn id="22"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3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p:nvPr/>
        </p:nvSpPr>
        <p:spPr>
          <a:xfrm>
            <a:off x="662092" y="742950"/>
            <a:ext cx="1703095"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rPr>
              <a:t>LACTATION</a:t>
            </a:r>
          </a:p>
        </p:txBody>
      </p:sp>
      <p:sp>
        <p:nvSpPr>
          <p:cNvPr id="5" name="Rectangle 4"/>
          <p:cNvSpPr/>
          <p:nvPr/>
        </p:nvSpPr>
        <p:spPr>
          <a:xfrm>
            <a:off x="802300" y="1501831"/>
            <a:ext cx="74676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Wingdings" pitchFamily="2" charset="2"/>
              <a:buChar char="v"/>
              <a:tabLst>
                <a:tab pos="4498975"/>
              </a:tabLst>
            </a:pPr>
            <a:r>
              <a:rPr lang="en-US" sz="2000" b="1">
                <a:solidFill>
                  <a:srgbClr val="231F20"/>
                </a:solidFill>
                <a:latin typeface="Times New Roman" pitchFamily="18" charset="0"/>
                <a:ea typeface="Times New Roman" pitchFamily="18" charset="0"/>
                <a:cs typeface="Times New Roman" pitchFamily="18" charset="0"/>
              </a:rPr>
              <a:t>The milk produced during the initial few days of lactation is called </a:t>
            </a:r>
            <a:r>
              <a:rPr lang="en-US" sz="2000" b="1">
                <a:solidFill>
                  <a:srgbClr val="FF0066"/>
                </a:solidFill>
                <a:latin typeface="Times New Roman" pitchFamily="18" charset="0"/>
                <a:ea typeface="Times New Roman" pitchFamily="18" charset="0"/>
                <a:cs typeface="Times New Roman" pitchFamily="18" charset="0"/>
              </a:rPr>
              <a:t>colostrum. </a:t>
            </a:r>
          </a:p>
        </p:txBody>
      </p:sp>
      <p:sp>
        <p:nvSpPr>
          <p:cNvPr id="6" name="Rectangle 5"/>
          <p:cNvSpPr/>
          <p:nvPr/>
        </p:nvSpPr>
        <p:spPr>
          <a:xfrm>
            <a:off x="802300" y="2375178"/>
            <a:ext cx="75797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Wingdings" pitchFamily="2" charset="2"/>
              <a:buChar char="v"/>
              <a:tabLst>
                <a:tab pos="4498975"/>
              </a:tabLst>
            </a:pPr>
            <a:r>
              <a:rPr lang="en-US" sz="2000" b="1">
                <a:solidFill>
                  <a:srgbClr val="FF0066"/>
                </a:solidFill>
                <a:latin typeface="Times New Roman" pitchFamily="18" charset="0"/>
                <a:ea typeface="Times New Roman" pitchFamily="18" charset="0"/>
                <a:cs typeface="Times New Roman" pitchFamily="18" charset="0"/>
              </a:rPr>
              <a:t>Colostrum </a:t>
            </a:r>
            <a:r>
              <a:rPr lang="en-US" sz="2000" b="1">
                <a:solidFill>
                  <a:srgbClr val="231F20"/>
                </a:solidFill>
                <a:latin typeface="Times New Roman" pitchFamily="18" charset="0"/>
                <a:ea typeface="Times New Roman" pitchFamily="18" charset="0"/>
                <a:cs typeface="Times New Roman" pitchFamily="18" charset="0"/>
              </a:rPr>
              <a:t>contains </a:t>
            </a:r>
            <a:r>
              <a:rPr lang="en-US" sz="2000" b="1">
                <a:solidFill>
                  <a:srgbClr val="FF0000"/>
                </a:solidFill>
                <a:latin typeface="Times New Roman" pitchFamily="18" charset="0"/>
                <a:ea typeface="Times New Roman" pitchFamily="18" charset="0"/>
                <a:cs typeface="Times New Roman" pitchFamily="18" charset="0"/>
              </a:rPr>
              <a:t>several antibodies (IgA) </a:t>
            </a:r>
            <a:r>
              <a:rPr lang="en-US" sz="2000" b="1">
                <a:solidFill>
                  <a:srgbClr val="231F20"/>
                </a:solidFill>
                <a:latin typeface="Times New Roman" pitchFamily="18" charset="0"/>
                <a:ea typeface="Times New Roman" pitchFamily="18" charset="0"/>
                <a:cs typeface="Times New Roman" pitchFamily="18" charset="0"/>
              </a:rPr>
              <a:t>absolutely essential to protect the newborn babies from initial sources of infections. </a:t>
            </a:r>
            <a:endParaRPr lang="en-US" sz="3200" b="1">
              <a:latin typeface="Times New Roman" pitchFamily="18" charset="0"/>
            </a:endParaRPr>
          </a:p>
        </p:txBody>
      </p:sp>
      <p:sp>
        <p:nvSpPr>
          <p:cNvPr id="7" name="Rectangle 6"/>
          <p:cNvSpPr/>
          <p:nvPr/>
        </p:nvSpPr>
        <p:spPr>
          <a:xfrm>
            <a:off x="802300" y="3311664"/>
            <a:ext cx="74676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eaLnBrk="0" fontAlgn="base" hangingPunct="0">
              <a:spcBef>
                <a:spcPct val="0"/>
              </a:spcBef>
              <a:spcAft>
                <a:spcPct val="0"/>
              </a:spcAft>
              <a:buFont typeface="Wingdings" pitchFamily="2" charset="2"/>
              <a:buChar char="v"/>
              <a:tabLst>
                <a:tab pos="4498975"/>
              </a:tabLst>
            </a:pPr>
            <a:r>
              <a:rPr lang="en-US" sz="2000" b="1">
                <a:latin typeface="Times New Roman" pitchFamily="18" charset="0"/>
                <a:ea typeface="Times New Roman" pitchFamily="18" charset="0"/>
                <a:cs typeface="Times New Roman" pitchFamily="18" charset="0"/>
              </a:rPr>
              <a:t>Breast feeding during the initial period of infant growth is recommended by doctors for bringing up a healthy baby.</a:t>
            </a:r>
          </a:p>
        </p:txBody>
      </p:sp>
    </p:spTree>
    <p:extLst>
      <p:ext uri="{BB962C8B-B14F-4D97-AF65-F5344CB8AC3E}">
        <p14:creationId xmlns:p14="http://schemas.microsoft.com/office/powerpoint/2010/main" val="6113458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6940" y="1609635"/>
            <a:ext cx="714405" cy="714405"/>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The initial milk produced after parturition is called as ….</a:t>
            </a:r>
            <a:endParaRPr lang="en-US" sz="2000" b="1">
              <a:solidFill>
                <a:srgbClr val="0000FF"/>
              </a:solidFill>
              <a:latin typeface="Times New Roman" pitchFamily="18" charset="0"/>
            </a:endParaRPr>
          </a:p>
        </p:txBody>
      </p:sp>
      <p:sp>
        <p:nvSpPr>
          <p:cNvPr id="8" name="TextBox 7"/>
          <p:cNvSpPr txBox="1"/>
          <p:nvPr/>
        </p:nvSpPr>
        <p:spPr>
          <a:xfrm>
            <a:off x="994970" y="18286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Colostrum </a:t>
            </a:r>
          </a:p>
        </p:txBody>
      </p:sp>
      <p:sp>
        <p:nvSpPr>
          <p:cNvPr id="19" name="TextBox 18"/>
          <p:cNvSpPr txBox="1"/>
          <p:nvPr/>
        </p:nvSpPr>
        <p:spPr>
          <a:xfrm>
            <a:off x="1004904" y="23240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Semen </a:t>
            </a:r>
          </a:p>
        </p:txBody>
      </p:sp>
      <p:sp>
        <p:nvSpPr>
          <p:cNvPr id="20" name="TextBox 19"/>
          <p:cNvSpPr txBox="1"/>
          <p:nvPr/>
        </p:nvSpPr>
        <p:spPr>
          <a:xfrm>
            <a:off x="1004902" y="33146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Serum </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1004903" y="28383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Plasma </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36573561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2600" y="12763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429000" y="17335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8878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a:xfrm>
            <a:off x="519114" y="308154"/>
            <a:ext cx="67960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5" name="TextBox 4"/>
          <p:cNvSpPr txBox="1"/>
          <p:nvPr/>
        </p:nvSpPr>
        <p:spPr>
          <a:xfrm>
            <a:off x="2345097" y="1444903"/>
            <a:ext cx="3886200" cy="255454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4000" b="1"/>
              <a:t>UNIT-VA </a:t>
            </a:r>
          </a:p>
          <a:p>
            <a:pPr algn="ctr"/>
            <a:r>
              <a:rPr lang="en-US" sz="4000" b="1"/>
              <a:t>HUMAN REPRODUCTIVE SYSTEM</a:t>
            </a:r>
            <a:endParaRPr lang="en-US" sz="3200" b="1"/>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iterate type="lt">
                                    <p:tmPct val="10000"/>
                                  </p:iterate>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057400" y="1207353"/>
            <a:ext cx="4486276"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Exercise i</a:t>
            </a:r>
          </a:p>
        </p:txBody>
      </p:sp>
      <p:sp>
        <p:nvSpPr>
          <p:cNvPr id="3" name="TextBox 2"/>
          <p:cNvSpPr txBox="1"/>
          <p:nvPr/>
        </p:nvSpPr>
        <p:spPr>
          <a:xfrm>
            <a:off x="685800" y="2190750"/>
            <a:ext cx="7467600" cy="1569660"/>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cap="all">
                <a:ln w="9000" cmpd="sng">
                  <a:solidFill>
                    <a:schemeClr val="accent4">
                      <a:shade val="50000"/>
                      <a:satMod val="120000"/>
                    </a:schemeClr>
                  </a:solidFill>
                  <a:prstDash val="solid"/>
                </a:ln>
                <a:solidFill>
                  <a:srgbClr val="002060"/>
                </a:solidFill>
                <a:effectLst/>
              </a:rPr>
              <a:t>Male reproductive system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2001" y="3105150"/>
            <a:ext cx="609600" cy="609600"/>
          </a:xfrm>
          <a:prstGeom prst="rect">
            <a:avLst/>
          </a:prstGeom>
          <a:noFill/>
        </p:spPr>
      </p:pic>
      <p:sp>
        <p:nvSpPr>
          <p:cNvPr id="5" name="TextBox 4"/>
          <p:cNvSpPr txBox="1"/>
          <p:nvPr/>
        </p:nvSpPr>
        <p:spPr>
          <a:xfrm>
            <a:off x="533400" y="127635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 The male reproductive system includes …………..</a:t>
            </a:r>
          </a:p>
        </p:txBody>
      </p:sp>
      <p:sp>
        <p:nvSpPr>
          <p:cNvPr id="8" name="TextBox 7"/>
          <p:cNvSpPr txBox="1"/>
          <p:nvPr/>
        </p:nvSpPr>
        <p:spPr>
          <a:xfrm>
            <a:off x="880670" y="17335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Testis </a:t>
            </a:r>
          </a:p>
        </p:txBody>
      </p:sp>
      <p:sp>
        <p:nvSpPr>
          <p:cNvPr id="19" name="TextBox 18"/>
          <p:cNvSpPr txBox="1"/>
          <p:nvPr/>
        </p:nvSpPr>
        <p:spPr>
          <a:xfrm>
            <a:off x="897415" y="2228970"/>
            <a:ext cx="413178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Accessory glands &amp; their ducts </a:t>
            </a:r>
          </a:p>
        </p:txBody>
      </p:sp>
      <p:sp>
        <p:nvSpPr>
          <p:cNvPr id="20" name="TextBox 19"/>
          <p:cNvSpPr txBox="1"/>
          <p:nvPr/>
        </p:nvSpPr>
        <p:spPr>
          <a:xfrm>
            <a:off x="890602" y="3219570"/>
            <a:ext cx="31860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 the above</a:t>
            </a:r>
          </a:p>
        </p:txBody>
      </p:sp>
      <p:sp>
        <p:nvSpPr>
          <p:cNvPr id="21" name="TextBox 20"/>
          <p:cNvSpPr txBox="1"/>
          <p:nvPr/>
        </p:nvSpPr>
        <p:spPr>
          <a:xfrm>
            <a:off x="890603" y="274326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External genitalia</a:t>
            </a:r>
          </a:p>
        </p:txBody>
      </p:sp>
      <p:sp>
        <p:nvSpPr>
          <p:cNvPr id="10" name="TextBox 9"/>
          <p:cNvSpPr txBox="1"/>
          <p:nvPr/>
        </p:nvSpPr>
        <p:spPr>
          <a:xfrm>
            <a:off x="65532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9712136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23900" y="2376442"/>
            <a:ext cx="714405" cy="714405"/>
          </a:xfrm>
          <a:prstGeom prst="rect">
            <a:avLst/>
          </a:prstGeom>
          <a:noFill/>
        </p:spPr>
      </p:pic>
      <p:sp>
        <p:nvSpPr>
          <p:cNvPr id="5" name="TextBox 4"/>
          <p:cNvSpPr txBox="1"/>
          <p:nvPr/>
        </p:nvSpPr>
        <p:spPr>
          <a:xfrm>
            <a:off x="533400" y="819150"/>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2. The testis are located outside this abdominal cavity with in the pouches called..……</a:t>
            </a:r>
          </a:p>
        </p:txBody>
      </p:sp>
      <p:sp>
        <p:nvSpPr>
          <p:cNvPr id="8" name="TextBox 7"/>
          <p:cNvSpPr txBox="1"/>
          <p:nvPr/>
        </p:nvSpPr>
        <p:spPr>
          <a:xfrm>
            <a:off x="842570" y="15238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Testicular lobes</a:t>
            </a:r>
          </a:p>
        </p:txBody>
      </p:sp>
      <p:sp>
        <p:nvSpPr>
          <p:cNvPr id="19" name="TextBox 18"/>
          <p:cNvSpPr txBox="1"/>
          <p:nvPr/>
        </p:nvSpPr>
        <p:spPr>
          <a:xfrm>
            <a:off x="852504" y="20192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Testicular pouches</a:t>
            </a:r>
          </a:p>
        </p:txBody>
      </p:sp>
      <p:sp>
        <p:nvSpPr>
          <p:cNvPr id="20" name="TextBox 19"/>
          <p:cNvSpPr txBox="1"/>
          <p:nvPr/>
        </p:nvSpPr>
        <p:spPr>
          <a:xfrm>
            <a:off x="852502" y="3009840"/>
            <a:ext cx="31860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Urethral meatus</a:t>
            </a:r>
          </a:p>
        </p:txBody>
      </p:sp>
      <p:sp>
        <p:nvSpPr>
          <p:cNvPr id="21" name="TextBox 20"/>
          <p:cNvSpPr txBox="1"/>
          <p:nvPr/>
        </p:nvSpPr>
        <p:spPr>
          <a:xfrm>
            <a:off x="852503" y="25335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Scrotal sacs</a:t>
            </a:r>
          </a:p>
        </p:txBody>
      </p:sp>
    </p:spTree>
    <p:extLst>
      <p:ext uri="{BB962C8B-B14F-4D97-AF65-F5344CB8AC3E}">
        <p14:creationId xmlns:p14="http://schemas.microsoft.com/office/powerpoint/2010/main" val="23727528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09277" y="1276350"/>
            <a:ext cx="562323" cy="562323"/>
          </a:xfrm>
          <a:prstGeom prst="rect">
            <a:avLst/>
          </a:prstGeom>
          <a:noFill/>
        </p:spPr>
      </p:pic>
      <p:sp>
        <p:nvSpPr>
          <p:cNvPr id="5" name="TextBox 4"/>
          <p:cNvSpPr txBox="1"/>
          <p:nvPr/>
        </p:nvSpPr>
        <p:spPr>
          <a:xfrm>
            <a:off x="533400" y="828807"/>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3. The scrotal sacs help in..……</a:t>
            </a:r>
          </a:p>
        </p:txBody>
      </p:sp>
      <p:sp>
        <p:nvSpPr>
          <p:cNvPr id="8" name="TextBox 7"/>
          <p:cNvSpPr txBox="1"/>
          <p:nvPr/>
        </p:nvSpPr>
        <p:spPr>
          <a:xfrm>
            <a:off x="856872" y="1328975"/>
            <a:ext cx="615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Maintenance of low temperature of testis</a:t>
            </a:r>
          </a:p>
        </p:txBody>
      </p:sp>
      <p:sp>
        <p:nvSpPr>
          <p:cNvPr id="19" name="TextBox 18"/>
          <p:cNvSpPr txBox="1"/>
          <p:nvPr/>
        </p:nvSpPr>
        <p:spPr>
          <a:xfrm>
            <a:off x="866805" y="1790640"/>
            <a:ext cx="7743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Maintenance of low temperatures of accessory glands</a:t>
            </a:r>
          </a:p>
        </p:txBody>
      </p:sp>
      <p:sp>
        <p:nvSpPr>
          <p:cNvPr id="20" name="TextBox 19"/>
          <p:cNvSpPr txBox="1"/>
          <p:nvPr/>
        </p:nvSpPr>
        <p:spPr>
          <a:xfrm>
            <a:off x="866804" y="2857440"/>
            <a:ext cx="7743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Maintenance of high temperature of Accessory glands</a:t>
            </a:r>
          </a:p>
        </p:txBody>
      </p:sp>
      <p:sp>
        <p:nvSpPr>
          <p:cNvPr id="21" name="TextBox 20"/>
          <p:cNvSpPr txBox="1"/>
          <p:nvPr/>
        </p:nvSpPr>
        <p:spPr>
          <a:xfrm>
            <a:off x="866804" y="2324040"/>
            <a:ext cx="75913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Maintenance of high temperature of Testis</a:t>
            </a:r>
          </a:p>
        </p:txBody>
      </p:sp>
    </p:spTree>
    <p:extLst>
      <p:ext uri="{BB962C8B-B14F-4D97-AF65-F5344CB8AC3E}">
        <p14:creationId xmlns:p14="http://schemas.microsoft.com/office/powerpoint/2010/main" val="13660701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75867" y="1609635"/>
            <a:ext cx="714405" cy="714405"/>
          </a:xfrm>
          <a:prstGeom prst="rect">
            <a:avLst/>
          </a:prstGeom>
          <a:noFill/>
        </p:spPr>
      </p:pic>
      <p:sp>
        <p:nvSpPr>
          <p:cNvPr id="5" name="TextBox 4"/>
          <p:cNvSpPr txBox="1"/>
          <p:nvPr/>
        </p:nvSpPr>
        <p:spPr>
          <a:xfrm>
            <a:off x="533400" y="876240"/>
            <a:ext cx="601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4. Scrotal sacs maintain the temperature ….</a:t>
            </a:r>
          </a:p>
        </p:txBody>
      </p:sp>
      <p:sp>
        <p:nvSpPr>
          <p:cNvPr id="8" name="TextBox 7"/>
          <p:cNvSpPr txBox="1"/>
          <p:nvPr/>
        </p:nvSpPr>
        <p:spPr>
          <a:xfrm>
            <a:off x="856872" y="1333440"/>
            <a:ext cx="739206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2–2.5</a:t>
            </a:r>
            <a:r>
              <a:rPr lang="en-US" sz="2000" b="1" baseline="30000">
                <a:solidFill>
                  <a:srgbClr val="C00000"/>
                </a:solidFill>
                <a:latin typeface="Times New Roman" pitchFamily="18" charset="0"/>
                <a:ea typeface="Cambria Math" pitchFamily="18" charset="0"/>
                <a:cs typeface="Times New Roman" pitchFamily="18" charset="0"/>
              </a:rPr>
              <a:t>0</a:t>
            </a:r>
            <a:r>
              <a:rPr lang="en-US" sz="2000" b="1">
                <a:solidFill>
                  <a:srgbClr val="C00000"/>
                </a:solidFill>
                <a:latin typeface="Times New Roman" pitchFamily="18" charset="0"/>
                <a:ea typeface="Cambria Math" pitchFamily="18" charset="0"/>
                <a:cs typeface="Times New Roman" pitchFamily="18" charset="0"/>
              </a:rPr>
              <a:t> C higher than the normal internal body temperature</a:t>
            </a:r>
          </a:p>
        </p:txBody>
      </p:sp>
      <p:sp>
        <p:nvSpPr>
          <p:cNvPr id="19" name="TextBox 18"/>
          <p:cNvSpPr txBox="1"/>
          <p:nvPr/>
        </p:nvSpPr>
        <p:spPr>
          <a:xfrm>
            <a:off x="856873" y="1844754"/>
            <a:ext cx="716687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2–2.5</a:t>
            </a:r>
            <a:r>
              <a:rPr lang="en-US" sz="2000" b="1" baseline="30000">
                <a:solidFill>
                  <a:srgbClr val="C00000"/>
                </a:solidFill>
                <a:latin typeface="Times New Roman" pitchFamily="18" charset="0"/>
                <a:ea typeface="Cambria Math" pitchFamily="18" charset="0"/>
                <a:cs typeface="Times New Roman" pitchFamily="18" charset="0"/>
              </a:rPr>
              <a:t>0</a:t>
            </a:r>
            <a:r>
              <a:rPr lang="en-US" sz="2000" b="1">
                <a:solidFill>
                  <a:srgbClr val="C00000"/>
                </a:solidFill>
                <a:latin typeface="Times New Roman" pitchFamily="18" charset="0"/>
                <a:ea typeface="Cambria Math" pitchFamily="18" charset="0"/>
                <a:cs typeface="Times New Roman" pitchFamily="18" charset="0"/>
              </a:rPr>
              <a:t> C lower than the normal internal body temperature</a:t>
            </a:r>
          </a:p>
        </p:txBody>
      </p:sp>
      <p:sp>
        <p:nvSpPr>
          <p:cNvPr id="21" name="TextBox 20"/>
          <p:cNvSpPr txBox="1"/>
          <p:nvPr/>
        </p:nvSpPr>
        <p:spPr>
          <a:xfrm>
            <a:off x="856872" y="2324040"/>
            <a:ext cx="7067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4–4.5</a:t>
            </a:r>
            <a:r>
              <a:rPr lang="en-US" sz="2000" b="1" baseline="30000">
                <a:solidFill>
                  <a:srgbClr val="C00000"/>
                </a:solidFill>
                <a:latin typeface="Times New Roman" pitchFamily="18" charset="0"/>
                <a:ea typeface="Cambria Math" pitchFamily="18" charset="0"/>
                <a:cs typeface="Times New Roman" pitchFamily="18" charset="0"/>
              </a:rPr>
              <a:t>0</a:t>
            </a:r>
            <a:r>
              <a:rPr lang="en-US" sz="2000" b="1">
                <a:solidFill>
                  <a:srgbClr val="C00000"/>
                </a:solidFill>
                <a:latin typeface="Times New Roman" pitchFamily="18" charset="0"/>
                <a:ea typeface="Cambria Math" pitchFamily="18" charset="0"/>
                <a:cs typeface="Times New Roman" pitchFamily="18" charset="0"/>
              </a:rPr>
              <a:t> C lower than the normal internal body temperature</a:t>
            </a:r>
          </a:p>
        </p:txBody>
      </p:sp>
      <p:sp>
        <p:nvSpPr>
          <p:cNvPr id="10" name="TextBox 9"/>
          <p:cNvSpPr txBox="1"/>
          <p:nvPr/>
        </p:nvSpPr>
        <p:spPr>
          <a:xfrm>
            <a:off x="856872" y="2781240"/>
            <a:ext cx="7067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3–4.5</a:t>
            </a:r>
            <a:r>
              <a:rPr lang="en-US" sz="2000" b="1" baseline="30000">
                <a:solidFill>
                  <a:srgbClr val="C00000"/>
                </a:solidFill>
                <a:latin typeface="Times New Roman" pitchFamily="18" charset="0"/>
                <a:ea typeface="Cambria Math" pitchFamily="18" charset="0"/>
                <a:cs typeface="Times New Roman" pitchFamily="18" charset="0"/>
              </a:rPr>
              <a:t>0</a:t>
            </a:r>
            <a:r>
              <a:rPr lang="en-US" sz="2000" b="1">
                <a:solidFill>
                  <a:srgbClr val="C00000"/>
                </a:solidFill>
                <a:latin typeface="Times New Roman" pitchFamily="18" charset="0"/>
                <a:ea typeface="Cambria Math" pitchFamily="18" charset="0"/>
                <a:cs typeface="Times New Roman" pitchFamily="18" charset="0"/>
              </a:rPr>
              <a:t> C lower than the normal internal body temperature</a:t>
            </a:r>
          </a:p>
        </p:txBody>
      </p:sp>
    </p:spTree>
    <p:extLst>
      <p:ext uri="{BB962C8B-B14F-4D97-AF65-F5344CB8AC3E}">
        <p14:creationId xmlns:p14="http://schemas.microsoft.com/office/powerpoint/2010/main" val="8102140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3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5707" y="1405175"/>
            <a:ext cx="714405" cy="714405"/>
          </a:xfrm>
          <a:prstGeom prst="rect">
            <a:avLst/>
          </a:prstGeom>
          <a:noFill/>
        </p:spPr>
      </p:pic>
      <p:sp>
        <p:nvSpPr>
          <p:cNvPr id="5" name="TextBox 4"/>
          <p:cNvSpPr txBox="1"/>
          <p:nvPr/>
        </p:nvSpPr>
        <p:spPr>
          <a:xfrm>
            <a:off x="533400" y="1025664"/>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5. Low temperature in scrotal sacs is essential for..……</a:t>
            </a:r>
          </a:p>
        </p:txBody>
      </p:sp>
      <p:sp>
        <p:nvSpPr>
          <p:cNvPr id="8" name="TextBox 7"/>
          <p:cNvSpPr txBox="1"/>
          <p:nvPr/>
        </p:nvSpPr>
        <p:spPr>
          <a:xfrm>
            <a:off x="933072" y="148137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Spermatogenesis</a:t>
            </a:r>
          </a:p>
        </p:txBody>
      </p:sp>
      <p:sp>
        <p:nvSpPr>
          <p:cNvPr id="19" name="TextBox 18"/>
          <p:cNvSpPr txBox="1"/>
          <p:nvPr/>
        </p:nvSpPr>
        <p:spPr>
          <a:xfrm>
            <a:off x="943006" y="19430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Spermiation</a:t>
            </a:r>
          </a:p>
        </p:txBody>
      </p:sp>
      <p:sp>
        <p:nvSpPr>
          <p:cNvPr id="20" name="TextBox 19"/>
          <p:cNvSpPr txBox="1"/>
          <p:nvPr/>
        </p:nvSpPr>
        <p:spPr>
          <a:xfrm>
            <a:off x="943005" y="29336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Ejaculation</a:t>
            </a:r>
          </a:p>
        </p:txBody>
      </p:sp>
      <p:sp>
        <p:nvSpPr>
          <p:cNvPr id="21" name="TextBox 20"/>
          <p:cNvSpPr txBox="1"/>
          <p:nvPr/>
        </p:nvSpPr>
        <p:spPr>
          <a:xfrm>
            <a:off x="943005" y="24573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Fertilization</a:t>
            </a:r>
          </a:p>
        </p:txBody>
      </p:sp>
    </p:spTree>
    <p:extLst>
      <p:ext uri="{BB962C8B-B14F-4D97-AF65-F5344CB8AC3E}">
        <p14:creationId xmlns:p14="http://schemas.microsoft.com/office/powerpoint/2010/main" val="17962604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2"/>
          <p:cNvPicPr>
            <a:picLocks noChangeAspect="1" noChangeArrowheads="1"/>
          </p:cNvPicPr>
          <p:nvPr/>
        </p:nvPicPr>
        <p:blipFill>
          <a:blip r:embed="rId2"/>
          <a:stretch>
            <a:fillRect/>
          </a:stretch>
        </p:blipFill>
        <p:spPr bwMode="auto">
          <a:xfrm>
            <a:off x="669388" y="1383457"/>
            <a:ext cx="3429000" cy="2666604"/>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6" name="Rectangle 15"/>
          <p:cNvSpPr/>
          <p:nvPr/>
        </p:nvSpPr>
        <p:spPr>
          <a:xfrm>
            <a:off x="585455" y="742950"/>
            <a:ext cx="391034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INTERSTITIAL SPACES</a:t>
            </a:r>
          </a:p>
        </p:txBody>
      </p:sp>
      <p:sp>
        <p:nvSpPr>
          <p:cNvPr id="17" name="Rectangle 16"/>
          <p:cNvSpPr/>
          <p:nvPr/>
        </p:nvSpPr>
        <p:spPr>
          <a:xfrm>
            <a:off x="4343400" y="1383457"/>
            <a:ext cx="4018135" cy="1200272"/>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eaLnBrk="0" fontAlgn="base" hangingPunct="0">
              <a:spcBef>
                <a:spcPct val="0"/>
              </a:spcBef>
              <a:spcAft>
                <a:spcPct val="0"/>
              </a:spcAft>
              <a:buFont typeface="Wingdings" pitchFamily="2" charset="2"/>
              <a:buChar char="§"/>
            </a:pPr>
            <a:r>
              <a:rPr lang="en-US" sz="2000" b="1">
                <a:latin typeface="Times New Roman" pitchFamily="18" charset="0"/>
                <a:ea typeface="Times New Roman" pitchFamily="18" charset="0"/>
                <a:cs typeface="Times New Roman" pitchFamily="18" charset="0"/>
              </a:rPr>
              <a:t>The regions outside the seminiferous tubules are called </a:t>
            </a:r>
            <a:r>
              <a:rPr lang="en-US" sz="2000" b="1">
                <a:solidFill>
                  <a:srgbClr val="FF0000"/>
                </a:solidFill>
                <a:latin typeface="Times New Roman" pitchFamily="18" charset="0"/>
                <a:ea typeface="Times New Roman" pitchFamily="18" charset="0"/>
                <a:cs typeface="Times New Roman" pitchFamily="18" charset="0"/>
              </a:rPr>
              <a:t>Interstitial spaces.</a:t>
            </a:r>
            <a:endParaRPr lang="en-US" sz="2000" b="1">
              <a:solidFill>
                <a:srgbClr val="FF0000"/>
              </a:solidFill>
              <a:latin typeface="Times New Roman" pitchFamily="18" charset="0"/>
            </a:endParaRPr>
          </a:p>
        </p:txBody>
      </p:sp>
      <p:sp>
        <p:nvSpPr>
          <p:cNvPr id="18" name="TextBox 17"/>
          <p:cNvSpPr txBox="1"/>
          <p:nvPr/>
        </p:nvSpPr>
        <p:spPr>
          <a:xfrm>
            <a:off x="669388" y="4171950"/>
            <a:ext cx="2309842"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solidFill>
                  <a:schemeClr val="tx1"/>
                </a:solidFill>
                <a:latin typeface="Times New Roman" pitchFamily="18" charset="0"/>
                <a:cs typeface="Times New Roman" pitchFamily="18" charset="0"/>
              </a:rPr>
              <a:t>Interstitial  spaces</a:t>
            </a:r>
            <a:endParaRPr lang="en-IN" sz="2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9672596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30" presetClass="entr" presetSubtype="0" fill="hold" grpId="0" nodeType="clickEffect">
                                  <p:stCondLst>
                                    <p:cond delay="0"/>
                                  </p:stCondLst>
                                  <p:iterate type="lt">
                                    <p:tmPct val="10000"/>
                                  </p:iterate>
                                  <p:childTnLst>
                                    <p:set>
                                      <p:cBhvr>
                                        <p:cTn id="13" dur="1" fill="hold">
                                          <p:stCondLst>
                                            <p:cond delay="0"/>
                                          </p:stCondLst>
                                        </p:cTn>
                                        <p:tgtEl>
                                          <p:spTgt spid="17"/>
                                        </p:tgtEl>
                                        <p:attrNameLst>
                                          <p:attrName>style.visibility</p:attrName>
                                        </p:attrNameLst>
                                      </p:cBhvr>
                                      <p:to>
                                        <p:strVal val="visible"/>
                                      </p:to>
                                    </p:set>
                                    <p:animEffect transition="in" filter="fade">
                                      <p:cBhvr>
                                        <p:cTn id="14" dur="800" decel="100000"/>
                                        <p:tgtEl>
                                          <p:spTgt spid="17"/>
                                        </p:tgtEl>
                                      </p:cBhvr>
                                    </p:animEffect>
                                    <p:anim calcmode="lin" valueType="num">
                                      <p:cBhvr>
                                        <p:cTn id="15" dur="800" decel="100000" fill="hold"/>
                                        <p:tgtEl>
                                          <p:spTgt spid="17"/>
                                        </p:tgtEl>
                                        <p:attrNameLst>
                                          <p:attrName>style.rotation</p:attrName>
                                        </p:attrNameLst>
                                      </p:cBhvr>
                                      <p:tavLst>
                                        <p:tav tm="0">
                                          <p:val>
                                            <p:fltVal val="-90"/>
                                          </p:val>
                                        </p:tav>
                                        <p:tav tm="100000">
                                          <p:val>
                                            <p:fltVal val="0"/>
                                          </p:val>
                                        </p:tav>
                                      </p:tavLst>
                                    </p:anim>
                                    <p:anim calcmode="lin" valueType="num">
                                      <p:cBhvr>
                                        <p:cTn id="16" dur="800" decel="100000" fill="hold"/>
                                        <p:tgtEl>
                                          <p:spTgt spid="17"/>
                                        </p:tgtEl>
                                        <p:attrNameLst>
                                          <p:attrName>ppt_x</p:attrName>
                                        </p:attrNameLst>
                                      </p:cBhvr>
                                      <p:tavLst>
                                        <p:tav tm="0">
                                          <p:val>
                                            <p:strVal val="#ppt_x+0.4"/>
                                          </p:val>
                                        </p:tav>
                                        <p:tav tm="100000">
                                          <p:val>
                                            <p:strVal val="#ppt_x-0.05"/>
                                          </p:val>
                                        </p:tav>
                                      </p:tavLst>
                                    </p:anim>
                                    <p:anim calcmode="lin" valueType="num">
                                      <p:cBhvr>
                                        <p:cTn id="17" dur="800" decel="100000" fill="hold"/>
                                        <p:tgtEl>
                                          <p:spTgt spid="17"/>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1000"/>
                                        <p:tgtEl>
                                          <p:spTgt spid="17">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5" presetClass="entr" presetSubtype="0" fill="hold" grpId="0" nodeType="clickEffect">
                                  <p:stCondLst>
                                    <p:cond delay="0"/>
                                  </p:stCondLst>
                                  <p:iterate type="lt">
                                    <p:tmPct val="10000"/>
                                  </p:iterate>
                                  <p:childTnLst>
                                    <p:set>
                                      <p:cBhvr>
                                        <p:cTn id="28" dur="1" fill="hold">
                                          <p:stCondLst>
                                            <p:cond delay="0"/>
                                          </p:stCondLst>
                                        </p:cTn>
                                        <p:tgtEl>
                                          <p:spTgt spid="18"/>
                                        </p:tgtEl>
                                        <p:attrNameLst>
                                          <p:attrName>style.visibility</p:attrName>
                                        </p:attrNameLst>
                                      </p:cBhvr>
                                      <p:to>
                                        <p:strVal val="visible"/>
                                      </p:to>
                                    </p:set>
                                    <p:anim calcmode="lin" valueType="num">
                                      <p:cBhvr>
                                        <p:cTn id="29" dur="1000" fill="hold"/>
                                        <p:tgtEl>
                                          <p:spTgt spid="18"/>
                                        </p:tgtEl>
                                        <p:attrNameLst>
                                          <p:attrName>ppt_w</p:attrName>
                                        </p:attrNameLst>
                                      </p:cBhvr>
                                      <p:tavLst>
                                        <p:tav tm="0">
                                          <p:val>
                                            <p:strVal val="#ppt_w*0.70"/>
                                          </p:val>
                                        </p:tav>
                                        <p:tav tm="100000">
                                          <p:val>
                                            <p:strVal val="#ppt_w"/>
                                          </p:val>
                                        </p:tav>
                                      </p:tavLst>
                                    </p:anim>
                                    <p:anim calcmode="lin" valueType="num">
                                      <p:cBhvr>
                                        <p:cTn id="30" dur="1000" fill="hold"/>
                                        <p:tgtEl>
                                          <p:spTgt spid="18"/>
                                        </p:tgtEl>
                                        <p:attrNameLst>
                                          <p:attrName>ppt_h</p:attrName>
                                        </p:attrNameLst>
                                      </p:cBhvr>
                                      <p:tavLst>
                                        <p:tav tm="0">
                                          <p:val>
                                            <p:strVal val="#ppt_h"/>
                                          </p:val>
                                        </p:tav>
                                        <p:tav tm="100000">
                                          <p:val>
                                            <p:strVal val="#ppt_h"/>
                                          </p:val>
                                        </p:tav>
                                      </p:tavLst>
                                    </p:anim>
                                    <p:animEffect transition="in" filter="fade">
                                      <p:cBhvr>
                                        <p:cTn id="31" dur="1000"/>
                                        <p:tgtEl>
                                          <p:spTgt spid="18"/>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wipe(left)">
                                      <p:cBhvr>
                                        <p:cTn id="36" dur="500"/>
                                        <p:tgtEl>
                                          <p:spTgt spid="18">
                                            <p:txEl>
                                              <p:pRg st="0" end="0"/>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10" presetClass="exit" presetSubtype="0" fill="hold" grpId="1" nodeType="clickEffect">
                                  <p:stCondLst>
                                    <p:cond delay="0"/>
                                  </p:stCondLst>
                                  <p:iterate type="lt">
                                    <p:tmPct val="0"/>
                                  </p:iterate>
                                  <p:childTnLst>
                                    <p:animEffect transition="out" filter="fade">
                                      <p:cBhvr>
                                        <p:cTn id="40" dur="500"/>
                                        <p:tgtEl>
                                          <p:spTgt spid="17">
                                            <p:txEl>
                                              <p:pRg st="0" end="0"/>
                                            </p:txEl>
                                          </p:spTgt>
                                        </p:tgtEl>
                                      </p:cBhvr>
                                    </p:animEffect>
                                    <p:set>
                                      <p:cBhvr>
                                        <p:cTn id="41" dur="1" fill="hold">
                                          <p:stCondLst>
                                            <p:cond delay="499"/>
                                          </p:stCondLst>
                                        </p:cTn>
                                        <p:tgtEl>
                                          <p:spTgt spid="1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build="allAtOnce"/>
      <p:bldP spid="18" grpId="0" animBg="1"/>
    </p:bldLst>
  </p:timing>
</p:sld>
</file>

<file path=ppt/slides/slide3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57241" y="2086390"/>
            <a:ext cx="714405" cy="714405"/>
          </a:xfrm>
          <a:prstGeom prst="rect">
            <a:avLst/>
          </a:prstGeom>
          <a:noFill/>
        </p:spPr>
      </p:pic>
      <p:sp>
        <p:nvSpPr>
          <p:cNvPr id="5" name="TextBox 4"/>
          <p:cNvSpPr txBox="1"/>
          <p:nvPr/>
        </p:nvSpPr>
        <p:spPr>
          <a:xfrm>
            <a:off x="685038" y="871775"/>
            <a:ext cx="746836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6. In each testis the number of testicular lobules is ….. </a:t>
            </a:r>
          </a:p>
        </p:txBody>
      </p:sp>
      <p:sp>
        <p:nvSpPr>
          <p:cNvPr id="8" name="TextBox 7"/>
          <p:cNvSpPr txBox="1"/>
          <p:nvPr/>
        </p:nvSpPr>
        <p:spPr>
          <a:xfrm>
            <a:off x="1056867" y="1328975"/>
            <a:ext cx="15908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350</a:t>
            </a:r>
          </a:p>
        </p:txBody>
      </p:sp>
      <p:sp>
        <p:nvSpPr>
          <p:cNvPr id="19" name="TextBox 18"/>
          <p:cNvSpPr txBox="1"/>
          <p:nvPr/>
        </p:nvSpPr>
        <p:spPr>
          <a:xfrm>
            <a:off x="1066800" y="1790640"/>
            <a:ext cx="1800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420	</a:t>
            </a:r>
          </a:p>
        </p:txBody>
      </p:sp>
      <p:sp>
        <p:nvSpPr>
          <p:cNvPr id="20" name="TextBox 19"/>
          <p:cNvSpPr txBox="1"/>
          <p:nvPr/>
        </p:nvSpPr>
        <p:spPr>
          <a:xfrm>
            <a:off x="1066800" y="27812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500</a:t>
            </a:r>
          </a:p>
        </p:txBody>
      </p:sp>
      <p:sp>
        <p:nvSpPr>
          <p:cNvPr id="21" name="TextBox 20"/>
          <p:cNvSpPr txBox="1"/>
          <p:nvPr/>
        </p:nvSpPr>
        <p:spPr>
          <a:xfrm>
            <a:off x="1066800" y="23049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250</a:t>
            </a:r>
          </a:p>
        </p:txBody>
      </p:sp>
    </p:spTree>
    <p:extLst>
      <p:ext uri="{BB962C8B-B14F-4D97-AF65-F5344CB8AC3E}">
        <p14:creationId xmlns:p14="http://schemas.microsoft.com/office/powerpoint/2010/main" val="37855228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27101" y="1666725"/>
            <a:ext cx="714405" cy="714405"/>
          </a:xfrm>
          <a:prstGeom prst="rect">
            <a:avLst/>
          </a:prstGeom>
          <a:noFill/>
        </p:spPr>
      </p:pic>
      <p:sp>
        <p:nvSpPr>
          <p:cNvPr id="5" name="TextBox 4"/>
          <p:cNvSpPr txBox="1"/>
          <p:nvPr/>
        </p:nvSpPr>
        <p:spPr>
          <a:xfrm>
            <a:off x="533400" y="895350"/>
            <a:ext cx="746836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7. No. of seminiferous tubules in each lobule of testis is ….</a:t>
            </a:r>
          </a:p>
        </p:txBody>
      </p:sp>
      <p:sp>
        <p:nvSpPr>
          <p:cNvPr id="8" name="TextBox 7"/>
          <p:cNvSpPr txBox="1"/>
          <p:nvPr/>
        </p:nvSpPr>
        <p:spPr>
          <a:xfrm>
            <a:off x="904467" y="1405175"/>
            <a:ext cx="2419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1-5</a:t>
            </a:r>
          </a:p>
        </p:txBody>
      </p:sp>
      <p:sp>
        <p:nvSpPr>
          <p:cNvPr id="19" name="TextBox 18"/>
          <p:cNvSpPr txBox="1"/>
          <p:nvPr/>
        </p:nvSpPr>
        <p:spPr>
          <a:xfrm>
            <a:off x="914400" y="1866840"/>
            <a:ext cx="2409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1-3</a:t>
            </a:r>
          </a:p>
        </p:txBody>
      </p:sp>
      <p:sp>
        <p:nvSpPr>
          <p:cNvPr id="20" name="TextBox 19"/>
          <p:cNvSpPr txBox="1"/>
          <p:nvPr/>
        </p:nvSpPr>
        <p:spPr>
          <a:xfrm>
            <a:off x="914400" y="28574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2-4</a:t>
            </a:r>
          </a:p>
        </p:txBody>
      </p:sp>
      <p:sp>
        <p:nvSpPr>
          <p:cNvPr id="21" name="TextBox 20"/>
          <p:cNvSpPr txBox="1"/>
          <p:nvPr/>
        </p:nvSpPr>
        <p:spPr>
          <a:xfrm>
            <a:off x="914400" y="23811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1-6</a:t>
            </a:r>
          </a:p>
        </p:txBody>
      </p:sp>
    </p:spTree>
    <p:extLst>
      <p:ext uri="{BB962C8B-B14F-4D97-AF65-F5344CB8AC3E}">
        <p14:creationId xmlns:p14="http://schemas.microsoft.com/office/powerpoint/2010/main" val="770098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33395" y="2314545"/>
            <a:ext cx="714405" cy="714405"/>
          </a:xfrm>
          <a:prstGeom prst="rect">
            <a:avLst/>
          </a:prstGeom>
          <a:noFill/>
        </p:spPr>
      </p:pic>
      <p:sp>
        <p:nvSpPr>
          <p:cNvPr id="5" name="TextBox 4"/>
          <p:cNvSpPr txBox="1"/>
          <p:nvPr/>
        </p:nvSpPr>
        <p:spPr>
          <a:xfrm>
            <a:off x="533400" y="1047750"/>
            <a:ext cx="601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8. Seminiferous tubule is lined by..……</a:t>
            </a:r>
          </a:p>
        </p:txBody>
      </p:sp>
      <p:sp>
        <p:nvSpPr>
          <p:cNvPr id="8" name="TextBox 7"/>
          <p:cNvSpPr txBox="1"/>
          <p:nvPr/>
        </p:nvSpPr>
        <p:spPr>
          <a:xfrm>
            <a:off x="856871" y="1481375"/>
            <a:ext cx="447712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Male germ cells only</a:t>
            </a:r>
          </a:p>
        </p:txBody>
      </p:sp>
      <p:sp>
        <p:nvSpPr>
          <p:cNvPr id="19" name="TextBox 18"/>
          <p:cNvSpPr txBox="1"/>
          <p:nvPr/>
        </p:nvSpPr>
        <p:spPr>
          <a:xfrm>
            <a:off x="866805" y="1943040"/>
            <a:ext cx="4238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Sertoli cells only</a:t>
            </a:r>
          </a:p>
        </p:txBody>
      </p:sp>
      <p:sp>
        <p:nvSpPr>
          <p:cNvPr id="20" name="TextBox 19"/>
          <p:cNvSpPr txBox="1"/>
          <p:nvPr/>
        </p:nvSpPr>
        <p:spPr>
          <a:xfrm>
            <a:off x="866804" y="2933640"/>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Leydig cells only</a:t>
            </a:r>
          </a:p>
        </p:txBody>
      </p:sp>
      <p:sp>
        <p:nvSpPr>
          <p:cNvPr id="21" name="TextBox 20"/>
          <p:cNvSpPr txBox="1"/>
          <p:nvPr/>
        </p:nvSpPr>
        <p:spPr>
          <a:xfrm>
            <a:off x="866805" y="24573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Both 1 &amp; 2</a:t>
            </a:r>
          </a:p>
        </p:txBody>
      </p:sp>
    </p:spTree>
    <p:extLst>
      <p:ext uri="{BB962C8B-B14F-4D97-AF65-F5344CB8AC3E}">
        <p14:creationId xmlns:p14="http://schemas.microsoft.com/office/powerpoint/2010/main" val="214164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86829" y="1950193"/>
            <a:ext cx="584771" cy="584771"/>
          </a:xfrm>
          <a:prstGeom prst="rect">
            <a:avLst/>
          </a:prstGeom>
          <a:noFill/>
        </p:spPr>
      </p:pic>
      <p:sp>
        <p:nvSpPr>
          <p:cNvPr id="5" name="TextBox 4"/>
          <p:cNvSpPr txBox="1"/>
          <p:nvPr/>
        </p:nvSpPr>
        <p:spPr>
          <a:xfrm>
            <a:off x="533400" y="104775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9. Sperms produced from male germ cells by ……………</a:t>
            </a:r>
          </a:p>
        </p:txBody>
      </p:sp>
      <p:sp>
        <p:nvSpPr>
          <p:cNvPr id="8" name="TextBox 7"/>
          <p:cNvSpPr txBox="1"/>
          <p:nvPr/>
        </p:nvSpPr>
        <p:spPr>
          <a:xfrm>
            <a:off x="856871" y="1581150"/>
            <a:ext cx="447712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Mitotic divisions</a:t>
            </a:r>
          </a:p>
        </p:txBody>
      </p:sp>
      <p:sp>
        <p:nvSpPr>
          <p:cNvPr id="19" name="TextBox 18"/>
          <p:cNvSpPr txBox="1"/>
          <p:nvPr/>
        </p:nvSpPr>
        <p:spPr>
          <a:xfrm>
            <a:off x="866805" y="2042815"/>
            <a:ext cx="4238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Meiotic divisions</a:t>
            </a:r>
          </a:p>
        </p:txBody>
      </p:sp>
      <p:sp>
        <p:nvSpPr>
          <p:cNvPr id="20" name="TextBox 19"/>
          <p:cNvSpPr txBox="1"/>
          <p:nvPr/>
        </p:nvSpPr>
        <p:spPr>
          <a:xfrm>
            <a:off x="866804" y="2933640"/>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Parthenogenetically</a:t>
            </a:r>
          </a:p>
        </p:txBody>
      </p:sp>
      <p:sp>
        <p:nvSpPr>
          <p:cNvPr id="21" name="TextBox 20"/>
          <p:cNvSpPr txBox="1"/>
          <p:nvPr/>
        </p:nvSpPr>
        <p:spPr>
          <a:xfrm>
            <a:off x="866805" y="24573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Amitotic divisions</a:t>
            </a:r>
          </a:p>
        </p:txBody>
      </p:sp>
    </p:spTree>
    <p:extLst>
      <p:ext uri="{BB962C8B-B14F-4D97-AF65-F5344CB8AC3E}">
        <p14:creationId xmlns:p14="http://schemas.microsoft.com/office/powerpoint/2010/main" val="42940037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9802" y="2095157"/>
            <a:ext cx="714405" cy="714405"/>
          </a:xfrm>
          <a:prstGeom prst="rect">
            <a:avLst/>
          </a:prstGeom>
          <a:noFill/>
        </p:spPr>
      </p:pic>
      <p:sp>
        <p:nvSpPr>
          <p:cNvPr id="5" name="TextBox 4"/>
          <p:cNvSpPr txBox="1"/>
          <p:nvPr/>
        </p:nvSpPr>
        <p:spPr>
          <a:xfrm>
            <a:off x="533400" y="8191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10. Germ cells obtain nutrients from..……</a:t>
            </a:r>
          </a:p>
        </p:txBody>
      </p:sp>
      <p:sp>
        <p:nvSpPr>
          <p:cNvPr id="8" name="TextBox 7"/>
          <p:cNvSpPr txBox="1"/>
          <p:nvPr/>
        </p:nvSpPr>
        <p:spPr>
          <a:xfrm>
            <a:off x="1009272" y="1276350"/>
            <a:ext cx="44771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Leydig cells</a:t>
            </a:r>
          </a:p>
        </p:txBody>
      </p:sp>
      <p:sp>
        <p:nvSpPr>
          <p:cNvPr id="19" name="TextBox 18"/>
          <p:cNvSpPr txBox="1"/>
          <p:nvPr/>
        </p:nvSpPr>
        <p:spPr>
          <a:xfrm>
            <a:off x="1019205" y="1738015"/>
            <a:ext cx="5305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Interstitial cells</a:t>
            </a:r>
          </a:p>
        </p:txBody>
      </p:sp>
      <p:sp>
        <p:nvSpPr>
          <p:cNvPr id="20" name="TextBox 19"/>
          <p:cNvSpPr txBox="1"/>
          <p:nvPr/>
        </p:nvSpPr>
        <p:spPr>
          <a:xfrm>
            <a:off x="1019204" y="2728615"/>
            <a:ext cx="4771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1019204" y="2252305"/>
            <a:ext cx="5229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Sertoli cells</a:t>
            </a:r>
          </a:p>
        </p:txBody>
      </p:sp>
    </p:spTree>
    <p:extLst>
      <p:ext uri="{BB962C8B-B14F-4D97-AF65-F5344CB8AC3E}">
        <p14:creationId xmlns:p14="http://schemas.microsoft.com/office/powerpoint/2010/main" val="18903100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90603" y="2543145"/>
            <a:ext cx="714405" cy="714405"/>
          </a:xfrm>
          <a:prstGeom prst="rect">
            <a:avLst/>
          </a:prstGeom>
          <a:noFill/>
        </p:spPr>
      </p:pic>
      <p:sp>
        <p:nvSpPr>
          <p:cNvPr id="5" name="TextBox 4"/>
          <p:cNvSpPr txBox="1"/>
          <p:nvPr/>
        </p:nvSpPr>
        <p:spPr>
          <a:xfrm>
            <a:off x="533400" y="819150"/>
            <a:ext cx="800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11. The regions outside of the seminiferous tubules contain..……</a:t>
            </a:r>
          </a:p>
        </p:txBody>
      </p:sp>
      <p:sp>
        <p:nvSpPr>
          <p:cNvPr id="8" name="TextBox 7"/>
          <p:cNvSpPr txBox="1"/>
          <p:nvPr/>
        </p:nvSpPr>
        <p:spPr>
          <a:xfrm>
            <a:off x="1009273" y="1248028"/>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Interstitial cells</a:t>
            </a:r>
          </a:p>
        </p:txBody>
      </p:sp>
      <p:sp>
        <p:nvSpPr>
          <p:cNvPr id="19" name="TextBox 18"/>
          <p:cNvSpPr txBox="1"/>
          <p:nvPr/>
        </p:nvSpPr>
        <p:spPr>
          <a:xfrm>
            <a:off x="1019206" y="1709693"/>
            <a:ext cx="4009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Leydig cells</a:t>
            </a:r>
          </a:p>
        </p:txBody>
      </p:sp>
      <p:sp>
        <p:nvSpPr>
          <p:cNvPr id="20" name="TextBox 19"/>
          <p:cNvSpPr txBox="1"/>
          <p:nvPr/>
        </p:nvSpPr>
        <p:spPr>
          <a:xfrm>
            <a:off x="1019206" y="2700293"/>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1019206" y="2223983"/>
            <a:ext cx="3171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Small blood vessels</a:t>
            </a:r>
          </a:p>
        </p:txBody>
      </p:sp>
    </p:spTree>
    <p:extLst>
      <p:ext uri="{BB962C8B-B14F-4D97-AF65-F5344CB8AC3E}">
        <p14:creationId xmlns:p14="http://schemas.microsoft.com/office/powerpoint/2010/main" val="35814811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85795" y="1259059"/>
            <a:ext cx="638205" cy="638205"/>
          </a:xfrm>
          <a:prstGeom prst="rect">
            <a:avLst/>
          </a:prstGeom>
          <a:noFill/>
        </p:spPr>
      </p:pic>
      <p:sp>
        <p:nvSpPr>
          <p:cNvPr id="5" name="TextBox 4"/>
          <p:cNvSpPr txBox="1"/>
          <p:nvPr/>
        </p:nvSpPr>
        <p:spPr>
          <a:xfrm>
            <a:off x="685800" y="83802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12. Leydig cells secrete male hormones..……</a:t>
            </a:r>
          </a:p>
        </p:txBody>
      </p:sp>
      <p:sp>
        <p:nvSpPr>
          <p:cNvPr id="8" name="TextBox 7"/>
          <p:cNvSpPr txBox="1"/>
          <p:nvPr/>
        </p:nvSpPr>
        <p:spPr>
          <a:xfrm>
            <a:off x="1009272" y="138606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Androgens</a:t>
            </a:r>
          </a:p>
        </p:txBody>
      </p:sp>
      <p:sp>
        <p:nvSpPr>
          <p:cNvPr id="19" name="TextBox 18"/>
          <p:cNvSpPr txBox="1"/>
          <p:nvPr/>
        </p:nvSpPr>
        <p:spPr>
          <a:xfrm>
            <a:off x="1019205" y="1847730"/>
            <a:ext cx="4619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Estrogens</a:t>
            </a:r>
          </a:p>
        </p:txBody>
      </p:sp>
      <p:sp>
        <p:nvSpPr>
          <p:cNvPr id="20" name="TextBox 19"/>
          <p:cNvSpPr txBox="1"/>
          <p:nvPr/>
        </p:nvSpPr>
        <p:spPr>
          <a:xfrm>
            <a:off x="1019204" y="2781240"/>
            <a:ext cx="4848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Follicle stimulating hormone</a:t>
            </a:r>
          </a:p>
        </p:txBody>
      </p:sp>
      <p:sp>
        <p:nvSpPr>
          <p:cNvPr id="21" name="TextBox 20"/>
          <p:cNvSpPr txBox="1"/>
          <p:nvPr/>
        </p:nvSpPr>
        <p:spPr>
          <a:xfrm>
            <a:off x="1019205" y="2324040"/>
            <a:ext cx="30193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Growth hormone</a:t>
            </a:r>
          </a:p>
        </p:txBody>
      </p:sp>
    </p:spTree>
    <p:extLst>
      <p:ext uri="{BB962C8B-B14F-4D97-AF65-F5344CB8AC3E}">
        <p14:creationId xmlns:p14="http://schemas.microsoft.com/office/powerpoint/2010/main" val="1047468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399" y="2114150"/>
            <a:ext cx="609602" cy="609602"/>
          </a:xfrm>
          <a:prstGeom prst="rect">
            <a:avLst/>
          </a:prstGeom>
          <a:noFill/>
        </p:spPr>
      </p:pic>
      <p:sp>
        <p:nvSpPr>
          <p:cNvPr id="5" name="TextBox 4"/>
          <p:cNvSpPr txBox="1"/>
          <p:nvPr/>
        </p:nvSpPr>
        <p:spPr>
          <a:xfrm>
            <a:off x="609600" y="871535"/>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13. Seminiferous tubules of testis open into ………</a:t>
            </a:r>
          </a:p>
        </p:txBody>
      </p:sp>
      <p:sp>
        <p:nvSpPr>
          <p:cNvPr id="8" name="TextBox 7"/>
          <p:cNvSpPr txBox="1"/>
          <p:nvPr/>
        </p:nvSpPr>
        <p:spPr>
          <a:xfrm>
            <a:off x="1009273" y="130986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Vas deferens</a:t>
            </a:r>
          </a:p>
        </p:txBody>
      </p:sp>
      <p:sp>
        <p:nvSpPr>
          <p:cNvPr id="19" name="TextBox 18"/>
          <p:cNvSpPr txBox="1"/>
          <p:nvPr/>
        </p:nvSpPr>
        <p:spPr>
          <a:xfrm>
            <a:off x="1019207" y="1771530"/>
            <a:ext cx="273181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Spermatic cord</a:t>
            </a:r>
          </a:p>
        </p:txBody>
      </p:sp>
      <p:sp>
        <p:nvSpPr>
          <p:cNvPr id="20" name="TextBox 19"/>
          <p:cNvSpPr txBox="1"/>
          <p:nvPr/>
        </p:nvSpPr>
        <p:spPr>
          <a:xfrm>
            <a:off x="1019205" y="2705040"/>
            <a:ext cx="2866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Rete testis</a:t>
            </a:r>
          </a:p>
        </p:txBody>
      </p:sp>
      <p:sp>
        <p:nvSpPr>
          <p:cNvPr id="21" name="TextBox 20"/>
          <p:cNvSpPr txBox="1"/>
          <p:nvPr/>
        </p:nvSpPr>
        <p:spPr>
          <a:xfrm>
            <a:off x="1019206" y="2247840"/>
            <a:ext cx="30193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Vasa efferentia</a:t>
            </a:r>
          </a:p>
        </p:txBody>
      </p:sp>
    </p:spTree>
    <p:extLst>
      <p:ext uri="{BB962C8B-B14F-4D97-AF65-F5344CB8AC3E}">
        <p14:creationId xmlns:p14="http://schemas.microsoft.com/office/powerpoint/2010/main" val="38558086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2571467"/>
            <a:ext cx="583145" cy="714405"/>
          </a:xfrm>
          <a:prstGeom prst="rect">
            <a:avLst/>
          </a:prstGeom>
          <a:noFill/>
        </p:spPr>
      </p:pic>
      <p:sp>
        <p:nvSpPr>
          <p:cNvPr id="5" name="TextBox 4"/>
          <p:cNvSpPr txBox="1"/>
          <p:nvPr/>
        </p:nvSpPr>
        <p:spPr>
          <a:xfrm>
            <a:off x="533400" y="819150"/>
            <a:ext cx="497596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14. The male sex accessory ducts are..……</a:t>
            </a:r>
          </a:p>
        </p:txBody>
      </p:sp>
      <p:sp>
        <p:nvSpPr>
          <p:cNvPr id="8" name="TextBox 7"/>
          <p:cNvSpPr txBox="1"/>
          <p:nvPr/>
        </p:nvSpPr>
        <p:spPr>
          <a:xfrm>
            <a:off x="1009272" y="1276350"/>
            <a:ext cx="4400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Rete testis</a:t>
            </a:r>
          </a:p>
        </p:txBody>
      </p:sp>
      <p:sp>
        <p:nvSpPr>
          <p:cNvPr id="19" name="TextBox 18"/>
          <p:cNvSpPr txBox="1"/>
          <p:nvPr/>
        </p:nvSpPr>
        <p:spPr>
          <a:xfrm>
            <a:off x="1019205" y="1738015"/>
            <a:ext cx="246463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Epididymis</a:t>
            </a:r>
          </a:p>
        </p:txBody>
      </p:sp>
      <p:sp>
        <p:nvSpPr>
          <p:cNvPr id="20" name="TextBox 19"/>
          <p:cNvSpPr txBox="1"/>
          <p:nvPr/>
        </p:nvSpPr>
        <p:spPr>
          <a:xfrm>
            <a:off x="1019204" y="2728615"/>
            <a:ext cx="426842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1019204" y="2252305"/>
            <a:ext cx="389522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Vasdeferens</a:t>
            </a:r>
          </a:p>
        </p:txBody>
      </p:sp>
    </p:spTree>
    <p:extLst>
      <p:ext uri="{BB962C8B-B14F-4D97-AF65-F5344CB8AC3E}">
        <p14:creationId xmlns:p14="http://schemas.microsoft.com/office/powerpoint/2010/main" val="29046791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590577"/>
            <a:ext cx="714405" cy="714405"/>
          </a:xfrm>
          <a:prstGeom prst="rect">
            <a:avLst/>
          </a:prstGeom>
          <a:noFill/>
        </p:spPr>
      </p:pic>
      <p:sp>
        <p:nvSpPr>
          <p:cNvPr id="5" name="TextBox 4"/>
          <p:cNvSpPr txBox="1"/>
          <p:nvPr/>
        </p:nvSpPr>
        <p:spPr>
          <a:xfrm>
            <a:off x="533400" y="819150"/>
            <a:ext cx="4724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15. Rete tests is present in between..……</a:t>
            </a:r>
          </a:p>
        </p:txBody>
      </p:sp>
      <p:sp>
        <p:nvSpPr>
          <p:cNvPr id="8" name="TextBox 7"/>
          <p:cNvSpPr txBox="1"/>
          <p:nvPr/>
        </p:nvSpPr>
        <p:spPr>
          <a:xfrm>
            <a:off x="969570" y="1295460"/>
            <a:ext cx="41358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Epididymis – vas deferens</a:t>
            </a:r>
          </a:p>
        </p:txBody>
      </p:sp>
      <p:sp>
        <p:nvSpPr>
          <p:cNvPr id="19" name="TextBox 18"/>
          <p:cNvSpPr txBox="1"/>
          <p:nvPr/>
        </p:nvSpPr>
        <p:spPr>
          <a:xfrm>
            <a:off x="979503" y="1757125"/>
            <a:ext cx="38210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Vasa efferentia – vas deferens</a:t>
            </a:r>
          </a:p>
        </p:txBody>
      </p:sp>
      <p:sp>
        <p:nvSpPr>
          <p:cNvPr id="20" name="TextBox 19"/>
          <p:cNvSpPr txBox="1"/>
          <p:nvPr/>
        </p:nvSpPr>
        <p:spPr>
          <a:xfrm>
            <a:off x="979502" y="2747725"/>
            <a:ext cx="48878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Seminiferous tubules – vasa efferentia</a:t>
            </a:r>
          </a:p>
        </p:txBody>
      </p:sp>
      <p:sp>
        <p:nvSpPr>
          <p:cNvPr id="21" name="TextBox 20"/>
          <p:cNvSpPr txBox="1"/>
          <p:nvPr/>
        </p:nvSpPr>
        <p:spPr>
          <a:xfrm>
            <a:off x="979503" y="2271415"/>
            <a:ext cx="3897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Vasa efferentia – scrotal sac</a:t>
            </a:r>
          </a:p>
        </p:txBody>
      </p:sp>
    </p:spTree>
    <p:extLst>
      <p:ext uri="{BB962C8B-B14F-4D97-AF65-F5344CB8AC3E}">
        <p14:creationId xmlns:p14="http://schemas.microsoft.com/office/powerpoint/2010/main" val="254795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p:cNvPicPr>
            <a:picLocks noChangeAspect="1" noChangeArrowheads="1"/>
          </p:cNvPicPr>
          <p:nvPr/>
        </p:nvPicPr>
        <p:blipFill>
          <a:blip r:embed="rId2"/>
          <a:stretch>
            <a:fillRect/>
          </a:stretch>
        </p:blipFill>
        <p:spPr bwMode="auto">
          <a:xfrm>
            <a:off x="674897" y="1581546"/>
            <a:ext cx="3429000" cy="2666604"/>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762000" y="4324350"/>
            <a:ext cx="27432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solidFill>
                  <a:schemeClr val="tx1"/>
                </a:solidFill>
                <a:latin typeface="Times New Roman" pitchFamily="18" charset="0"/>
                <a:cs typeface="Times New Roman" pitchFamily="18" charset="0"/>
              </a:rPr>
              <a:t>Interstitial / leydig cells</a:t>
            </a:r>
            <a:endParaRPr lang="en-IN" sz="2000" b="1">
              <a:solidFill>
                <a:schemeClr val="tx1"/>
              </a:solidFill>
              <a:latin typeface="Times New Roman" pitchFamily="18" charset="0"/>
              <a:cs typeface="Times New Roman" pitchFamily="18" charset="0"/>
            </a:endParaRPr>
          </a:p>
        </p:txBody>
      </p:sp>
      <p:sp>
        <p:nvSpPr>
          <p:cNvPr id="7" name="Curved Right Arrow 6"/>
          <p:cNvSpPr/>
          <p:nvPr/>
        </p:nvSpPr>
        <p:spPr>
          <a:xfrm>
            <a:off x="1082946" y="1276350"/>
            <a:ext cx="838200" cy="2093115"/>
          </a:xfrm>
          <a:prstGeom prst="curvedRightArrow">
            <a:avLst/>
          </a:prstGeom>
          <a:solidFill>
            <a:schemeClr val="tx2"/>
          </a:solidFill>
          <a:ln>
            <a:solidFill>
              <a:srgbClr val="FF8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solidFill>
                <a:schemeClr val="tx1"/>
              </a:solidFill>
              <a:latin typeface="Times New Roman" pitchFamily="18" charset="0"/>
              <a:cs typeface="Times New Roman" pitchFamily="18" charset="0"/>
            </a:endParaRPr>
          </a:p>
        </p:txBody>
      </p:sp>
      <p:sp>
        <p:nvSpPr>
          <p:cNvPr id="8" name="Oval 7"/>
          <p:cNvSpPr/>
          <p:nvPr/>
        </p:nvSpPr>
        <p:spPr>
          <a:xfrm>
            <a:off x="921021" y="1911745"/>
            <a:ext cx="2286000" cy="6858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9" name="Rectangle 8"/>
          <p:cNvSpPr/>
          <p:nvPr/>
        </p:nvSpPr>
        <p:spPr>
          <a:xfrm>
            <a:off x="585455" y="814685"/>
            <a:ext cx="391034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INTERSTITIAL SPACES</a:t>
            </a:r>
          </a:p>
        </p:txBody>
      </p:sp>
      <p:sp>
        <p:nvSpPr>
          <p:cNvPr id="14" name="Rectangle 13"/>
          <p:cNvSpPr/>
          <p:nvPr/>
        </p:nvSpPr>
        <p:spPr>
          <a:xfrm>
            <a:off x="4114800" y="1147903"/>
            <a:ext cx="4343400" cy="995243"/>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eaLnBrk="0" fontAlgn="base" hangingPunct="0">
              <a:spcBef>
                <a:spcPct val="0"/>
              </a:spcBef>
              <a:spcAft>
                <a:spcPct val="0"/>
              </a:spcAft>
              <a:buFont typeface="Wingdings" pitchFamily="2" charset="2"/>
              <a:buChar char="§"/>
            </a:pPr>
            <a:r>
              <a:rPr lang="en-US" sz="2000" b="1">
                <a:latin typeface="Times New Roman" pitchFamily="18" charset="0"/>
                <a:ea typeface="Times New Roman" pitchFamily="18" charset="0"/>
                <a:cs typeface="Times New Roman" pitchFamily="18" charset="0"/>
              </a:rPr>
              <a:t>Contain interstitial cells of Leydig or Leydig cells.</a:t>
            </a:r>
            <a:endParaRPr lang="en-US" sz="2000" b="1">
              <a:latin typeface="Times New Roman" pitchFamily="18" charset="0"/>
            </a:endParaRPr>
          </a:p>
        </p:txBody>
      </p:sp>
      <p:sp>
        <p:nvSpPr>
          <p:cNvPr id="15" name="Rectangle 14"/>
          <p:cNvSpPr/>
          <p:nvPr/>
        </p:nvSpPr>
        <p:spPr>
          <a:xfrm>
            <a:off x="4103897" y="2011898"/>
            <a:ext cx="4509857" cy="109325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eaLnBrk="0" fontAlgn="base" hangingPunct="0">
              <a:spcBef>
                <a:spcPct val="0"/>
              </a:spcBef>
              <a:spcAft>
                <a:spcPct val="0"/>
              </a:spcAft>
              <a:buFont typeface="Wingdings" pitchFamily="2" charset="2"/>
              <a:buChar char="§"/>
            </a:pPr>
            <a:r>
              <a:rPr lang="en-US" sz="2000" b="1">
                <a:solidFill>
                  <a:schemeClr val="tx1"/>
                </a:solidFill>
                <a:latin typeface="Times New Roman" pitchFamily="18" charset="0"/>
                <a:ea typeface="Times New Roman" pitchFamily="18" charset="0"/>
                <a:cs typeface="Times New Roman" pitchFamily="18" charset="0"/>
              </a:rPr>
              <a:t>Leydig cells produce androgens, the most important of which is testosterone.</a:t>
            </a:r>
          </a:p>
        </p:txBody>
      </p:sp>
    </p:spTree>
    <p:extLst>
      <p:ext uri="{BB962C8B-B14F-4D97-AF65-F5344CB8AC3E}">
        <p14:creationId xmlns:p14="http://schemas.microsoft.com/office/powerpoint/2010/main" val="1711750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nodeType="afterGroup">
                            <p:stCondLst>
                              <p:cond delay="1000"/>
                            </p:stCondLst>
                            <p:childTnLst>
                              <p:par>
                                <p:cTn id="11" presetID="22" presetClass="entr" presetSubtype="1"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Effect transition="in" filter="wipe(up)">
                                      <p:cBhvr>
                                        <p:cTn id="13" dur="1000"/>
                                        <p:tgtEl>
                                          <p:spTgt spid="7"/>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55" presetClass="entr" presetSubtype="0" fill="hold" grpId="0" nodeType="click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par>
                                <p:cTn id="21" presetID="19" presetClass="entr" presetSubtype="10" fill="hold" grpId="0" nodeType="with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23" presetClass="emph" presetSubtype="0" repeatCount="indefinite" fill="hold" grpId="1" nodeType="withEffect">
                                  <p:stCondLst>
                                    <p:cond delay="0"/>
                                  </p:stCondLst>
                                  <p:iterate type="lt">
                                    <p:tmPct val="10000"/>
                                  </p:iterate>
                                  <p:childTnLst>
                                    <p:animClr clrSpc="hsl" dir="cw">
                                      <p:cBhvr override="childStyle">
                                        <p:cTn id="26" dur="1000" fill="hold"/>
                                        <p:tgtEl>
                                          <p:spTgt spid="8"/>
                                        </p:tgtEl>
                                        <p:attrNameLst>
                                          <p:attrName>style.color</p:attrName>
                                        </p:attrNameLst>
                                      </p:cBhvr>
                                      <p:by>
                                        <p:hsl h="10842353" s="0" l="0"/>
                                      </p:by>
                                    </p:animClr>
                                    <p:animClr clrSpc="hsl" dir="cw">
                                      <p:cBhvr>
                                        <p:cTn id="27" dur="1000" fill="hold"/>
                                        <p:tgtEl>
                                          <p:spTgt spid="8"/>
                                        </p:tgtEl>
                                        <p:attrNameLst>
                                          <p:attrName>fillcolor</p:attrName>
                                        </p:attrNameLst>
                                      </p:cBhvr>
                                      <p:by>
                                        <p:hsl h="10842353" s="0" l="0"/>
                                      </p:by>
                                    </p:animClr>
                                    <p:animClr clrSpc="hsl" dir="cw">
                                      <p:cBhvr>
                                        <p:cTn id="28" dur="1000" fill="hold"/>
                                        <p:tgtEl>
                                          <p:spTgt spid="8"/>
                                        </p:tgtEl>
                                        <p:attrNameLst>
                                          <p:attrName>stroke.color</p:attrName>
                                        </p:attrNameLst>
                                      </p:cBhvr>
                                      <p:by>
                                        <p:hsl h="10842353" s="0" l="0"/>
                                      </p:by>
                                    </p:animClr>
                                    <p:set>
                                      <p:cBhvr>
                                        <p:cTn id="29" dur="1000" fill="hold"/>
                                        <p:tgtEl>
                                          <p:spTgt spid="8"/>
                                        </p:tgtEl>
                                        <p:attrNameLst>
                                          <p:attrName>fill.type</p:attrName>
                                        </p:attrNameLst>
                                      </p:cBhvr>
                                      <p:to>
                                        <p:strVal val="solid"/>
                                      </p:to>
                                    </p:set>
                                  </p:childTnLst>
                                  <p:subTnLst>
                                    <p:audio>
                                      <p:cMediaNode>
                                        <p:cTn display="0" masterRel="sameClick">
                                          <p:stCondLst>
                                            <p:cond evt="begin" delay="0">
                                              <p:tn val="25"/>
                                            </p:cond>
                                          </p:stCondLst>
                                          <p:endCondLst>
                                            <p:cond evt="onStopAudio" delay="0">
                                              <p:tgtEl>
                                                <p:sldTgt/>
                                              </p:tgtEl>
                                            </p:cond>
                                          </p:endCondLst>
                                        </p:cTn>
                                        <p:tgtEl>
                                          <p:sndTgt r:embed="rId3" name="audio111.wav"/>
                                        </p:tgtEl>
                                      </p:cMediaNode>
                                    </p:audio>
                                  </p:sub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6">
                                            <p:txEl>
                                              <p:pRg st="0" end="0"/>
                                            </p:txEl>
                                          </p:spTgt>
                                        </p:tgtEl>
                                        <p:attrNameLst>
                                          <p:attrName>style.visibility</p:attrName>
                                        </p:attrNameLst>
                                      </p:cBhvr>
                                      <p:to>
                                        <p:strVal val="visible"/>
                                      </p:to>
                                    </p:set>
                                    <p:animEffect transition="in" filter="wipe(left)">
                                      <p:cBhvr>
                                        <p:cTn id="34" dur="500"/>
                                        <p:tgtEl>
                                          <p:spTgt spid="6">
                                            <p:txEl>
                                              <p:pRg st="0" end="0"/>
                                            </p:txEl>
                                          </p:spTgt>
                                        </p:tgtEl>
                                      </p:cBhvr>
                                    </p:animEffect>
                                  </p:childTnLst>
                                </p:cTn>
                              </p:par>
                            </p:childTnLst>
                          </p:cTn>
                        </p:par>
                      </p:childTnLst>
                    </p:cTn>
                  </p:par>
                  <p:par>
                    <p:cTn id="35" fill="hold" nodeType="clickPar">
                      <p:stCondLst>
                        <p:cond delay="indefinite"/>
                      </p:stCondLst>
                      <p:childTnLst>
                        <p:par>
                          <p:cTn id="36" fill="hold">
                            <p:stCondLst>
                              <p:cond delay="0"/>
                            </p:stCondLst>
                            <p:childTnLst>
                              <p:par>
                                <p:cTn id="37" presetID="30" presetClass="entr" presetSubtype="0" fill="hold" grpId="0" nodeType="clickEffect">
                                  <p:stCondLst>
                                    <p:cond delay="0"/>
                                  </p:stCondLst>
                                  <p:iterate type="lt">
                                    <p:tmPct val="10000"/>
                                  </p:iterate>
                                  <p:childTnLst>
                                    <p:set>
                                      <p:cBhvr>
                                        <p:cTn id="38" dur="1" fill="hold">
                                          <p:stCondLst>
                                            <p:cond delay="0"/>
                                          </p:stCondLst>
                                        </p:cTn>
                                        <p:tgtEl>
                                          <p:spTgt spid="14"/>
                                        </p:tgtEl>
                                        <p:attrNameLst>
                                          <p:attrName>style.visibility</p:attrName>
                                        </p:attrNameLst>
                                      </p:cBhvr>
                                      <p:to>
                                        <p:strVal val="visible"/>
                                      </p:to>
                                    </p:set>
                                    <p:animEffect transition="in" filter="fade">
                                      <p:cBhvr>
                                        <p:cTn id="39" dur="800" decel="100000"/>
                                        <p:tgtEl>
                                          <p:spTgt spid="14"/>
                                        </p:tgtEl>
                                      </p:cBhvr>
                                    </p:animEffect>
                                    <p:anim calcmode="lin" valueType="num">
                                      <p:cBhvr>
                                        <p:cTn id="40" dur="800" decel="100000" fill="hold"/>
                                        <p:tgtEl>
                                          <p:spTgt spid="14"/>
                                        </p:tgtEl>
                                        <p:attrNameLst>
                                          <p:attrName>style.rotation</p:attrName>
                                        </p:attrNameLst>
                                      </p:cBhvr>
                                      <p:tavLst>
                                        <p:tav tm="0">
                                          <p:val>
                                            <p:fltVal val="-90"/>
                                          </p:val>
                                        </p:tav>
                                        <p:tav tm="100000">
                                          <p:val>
                                            <p:fltVal val="0"/>
                                          </p:val>
                                        </p:tav>
                                      </p:tavLst>
                                    </p:anim>
                                    <p:anim calcmode="lin" valueType="num">
                                      <p:cBhvr>
                                        <p:cTn id="41" dur="800" decel="100000" fill="hold"/>
                                        <p:tgtEl>
                                          <p:spTgt spid="14"/>
                                        </p:tgtEl>
                                        <p:attrNameLst>
                                          <p:attrName>ppt_x</p:attrName>
                                        </p:attrNameLst>
                                      </p:cBhvr>
                                      <p:tavLst>
                                        <p:tav tm="0">
                                          <p:val>
                                            <p:strVal val="#ppt_x+0.4"/>
                                          </p:val>
                                        </p:tav>
                                        <p:tav tm="100000">
                                          <p:val>
                                            <p:strVal val="#ppt_x-0.05"/>
                                          </p:val>
                                        </p:tav>
                                      </p:tavLst>
                                    </p:anim>
                                    <p:anim calcmode="lin" valueType="num">
                                      <p:cBhvr>
                                        <p:cTn id="42" dur="800" decel="100000" fill="hold"/>
                                        <p:tgtEl>
                                          <p:spTgt spid="14"/>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2" presetClass="entr" presetSubtype="8" fill="hold" nodeType="clickEffect">
                                  <p:stCondLst>
                                    <p:cond delay="0"/>
                                  </p:stCondLst>
                                  <p:iterate type="lt">
                                    <p:tmPct val="10000"/>
                                  </p:iterate>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wipe(left)">
                                      <p:cBhvr>
                                        <p:cTn id="49" dur="1000"/>
                                        <p:tgtEl>
                                          <p:spTgt spid="14">
                                            <p:txEl>
                                              <p:pRg st="0" end="0"/>
                                            </p:txEl>
                                          </p:spTgt>
                                        </p:tgtEl>
                                      </p:cBhvr>
                                    </p:animEffect>
                                  </p:childTnLst>
                                </p:cTn>
                              </p:par>
                            </p:childTnLst>
                          </p:cTn>
                        </p:par>
                      </p:childTnLst>
                    </p:cTn>
                  </p:par>
                  <p:par>
                    <p:cTn id="50" fill="hold" nodeType="clickPar">
                      <p:stCondLst>
                        <p:cond delay="indefinite"/>
                      </p:stCondLst>
                      <p:childTnLst>
                        <p:par>
                          <p:cTn id="51" fill="hold">
                            <p:stCondLst>
                              <p:cond delay="0"/>
                            </p:stCondLst>
                            <p:childTnLst>
                              <p:par>
                                <p:cTn id="52" presetID="30" presetClass="entr" presetSubtype="0" fill="hold" grpId="0" nodeType="clickEffect">
                                  <p:stCondLst>
                                    <p:cond delay="0"/>
                                  </p:stCondLst>
                                  <p:iterate type="lt">
                                    <p:tmPct val="10000"/>
                                  </p:iterate>
                                  <p:childTnLst>
                                    <p:set>
                                      <p:cBhvr>
                                        <p:cTn id="53" dur="1" fill="hold">
                                          <p:stCondLst>
                                            <p:cond delay="0"/>
                                          </p:stCondLst>
                                        </p:cTn>
                                        <p:tgtEl>
                                          <p:spTgt spid="15"/>
                                        </p:tgtEl>
                                        <p:attrNameLst>
                                          <p:attrName>style.visibility</p:attrName>
                                        </p:attrNameLst>
                                      </p:cBhvr>
                                      <p:to>
                                        <p:strVal val="visible"/>
                                      </p:to>
                                    </p:set>
                                    <p:animEffect transition="in" filter="fade">
                                      <p:cBhvr>
                                        <p:cTn id="54" dur="800" decel="100000"/>
                                        <p:tgtEl>
                                          <p:spTgt spid="15"/>
                                        </p:tgtEl>
                                      </p:cBhvr>
                                    </p:animEffect>
                                    <p:anim calcmode="lin" valueType="num">
                                      <p:cBhvr>
                                        <p:cTn id="55" dur="800" decel="100000" fill="hold"/>
                                        <p:tgtEl>
                                          <p:spTgt spid="15"/>
                                        </p:tgtEl>
                                        <p:attrNameLst>
                                          <p:attrName>style.rotation</p:attrName>
                                        </p:attrNameLst>
                                      </p:cBhvr>
                                      <p:tavLst>
                                        <p:tav tm="0">
                                          <p:val>
                                            <p:fltVal val="-90"/>
                                          </p:val>
                                        </p:tav>
                                        <p:tav tm="100000">
                                          <p:val>
                                            <p:fltVal val="0"/>
                                          </p:val>
                                        </p:tav>
                                      </p:tavLst>
                                    </p:anim>
                                    <p:anim calcmode="lin" valueType="num">
                                      <p:cBhvr>
                                        <p:cTn id="56" dur="800" decel="100000" fill="hold"/>
                                        <p:tgtEl>
                                          <p:spTgt spid="15"/>
                                        </p:tgtEl>
                                        <p:attrNameLst>
                                          <p:attrName>ppt_x</p:attrName>
                                        </p:attrNameLst>
                                      </p:cBhvr>
                                      <p:tavLst>
                                        <p:tav tm="0">
                                          <p:val>
                                            <p:strVal val="#ppt_x+0.4"/>
                                          </p:val>
                                        </p:tav>
                                        <p:tav tm="100000">
                                          <p:val>
                                            <p:strVal val="#ppt_x-0.05"/>
                                          </p:val>
                                        </p:tav>
                                      </p:tavLst>
                                    </p:anim>
                                    <p:anim calcmode="lin" valueType="num">
                                      <p:cBhvr>
                                        <p:cTn id="57" dur="800" decel="100000" fill="hold"/>
                                        <p:tgtEl>
                                          <p:spTgt spid="15"/>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60" fill="hold" nodeType="clickPar">
                      <p:stCondLst>
                        <p:cond delay="indefinite"/>
                      </p:stCondLst>
                      <p:childTnLst>
                        <p:par>
                          <p:cTn id="61" fill="hold">
                            <p:stCondLst>
                              <p:cond delay="0"/>
                            </p:stCondLst>
                            <p:childTnLst>
                              <p:par>
                                <p:cTn id="62" presetID="22" presetClass="entr" presetSubtype="8" fill="hold" nodeType="clickEffect">
                                  <p:stCondLst>
                                    <p:cond delay="0"/>
                                  </p:stCondLst>
                                  <p:iterate type="lt">
                                    <p:tmPct val="10000"/>
                                  </p:iterate>
                                  <p:childTnLst>
                                    <p:set>
                                      <p:cBhvr>
                                        <p:cTn id="63" dur="1" fill="hold">
                                          <p:stCondLst>
                                            <p:cond delay="0"/>
                                          </p:stCondLst>
                                        </p:cTn>
                                        <p:tgtEl>
                                          <p:spTgt spid="15">
                                            <p:txEl>
                                              <p:pRg st="0" end="0"/>
                                            </p:txEl>
                                          </p:spTgt>
                                        </p:tgtEl>
                                        <p:attrNameLst>
                                          <p:attrName>style.visibility</p:attrName>
                                        </p:attrNameLst>
                                      </p:cBhvr>
                                      <p:to>
                                        <p:strVal val="visible"/>
                                      </p:to>
                                    </p:set>
                                    <p:animEffect transition="in" filter="wipe(left)">
                                      <p:cBhvr>
                                        <p:cTn id="64" dur="10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8" grpId="1" animBg="1"/>
      <p:bldP spid="14" grpId="0"/>
      <p:bldP spid="15" grpId="0"/>
    </p:bldLst>
  </p:timing>
</p:sld>
</file>

<file path=ppt/slides/slide3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7902" y="1514325"/>
            <a:ext cx="714405" cy="714405"/>
          </a:xfrm>
          <a:prstGeom prst="rect">
            <a:avLst/>
          </a:prstGeom>
          <a:noFill/>
        </p:spPr>
      </p:pic>
      <p:sp>
        <p:nvSpPr>
          <p:cNvPr id="5" name="TextBox 4"/>
          <p:cNvSpPr txBox="1"/>
          <p:nvPr/>
        </p:nvSpPr>
        <p:spPr>
          <a:xfrm>
            <a:off x="533400" y="776465"/>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16. Epididymis is located on …………..</a:t>
            </a:r>
          </a:p>
        </p:txBody>
      </p:sp>
      <p:sp>
        <p:nvSpPr>
          <p:cNvPr id="8" name="TextBox 7"/>
          <p:cNvSpPr txBox="1"/>
          <p:nvPr/>
        </p:nvSpPr>
        <p:spPr>
          <a:xfrm>
            <a:off x="1009272" y="1252775"/>
            <a:ext cx="325500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Anterior surface of testis</a:t>
            </a:r>
          </a:p>
        </p:txBody>
      </p:sp>
      <p:sp>
        <p:nvSpPr>
          <p:cNvPr id="19" name="TextBox 18"/>
          <p:cNvSpPr txBox="1"/>
          <p:nvPr/>
        </p:nvSpPr>
        <p:spPr>
          <a:xfrm>
            <a:off x="1019206" y="1714440"/>
            <a:ext cx="34960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Posterior surface of testis</a:t>
            </a:r>
          </a:p>
        </p:txBody>
      </p:sp>
      <p:sp>
        <p:nvSpPr>
          <p:cNvPr id="20" name="TextBox 19"/>
          <p:cNvSpPr txBox="1"/>
          <p:nvPr/>
        </p:nvSpPr>
        <p:spPr>
          <a:xfrm>
            <a:off x="1019204" y="2705040"/>
            <a:ext cx="26002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Dorsal to testis</a:t>
            </a:r>
          </a:p>
        </p:txBody>
      </p:sp>
      <p:sp>
        <p:nvSpPr>
          <p:cNvPr id="21" name="TextBox 20"/>
          <p:cNvSpPr txBox="1"/>
          <p:nvPr/>
        </p:nvSpPr>
        <p:spPr>
          <a:xfrm>
            <a:off x="1019204" y="2228730"/>
            <a:ext cx="290203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Ventral to testis</a:t>
            </a:r>
          </a:p>
        </p:txBody>
      </p:sp>
    </p:spTree>
    <p:extLst>
      <p:ext uri="{BB962C8B-B14F-4D97-AF65-F5344CB8AC3E}">
        <p14:creationId xmlns:p14="http://schemas.microsoft.com/office/powerpoint/2010/main" val="4177645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6640" y="1962150"/>
            <a:ext cx="623560" cy="623560"/>
          </a:xfrm>
          <a:prstGeom prst="rect">
            <a:avLst/>
          </a:prstGeom>
          <a:noFill/>
        </p:spPr>
      </p:pic>
      <p:sp>
        <p:nvSpPr>
          <p:cNvPr id="5" name="TextBox 4"/>
          <p:cNvSpPr txBox="1"/>
          <p:nvPr/>
        </p:nvSpPr>
        <p:spPr>
          <a:xfrm>
            <a:off x="533400" y="947975"/>
            <a:ext cx="8077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17. Epididymis opens into vas deferens, moves forward &amp; loops over the ..……</a:t>
            </a:r>
          </a:p>
        </p:txBody>
      </p:sp>
      <p:sp>
        <p:nvSpPr>
          <p:cNvPr id="8" name="TextBox 7"/>
          <p:cNvSpPr txBox="1"/>
          <p:nvPr/>
        </p:nvSpPr>
        <p:spPr>
          <a:xfrm>
            <a:off x="1009272" y="1633775"/>
            <a:ext cx="2800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Seminal vesicle</a:t>
            </a:r>
          </a:p>
        </p:txBody>
      </p:sp>
      <p:sp>
        <p:nvSpPr>
          <p:cNvPr id="19" name="TextBox 18"/>
          <p:cNvSpPr txBox="1"/>
          <p:nvPr/>
        </p:nvSpPr>
        <p:spPr>
          <a:xfrm>
            <a:off x="1019206" y="20954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Urinary bladder</a:t>
            </a:r>
          </a:p>
        </p:txBody>
      </p:sp>
      <p:sp>
        <p:nvSpPr>
          <p:cNvPr id="20" name="TextBox 19"/>
          <p:cNvSpPr txBox="1"/>
          <p:nvPr/>
        </p:nvSpPr>
        <p:spPr>
          <a:xfrm>
            <a:off x="1019205" y="30860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Ureters</a:t>
            </a:r>
          </a:p>
        </p:txBody>
      </p:sp>
      <p:sp>
        <p:nvSpPr>
          <p:cNvPr id="21" name="TextBox 20"/>
          <p:cNvSpPr txBox="1"/>
          <p:nvPr/>
        </p:nvSpPr>
        <p:spPr>
          <a:xfrm>
            <a:off x="1019205" y="26097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Uterus </a:t>
            </a:r>
          </a:p>
        </p:txBody>
      </p:sp>
    </p:spTree>
    <p:extLst>
      <p:ext uri="{BB962C8B-B14F-4D97-AF65-F5344CB8AC3E}">
        <p14:creationId xmlns:p14="http://schemas.microsoft.com/office/powerpoint/2010/main" val="21111219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61995" y="2319575"/>
            <a:ext cx="714405" cy="714405"/>
          </a:xfrm>
          <a:prstGeom prst="rect">
            <a:avLst/>
          </a:prstGeom>
          <a:noFill/>
        </p:spPr>
      </p:pic>
      <p:sp>
        <p:nvSpPr>
          <p:cNvPr id="5" name="TextBox 4"/>
          <p:cNvSpPr txBox="1"/>
          <p:nvPr/>
        </p:nvSpPr>
        <p:spPr>
          <a:xfrm>
            <a:off x="609600" y="871775"/>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18. Ducts for storing &amp; transporting the sperm from testis to outside are ……….. </a:t>
            </a:r>
          </a:p>
        </p:txBody>
      </p:sp>
      <p:sp>
        <p:nvSpPr>
          <p:cNvPr id="8" name="TextBox 7"/>
          <p:cNvSpPr txBox="1"/>
          <p:nvPr/>
        </p:nvSpPr>
        <p:spPr>
          <a:xfrm>
            <a:off x="1085472" y="1557575"/>
            <a:ext cx="2419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Seminal duct</a:t>
            </a:r>
          </a:p>
        </p:txBody>
      </p:sp>
      <p:sp>
        <p:nvSpPr>
          <p:cNvPr id="19" name="TextBox 18"/>
          <p:cNvSpPr txBox="1"/>
          <p:nvPr/>
        </p:nvSpPr>
        <p:spPr>
          <a:xfrm>
            <a:off x="1095406" y="20192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Urinary duct</a:t>
            </a:r>
          </a:p>
        </p:txBody>
      </p:sp>
      <p:sp>
        <p:nvSpPr>
          <p:cNvPr id="20" name="TextBox 19"/>
          <p:cNvSpPr txBox="1"/>
          <p:nvPr/>
        </p:nvSpPr>
        <p:spPr>
          <a:xfrm>
            <a:off x="1095405" y="30098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Urethral meatus</a:t>
            </a:r>
          </a:p>
        </p:txBody>
      </p:sp>
      <p:sp>
        <p:nvSpPr>
          <p:cNvPr id="21" name="TextBox 20"/>
          <p:cNvSpPr txBox="1"/>
          <p:nvPr/>
        </p:nvSpPr>
        <p:spPr>
          <a:xfrm>
            <a:off x="1095405" y="25335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Ejaculatory duct</a:t>
            </a:r>
          </a:p>
        </p:txBody>
      </p:sp>
    </p:spTree>
    <p:extLst>
      <p:ext uri="{BB962C8B-B14F-4D97-AF65-F5344CB8AC3E}">
        <p14:creationId xmlns:p14="http://schemas.microsoft.com/office/powerpoint/2010/main" val="35146414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276350"/>
            <a:ext cx="714405" cy="714405"/>
          </a:xfrm>
          <a:prstGeom prst="rect">
            <a:avLst/>
          </a:prstGeom>
          <a:noFill/>
        </p:spPr>
      </p:pic>
      <p:sp>
        <p:nvSpPr>
          <p:cNvPr id="5" name="TextBox 4"/>
          <p:cNvSpPr txBox="1"/>
          <p:nvPr/>
        </p:nvSpPr>
        <p:spPr>
          <a:xfrm>
            <a:off x="533400" y="971550"/>
            <a:ext cx="800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19. Urethra originates from &amp; extends through ___ respectively.....</a:t>
            </a:r>
          </a:p>
        </p:txBody>
      </p:sp>
      <p:sp>
        <p:nvSpPr>
          <p:cNvPr id="8" name="TextBox 7"/>
          <p:cNvSpPr txBox="1"/>
          <p:nvPr/>
        </p:nvSpPr>
        <p:spPr>
          <a:xfrm>
            <a:off x="1009272" y="1481375"/>
            <a:ext cx="5315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Urinary bladder &amp; penis</a:t>
            </a:r>
          </a:p>
        </p:txBody>
      </p:sp>
      <p:sp>
        <p:nvSpPr>
          <p:cNvPr id="19" name="TextBox 18"/>
          <p:cNvSpPr txBox="1"/>
          <p:nvPr/>
        </p:nvSpPr>
        <p:spPr>
          <a:xfrm>
            <a:off x="1019205" y="1943040"/>
            <a:ext cx="5686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Penis &amp; urinary bladder</a:t>
            </a:r>
          </a:p>
        </p:txBody>
      </p:sp>
      <p:sp>
        <p:nvSpPr>
          <p:cNvPr id="20" name="TextBox 19"/>
          <p:cNvSpPr txBox="1"/>
          <p:nvPr/>
        </p:nvSpPr>
        <p:spPr>
          <a:xfrm>
            <a:off x="1019204" y="2933640"/>
            <a:ext cx="5305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Rete testis &amp; urinary bladder</a:t>
            </a:r>
          </a:p>
        </p:txBody>
      </p:sp>
      <p:sp>
        <p:nvSpPr>
          <p:cNvPr id="21" name="TextBox 20"/>
          <p:cNvSpPr txBox="1"/>
          <p:nvPr/>
        </p:nvSpPr>
        <p:spPr>
          <a:xfrm>
            <a:off x="1019204" y="2457330"/>
            <a:ext cx="5152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Seminal vesicle &amp; penis</a:t>
            </a:r>
          </a:p>
        </p:txBody>
      </p:sp>
    </p:spTree>
    <p:extLst>
      <p:ext uri="{BB962C8B-B14F-4D97-AF65-F5344CB8AC3E}">
        <p14:creationId xmlns:p14="http://schemas.microsoft.com/office/powerpoint/2010/main" val="28879381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399" y="1295460"/>
            <a:ext cx="616841" cy="616841"/>
          </a:xfrm>
          <a:prstGeom prst="rect">
            <a:avLst/>
          </a:prstGeom>
          <a:noFill/>
        </p:spPr>
      </p:pic>
      <p:sp>
        <p:nvSpPr>
          <p:cNvPr id="5" name="TextBox 4"/>
          <p:cNvSpPr txBox="1"/>
          <p:nvPr/>
        </p:nvSpPr>
        <p:spPr>
          <a:xfrm>
            <a:off x="609600" y="8953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20. Urethral meatus is found at the..……</a:t>
            </a:r>
          </a:p>
        </p:txBody>
      </p:sp>
      <p:sp>
        <p:nvSpPr>
          <p:cNvPr id="8" name="TextBox 7"/>
          <p:cNvSpPr txBox="1"/>
          <p:nvPr/>
        </p:nvSpPr>
        <p:spPr>
          <a:xfrm>
            <a:off x="1009272" y="1405175"/>
            <a:ext cx="5010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Tip of copulatory organ</a:t>
            </a:r>
          </a:p>
        </p:txBody>
      </p:sp>
      <p:sp>
        <p:nvSpPr>
          <p:cNvPr id="19" name="TextBox 18"/>
          <p:cNvSpPr txBox="1"/>
          <p:nvPr/>
        </p:nvSpPr>
        <p:spPr>
          <a:xfrm>
            <a:off x="1019205" y="1866840"/>
            <a:ext cx="4695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Tip of urinary bladder</a:t>
            </a:r>
          </a:p>
        </p:txBody>
      </p:sp>
      <p:sp>
        <p:nvSpPr>
          <p:cNvPr id="20" name="TextBox 19"/>
          <p:cNvSpPr txBox="1"/>
          <p:nvPr/>
        </p:nvSpPr>
        <p:spPr>
          <a:xfrm>
            <a:off x="1019205" y="28574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Tip of ureter</a:t>
            </a:r>
          </a:p>
        </p:txBody>
      </p:sp>
      <p:sp>
        <p:nvSpPr>
          <p:cNvPr id="21" name="TextBox 20"/>
          <p:cNvSpPr txBox="1"/>
          <p:nvPr/>
        </p:nvSpPr>
        <p:spPr>
          <a:xfrm>
            <a:off x="1019204" y="2381130"/>
            <a:ext cx="4238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Tip of ejaculatory duct</a:t>
            </a:r>
          </a:p>
        </p:txBody>
      </p:sp>
    </p:spTree>
    <p:extLst>
      <p:ext uri="{BB962C8B-B14F-4D97-AF65-F5344CB8AC3E}">
        <p14:creationId xmlns:p14="http://schemas.microsoft.com/office/powerpoint/2010/main" val="30559550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90600" y="2619345"/>
            <a:ext cx="714405" cy="714405"/>
          </a:xfrm>
          <a:prstGeom prst="rect">
            <a:avLst/>
          </a:prstGeom>
          <a:noFill/>
        </p:spPr>
      </p:pic>
      <p:sp>
        <p:nvSpPr>
          <p:cNvPr id="5" name="TextBox 4"/>
          <p:cNvSpPr txBox="1"/>
          <p:nvPr/>
        </p:nvSpPr>
        <p:spPr>
          <a:xfrm>
            <a:off x="685800" y="847918"/>
            <a:ext cx="5410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21. The male external genitalia is..……</a:t>
            </a:r>
          </a:p>
        </p:txBody>
      </p:sp>
      <p:sp>
        <p:nvSpPr>
          <p:cNvPr id="8" name="TextBox 7"/>
          <p:cNvSpPr txBox="1"/>
          <p:nvPr/>
        </p:nvSpPr>
        <p:spPr>
          <a:xfrm>
            <a:off x="1083870" y="1324228"/>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Rete testis</a:t>
            </a:r>
          </a:p>
        </p:txBody>
      </p:sp>
      <p:sp>
        <p:nvSpPr>
          <p:cNvPr id="19" name="TextBox 18"/>
          <p:cNvSpPr txBox="1"/>
          <p:nvPr/>
        </p:nvSpPr>
        <p:spPr>
          <a:xfrm>
            <a:off x="1093803" y="1785893"/>
            <a:ext cx="233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Vasdeferens</a:t>
            </a:r>
          </a:p>
        </p:txBody>
      </p:sp>
      <p:sp>
        <p:nvSpPr>
          <p:cNvPr id="20" name="TextBox 19"/>
          <p:cNvSpPr txBox="1"/>
          <p:nvPr/>
        </p:nvSpPr>
        <p:spPr>
          <a:xfrm>
            <a:off x="1093803" y="2776493"/>
            <a:ext cx="18779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Penis</a:t>
            </a:r>
          </a:p>
        </p:txBody>
      </p:sp>
      <p:sp>
        <p:nvSpPr>
          <p:cNvPr id="21" name="TextBox 20"/>
          <p:cNvSpPr txBox="1"/>
          <p:nvPr/>
        </p:nvSpPr>
        <p:spPr>
          <a:xfrm>
            <a:off x="1093803" y="2300183"/>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Epididymis </a:t>
            </a:r>
          </a:p>
        </p:txBody>
      </p:sp>
    </p:spTree>
    <p:extLst>
      <p:ext uri="{BB962C8B-B14F-4D97-AF65-F5344CB8AC3E}">
        <p14:creationId xmlns:p14="http://schemas.microsoft.com/office/powerpoint/2010/main" val="28383272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1839" y="1600368"/>
            <a:ext cx="628362" cy="628362"/>
          </a:xfrm>
          <a:prstGeom prst="rect">
            <a:avLst/>
          </a:prstGeom>
          <a:noFill/>
        </p:spPr>
      </p:pic>
      <p:sp>
        <p:nvSpPr>
          <p:cNvPr id="5" name="TextBox 4"/>
          <p:cNvSpPr txBox="1"/>
          <p:nvPr/>
        </p:nvSpPr>
        <p:spPr>
          <a:xfrm>
            <a:off x="692658" y="895350"/>
            <a:ext cx="654634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22. The erectile tissue of penis facilitates …………….. </a:t>
            </a:r>
          </a:p>
        </p:txBody>
      </p:sp>
      <p:sp>
        <p:nvSpPr>
          <p:cNvPr id="8" name="TextBox 7"/>
          <p:cNvSpPr txBox="1"/>
          <p:nvPr/>
        </p:nvSpPr>
        <p:spPr>
          <a:xfrm>
            <a:off x="1092331" y="125277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Spermiation</a:t>
            </a:r>
          </a:p>
        </p:txBody>
      </p:sp>
      <p:sp>
        <p:nvSpPr>
          <p:cNvPr id="19" name="TextBox 18"/>
          <p:cNvSpPr txBox="1"/>
          <p:nvPr/>
        </p:nvSpPr>
        <p:spPr>
          <a:xfrm>
            <a:off x="1102264" y="1714440"/>
            <a:ext cx="233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Insemination</a:t>
            </a:r>
          </a:p>
        </p:txBody>
      </p:sp>
      <p:sp>
        <p:nvSpPr>
          <p:cNvPr id="20" name="TextBox 19"/>
          <p:cNvSpPr txBox="1"/>
          <p:nvPr/>
        </p:nvSpPr>
        <p:spPr>
          <a:xfrm>
            <a:off x="1102263" y="2705040"/>
            <a:ext cx="25908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Micturition</a:t>
            </a:r>
          </a:p>
        </p:txBody>
      </p:sp>
      <p:sp>
        <p:nvSpPr>
          <p:cNvPr id="21" name="TextBox 20"/>
          <p:cNvSpPr txBox="1"/>
          <p:nvPr/>
        </p:nvSpPr>
        <p:spPr>
          <a:xfrm>
            <a:off x="1102264" y="22287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Spermatogenesis</a:t>
            </a:r>
          </a:p>
        </p:txBody>
      </p:sp>
    </p:spTree>
    <p:extLst>
      <p:ext uri="{BB962C8B-B14F-4D97-AF65-F5344CB8AC3E}">
        <p14:creationId xmlns:p14="http://schemas.microsoft.com/office/powerpoint/2010/main" val="1255528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99061" y="1294306"/>
            <a:ext cx="601139" cy="601139"/>
          </a:xfrm>
          <a:prstGeom prst="rect">
            <a:avLst/>
          </a:prstGeom>
          <a:noFill/>
        </p:spPr>
      </p:pic>
      <p:sp>
        <p:nvSpPr>
          <p:cNvPr id="5" name="TextBox 4"/>
          <p:cNvSpPr txBox="1"/>
          <p:nvPr/>
        </p:nvSpPr>
        <p:spPr>
          <a:xfrm>
            <a:off x="692658" y="876240"/>
            <a:ext cx="654634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23. Glans penis is covered by a loose fold of skin ………..</a:t>
            </a:r>
          </a:p>
        </p:txBody>
      </p:sp>
      <p:sp>
        <p:nvSpPr>
          <p:cNvPr id="8" name="TextBox 7"/>
          <p:cNvSpPr txBox="1"/>
          <p:nvPr/>
        </p:nvSpPr>
        <p:spPr>
          <a:xfrm>
            <a:off x="1168531" y="1390727"/>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Fore skin</a:t>
            </a:r>
          </a:p>
        </p:txBody>
      </p:sp>
      <p:sp>
        <p:nvSpPr>
          <p:cNvPr id="19" name="TextBox 18"/>
          <p:cNvSpPr txBox="1"/>
          <p:nvPr/>
        </p:nvSpPr>
        <p:spPr>
          <a:xfrm>
            <a:off x="1147210" y="1852392"/>
            <a:ext cx="282365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Hyaline sheath</a:t>
            </a:r>
          </a:p>
        </p:txBody>
      </p:sp>
      <p:sp>
        <p:nvSpPr>
          <p:cNvPr id="20" name="TextBox 19"/>
          <p:cNvSpPr txBox="1"/>
          <p:nvPr/>
        </p:nvSpPr>
        <p:spPr>
          <a:xfrm>
            <a:off x="1131707" y="2710483"/>
            <a:ext cx="4848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Tunica albuginea</a:t>
            </a:r>
          </a:p>
        </p:txBody>
      </p:sp>
      <p:sp>
        <p:nvSpPr>
          <p:cNvPr id="21" name="TextBox 20"/>
          <p:cNvSpPr txBox="1"/>
          <p:nvPr/>
        </p:nvSpPr>
        <p:spPr>
          <a:xfrm>
            <a:off x="1150119" y="2295925"/>
            <a:ext cx="379319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Tunica vaginalis</a:t>
            </a:r>
          </a:p>
        </p:txBody>
      </p:sp>
    </p:spTree>
    <p:extLst>
      <p:ext uri="{BB962C8B-B14F-4D97-AF65-F5344CB8AC3E}">
        <p14:creationId xmlns:p14="http://schemas.microsoft.com/office/powerpoint/2010/main" val="33315687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047750"/>
            <a:ext cx="714405" cy="714405"/>
          </a:xfrm>
          <a:prstGeom prst="rect">
            <a:avLst/>
          </a:prstGeom>
          <a:noFill/>
        </p:spPr>
      </p:pic>
      <p:sp>
        <p:nvSpPr>
          <p:cNvPr id="5" name="TextBox 4"/>
          <p:cNvSpPr txBox="1"/>
          <p:nvPr/>
        </p:nvSpPr>
        <p:spPr>
          <a:xfrm>
            <a:off x="533400" y="742950"/>
            <a:ext cx="601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24. Glans penis is..……</a:t>
            </a:r>
          </a:p>
        </p:txBody>
      </p:sp>
      <p:sp>
        <p:nvSpPr>
          <p:cNvPr id="8" name="TextBox 7"/>
          <p:cNvSpPr txBox="1"/>
          <p:nvPr/>
        </p:nvSpPr>
        <p:spPr>
          <a:xfrm>
            <a:off x="1009272" y="1204898"/>
            <a:ext cx="4629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Enlarged end of  penis</a:t>
            </a:r>
          </a:p>
        </p:txBody>
      </p:sp>
      <p:sp>
        <p:nvSpPr>
          <p:cNvPr id="19" name="TextBox 18"/>
          <p:cNvSpPr txBox="1"/>
          <p:nvPr/>
        </p:nvSpPr>
        <p:spPr>
          <a:xfrm>
            <a:off x="1019205" y="1666563"/>
            <a:ext cx="4848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Enlarged end of  testis</a:t>
            </a:r>
          </a:p>
        </p:txBody>
      </p:sp>
      <p:sp>
        <p:nvSpPr>
          <p:cNvPr id="20" name="TextBox 19"/>
          <p:cNvSpPr txBox="1"/>
          <p:nvPr/>
        </p:nvSpPr>
        <p:spPr>
          <a:xfrm>
            <a:off x="1019205" y="2657163"/>
            <a:ext cx="4390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Enlarged end of  Rete testis</a:t>
            </a:r>
          </a:p>
        </p:txBody>
      </p:sp>
      <p:sp>
        <p:nvSpPr>
          <p:cNvPr id="21" name="TextBox 20"/>
          <p:cNvSpPr txBox="1"/>
          <p:nvPr/>
        </p:nvSpPr>
        <p:spPr>
          <a:xfrm>
            <a:off x="1019204" y="2180853"/>
            <a:ext cx="4390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Enlarged end of  Vas deferens</a:t>
            </a:r>
          </a:p>
        </p:txBody>
      </p:sp>
    </p:spTree>
    <p:extLst>
      <p:ext uri="{BB962C8B-B14F-4D97-AF65-F5344CB8AC3E}">
        <p14:creationId xmlns:p14="http://schemas.microsoft.com/office/powerpoint/2010/main" val="14525554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3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1" y="1200150"/>
            <a:ext cx="714405" cy="714405"/>
          </a:xfrm>
          <a:prstGeom prst="rect">
            <a:avLst/>
          </a:prstGeom>
          <a:noFill/>
        </p:spPr>
      </p:pic>
      <p:sp>
        <p:nvSpPr>
          <p:cNvPr id="5" name="TextBox 4"/>
          <p:cNvSpPr txBox="1"/>
          <p:nvPr/>
        </p:nvSpPr>
        <p:spPr>
          <a:xfrm>
            <a:off x="533400" y="895350"/>
            <a:ext cx="5638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25. Male accessory glands are..……</a:t>
            </a:r>
          </a:p>
        </p:txBody>
      </p:sp>
      <p:sp>
        <p:nvSpPr>
          <p:cNvPr id="8" name="TextBox 7"/>
          <p:cNvSpPr txBox="1"/>
          <p:nvPr/>
        </p:nvSpPr>
        <p:spPr>
          <a:xfrm>
            <a:off x="1009272" y="1328975"/>
            <a:ext cx="7525128"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C00000"/>
                </a:solidFill>
                <a:latin typeface="Times New Roman" pitchFamily="18" charset="0"/>
                <a:ea typeface="Cambria Math" pitchFamily="18" charset="0"/>
                <a:cs typeface="Times New Roman" pitchFamily="18" charset="0"/>
              </a:rPr>
              <a:t>1) One pair of seminal vesicles, bulbourethral glands &amp; a prostate gland</a:t>
            </a:r>
          </a:p>
        </p:txBody>
      </p:sp>
      <p:sp>
        <p:nvSpPr>
          <p:cNvPr id="19" name="TextBox 18"/>
          <p:cNvSpPr txBox="1"/>
          <p:nvPr/>
        </p:nvSpPr>
        <p:spPr>
          <a:xfrm>
            <a:off x="1019206" y="2019240"/>
            <a:ext cx="6372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Paired bulbourethral &amp; prostate gland</a:t>
            </a:r>
          </a:p>
        </p:txBody>
      </p:sp>
      <p:sp>
        <p:nvSpPr>
          <p:cNvPr id="20" name="TextBox 19"/>
          <p:cNvSpPr txBox="1"/>
          <p:nvPr/>
        </p:nvSpPr>
        <p:spPr>
          <a:xfrm>
            <a:off x="1019205" y="3009840"/>
            <a:ext cx="7134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C00000"/>
                </a:solidFill>
                <a:latin typeface="Times New Roman" pitchFamily="18" charset="0"/>
                <a:ea typeface="Cambria Math" pitchFamily="18" charset="0"/>
                <a:cs typeface="Times New Roman" pitchFamily="18" charset="0"/>
              </a:rPr>
              <a:t>4) Unpaired seminal vesicle, bulbourethral &amp; prostate gland</a:t>
            </a:r>
          </a:p>
        </p:txBody>
      </p:sp>
      <p:sp>
        <p:nvSpPr>
          <p:cNvPr id="21" name="TextBox 20"/>
          <p:cNvSpPr txBox="1"/>
          <p:nvPr/>
        </p:nvSpPr>
        <p:spPr>
          <a:xfrm>
            <a:off x="1019205" y="2533530"/>
            <a:ext cx="6600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One seminal vesicle &amp; two prostate glands</a:t>
            </a:r>
          </a:p>
        </p:txBody>
      </p:sp>
    </p:spTree>
    <p:extLst>
      <p:ext uri="{BB962C8B-B14F-4D97-AF65-F5344CB8AC3E}">
        <p14:creationId xmlns:p14="http://schemas.microsoft.com/office/powerpoint/2010/main" val="18383019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558428" y="738354"/>
            <a:ext cx="7594972"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latin typeface="Times New Roman" pitchFamily="18" charset="0"/>
                <a:cs typeface="Times New Roman" pitchFamily="18" charset="0"/>
              </a:rPr>
              <a:t>SEXUAL REPRODUCTION - </a:t>
            </a:r>
            <a:r>
              <a:rPr lang="en-IN" sz="2200" b="1">
                <a:effectLst>
                  <a:outerShdw blurRad="38100" dist="38100" dir="2700000" algn="tl">
                    <a:srgbClr val="000000">
                      <a:alpha val="43137"/>
                    </a:srgbClr>
                  </a:outerShdw>
                </a:effectLst>
                <a:latin typeface="Times New Roman" pitchFamily="18" charset="0"/>
                <a:cs typeface="Times New Roman" pitchFamily="18" charset="0"/>
              </a:rPr>
              <a:t>CHARACTERISTICS</a:t>
            </a:r>
          </a:p>
        </p:txBody>
      </p:sp>
      <p:pic>
        <p:nvPicPr>
          <p:cNvPr id="3073" name="Picture 1"/>
          <p:cNvPicPr>
            <a:picLocks noChangeAspect="1" noChangeArrowheads="1"/>
          </p:cNvPicPr>
          <p:nvPr/>
        </p:nvPicPr>
        <p:blipFill>
          <a:blip r:embed="rId2"/>
          <a:srcRect l="9422" r="13679"/>
          <a:stretch>
            <a:fillRect/>
          </a:stretch>
        </p:blipFill>
        <p:spPr bwMode="auto">
          <a:xfrm>
            <a:off x="682172" y="2724150"/>
            <a:ext cx="2655005" cy="1909847"/>
          </a:xfrm>
          <a:prstGeom prst="rect">
            <a:avLst/>
          </a:prstGeom>
          <a:noFill/>
          <a:ln w="38100">
            <a:solidFill>
              <a:srgbClr val="002060"/>
            </a:solidFill>
            <a:miter lim="800000"/>
          </a:ln>
          <a:effectLst/>
        </p:spPr>
      </p:pic>
      <p:pic>
        <p:nvPicPr>
          <p:cNvPr id="3074" name="Picture 2"/>
          <p:cNvPicPr>
            <a:picLocks noChangeAspect="1" noChangeArrowheads="1"/>
          </p:cNvPicPr>
          <p:nvPr/>
        </p:nvPicPr>
        <p:blipFill>
          <a:blip r:embed="rId3"/>
          <a:stretch>
            <a:fillRect/>
          </a:stretch>
        </p:blipFill>
        <p:spPr bwMode="auto">
          <a:xfrm>
            <a:off x="673428" y="2407245"/>
            <a:ext cx="2265517" cy="2186859"/>
          </a:xfrm>
          <a:prstGeom prst="rect">
            <a:avLst/>
          </a:prstGeom>
          <a:noFill/>
          <a:ln w="38100">
            <a:solidFill>
              <a:srgbClr val="002060"/>
            </a:solidFill>
            <a:miter lim="800000"/>
          </a:ln>
          <a:effectLst/>
        </p:spPr>
      </p:pic>
      <p:sp>
        <p:nvSpPr>
          <p:cNvPr id="11" name="Cloud 10"/>
          <p:cNvSpPr/>
          <p:nvPr/>
        </p:nvSpPr>
        <p:spPr>
          <a:xfrm>
            <a:off x="4267200" y="3056084"/>
            <a:ext cx="4332449" cy="175260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4" name="Cloud 13"/>
          <p:cNvSpPr/>
          <p:nvPr/>
        </p:nvSpPr>
        <p:spPr>
          <a:xfrm>
            <a:off x="2890802" y="1200150"/>
            <a:ext cx="4277750" cy="190500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7" name="Cloud 16"/>
          <p:cNvSpPr/>
          <p:nvPr/>
        </p:nvSpPr>
        <p:spPr>
          <a:xfrm>
            <a:off x="3227428" y="1511284"/>
            <a:ext cx="2553222" cy="114300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solidFill>
                <a:schemeClr val="tx1"/>
              </a:solidFill>
            </a:endParaRPr>
          </a:p>
        </p:txBody>
      </p:sp>
      <p:sp>
        <p:nvSpPr>
          <p:cNvPr id="19" name="Rectangle 18"/>
          <p:cNvSpPr/>
          <p:nvPr/>
        </p:nvSpPr>
        <p:spPr>
          <a:xfrm>
            <a:off x="5010426" y="3270665"/>
            <a:ext cx="3424057" cy="132343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solidFill>
                  <a:srgbClr val="31253F"/>
                </a:solidFill>
                <a:latin typeface="Times New Roman" pitchFamily="18" charset="0"/>
                <a:cs typeface="Times New Roman" pitchFamily="18" charset="0"/>
              </a:rPr>
              <a:t>Maternal and paternal gametes fuse, so there is genetic recombination and variations.</a:t>
            </a:r>
          </a:p>
        </p:txBody>
      </p:sp>
      <p:sp>
        <p:nvSpPr>
          <p:cNvPr id="20" name="Rectangle 19"/>
          <p:cNvSpPr/>
          <p:nvPr/>
        </p:nvSpPr>
        <p:spPr>
          <a:xfrm>
            <a:off x="3508220" y="1728402"/>
            <a:ext cx="1930052"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latin typeface="Times New Roman" pitchFamily="18" charset="0"/>
                <a:cs typeface="Times New Roman" pitchFamily="18" charset="0"/>
              </a:rPr>
              <a:t>Variations lead</a:t>
            </a:r>
          </a:p>
          <a:p>
            <a:pPr algn="ctr"/>
            <a:r>
              <a:rPr lang="en-IN" sz="2000" b="1">
                <a:latin typeface="Times New Roman" pitchFamily="18" charset="0"/>
                <a:cs typeface="Times New Roman" pitchFamily="18" charset="0"/>
              </a:rPr>
              <a:t>to Evolution.</a:t>
            </a:r>
          </a:p>
        </p:txBody>
      </p:sp>
      <p:sp>
        <p:nvSpPr>
          <p:cNvPr id="21" name="Rectangle 20"/>
          <p:cNvSpPr/>
          <p:nvPr/>
        </p:nvSpPr>
        <p:spPr>
          <a:xfrm>
            <a:off x="3429000" y="1556087"/>
            <a:ext cx="335280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latin typeface="Times New Roman" pitchFamily="18" charset="0"/>
                <a:cs typeface="Times New Roman" pitchFamily="18" charset="0"/>
              </a:rPr>
              <a:t>Stronger ones survive and weaker ones perish. Thus the species goes on improving.</a:t>
            </a:r>
          </a:p>
        </p:txBody>
      </p:sp>
    </p:spTree>
    <p:extLst>
      <p:ext uri="{BB962C8B-B14F-4D97-AF65-F5344CB8AC3E}">
        <p14:creationId xmlns:p14="http://schemas.microsoft.com/office/powerpoint/2010/main" val="1814041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nodeType="clickEffect">
                                  <p:stCondLst>
                                    <p:cond delay="0"/>
                                  </p:stCondLst>
                                  <p:iterate type="lt">
                                    <p:tmPct val="10000"/>
                                  </p:iterate>
                                  <p:childTnLst>
                                    <p:set>
                                      <p:cBhvr>
                                        <p:cTn id="18" dur="1" fill="hold">
                                          <p:stCondLst>
                                            <p:cond delay="0"/>
                                          </p:stCondLst>
                                        </p:cTn>
                                        <p:tgtEl>
                                          <p:spTgt spid="3073"/>
                                        </p:tgtEl>
                                        <p:attrNameLst>
                                          <p:attrName>style.visibility</p:attrName>
                                        </p:attrNameLst>
                                      </p:cBhvr>
                                      <p:to>
                                        <p:strVal val="visible"/>
                                      </p:to>
                                    </p:set>
                                    <p:anim calcmode="lin" valueType="num">
                                      <p:cBhvr>
                                        <p:cTn id="19" dur="1000" fill="hold"/>
                                        <p:tgtEl>
                                          <p:spTgt spid="3073"/>
                                        </p:tgtEl>
                                        <p:attrNameLst>
                                          <p:attrName>ppt_w</p:attrName>
                                        </p:attrNameLst>
                                      </p:cBhvr>
                                      <p:tavLst>
                                        <p:tav tm="0">
                                          <p:val>
                                            <p:strVal val="#ppt_w*0.70"/>
                                          </p:val>
                                        </p:tav>
                                        <p:tav tm="100000">
                                          <p:val>
                                            <p:strVal val="#ppt_w"/>
                                          </p:val>
                                        </p:tav>
                                      </p:tavLst>
                                    </p:anim>
                                    <p:anim calcmode="lin" valueType="num">
                                      <p:cBhvr>
                                        <p:cTn id="20" dur="1000" fill="hold"/>
                                        <p:tgtEl>
                                          <p:spTgt spid="3073"/>
                                        </p:tgtEl>
                                        <p:attrNameLst>
                                          <p:attrName>ppt_h</p:attrName>
                                        </p:attrNameLst>
                                      </p:cBhvr>
                                      <p:tavLst>
                                        <p:tav tm="0">
                                          <p:val>
                                            <p:strVal val="#ppt_h"/>
                                          </p:val>
                                        </p:tav>
                                        <p:tav tm="100000">
                                          <p:val>
                                            <p:strVal val="#ppt_h"/>
                                          </p:val>
                                        </p:tav>
                                      </p:tavLst>
                                    </p:anim>
                                    <p:animEffect transition="in" filter="fade">
                                      <p:cBhvr>
                                        <p:cTn id="21" dur="1000"/>
                                        <p:tgtEl>
                                          <p:spTgt spid="3073"/>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fill="hold" grpId="0" nodeType="clickEffect">
                                  <p:stCondLst>
                                    <p:cond delay="0"/>
                                  </p:stCondLst>
                                  <p:iterate type="lt">
                                    <p:tmPct val="10000"/>
                                  </p:iterate>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8" fill="hold" grpId="0" nodeType="clickEffect">
                                  <p:stCondLst>
                                    <p:cond delay="0"/>
                                  </p:stCondLst>
                                  <p:iterate type="lt">
                                    <p:tmPct val="10000"/>
                                  </p:iterate>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10" presetClass="exit" presetSubtype="0" fill="hold" grpId="1" nodeType="clickEffect">
                                  <p:stCondLst>
                                    <p:cond delay="0"/>
                                  </p:stCondLst>
                                  <p:iterate type="lt">
                                    <p:tmPct val="0"/>
                                  </p:iterate>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10" presetClass="exit" presetSubtype="0" fill="hold" grpId="1" nodeType="withEffect">
                                  <p:stCondLst>
                                    <p:cond delay="0"/>
                                  </p:stCondLst>
                                  <p:iterate type="lt">
                                    <p:tmPct val="0"/>
                                  </p:iterate>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p:stCondLst>
                              <p:cond delay="0"/>
                            </p:stCondLst>
                            <p:childTnLst>
                              <p:par>
                                <p:cTn id="44" presetID="53" presetClass="entr" presetSubtype="16" fill="hold" grpId="0" nodeType="clickEffect">
                                  <p:stCondLst>
                                    <p:cond delay="0"/>
                                  </p:stCondLst>
                                  <p:iterate type="lt">
                                    <p:tmPct val="10000"/>
                                  </p:iterate>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Effect transition="in" filter="fade">
                                      <p:cBhvr>
                                        <p:cTn id="48" dur="500"/>
                                        <p:tgtEl>
                                          <p:spTgt spid="17"/>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22" presetClass="entr" presetSubtype="8" fill="hold" grpId="0" nodeType="clickEffect">
                                  <p:stCondLst>
                                    <p:cond delay="0"/>
                                  </p:stCondLst>
                                  <p:iterate type="lt">
                                    <p:tmPct val="10000"/>
                                  </p:iterate>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childTnLst>
                    </p:cTn>
                  </p:par>
                  <p:par>
                    <p:cTn id="54" fill="hold" nodeType="clickPar">
                      <p:stCondLst>
                        <p:cond delay="indefinite"/>
                      </p:stCondLst>
                      <p:childTnLst>
                        <p:par>
                          <p:cTn id="55" fill="hold">
                            <p:stCondLst>
                              <p:cond delay="0"/>
                            </p:stCondLst>
                            <p:childTnLst>
                              <p:par>
                                <p:cTn id="56" presetID="10" presetClass="exit" presetSubtype="0" fill="hold" grpId="1" nodeType="clickEffect">
                                  <p:stCondLst>
                                    <p:cond delay="0"/>
                                  </p:stCondLst>
                                  <p:iterate type="lt">
                                    <p:tmPct val="0"/>
                                  </p:iterate>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grpId="1" nodeType="withEffect">
                                  <p:stCondLst>
                                    <p:cond delay="0"/>
                                  </p:stCondLst>
                                  <p:iterate type="lt">
                                    <p:tmPct val="0"/>
                                  </p:iterate>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iterate type="lt">
                                    <p:tmPct val="0"/>
                                  </p:iterate>
                                  <p:childTnLst>
                                    <p:animEffect transition="out" filter="fade">
                                      <p:cBhvr>
                                        <p:cTn id="63" dur="500"/>
                                        <p:tgtEl>
                                          <p:spTgt spid="3073"/>
                                        </p:tgtEl>
                                      </p:cBhvr>
                                    </p:animEffect>
                                    <p:set>
                                      <p:cBhvr>
                                        <p:cTn id="64" dur="1" fill="hold">
                                          <p:stCondLst>
                                            <p:cond delay="499"/>
                                          </p:stCondLst>
                                        </p:cTn>
                                        <p:tgtEl>
                                          <p:spTgt spid="3073"/>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p:stCondLst>
                              <p:cond delay="0"/>
                            </p:stCondLst>
                            <p:childTnLst>
                              <p:par>
                                <p:cTn id="67" presetID="55" presetClass="entr" presetSubtype="0" fill="hold" nodeType="clickEffect">
                                  <p:stCondLst>
                                    <p:cond delay="0"/>
                                  </p:stCondLst>
                                  <p:iterate type="lt">
                                    <p:tmPct val="10000"/>
                                  </p:iterate>
                                  <p:childTnLst>
                                    <p:set>
                                      <p:cBhvr>
                                        <p:cTn id="68" dur="1" fill="hold">
                                          <p:stCondLst>
                                            <p:cond delay="0"/>
                                          </p:stCondLst>
                                        </p:cTn>
                                        <p:tgtEl>
                                          <p:spTgt spid="3074"/>
                                        </p:tgtEl>
                                        <p:attrNameLst>
                                          <p:attrName>style.visibility</p:attrName>
                                        </p:attrNameLst>
                                      </p:cBhvr>
                                      <p:to>
                                        <p:strVal val="visible"/>
                                      </p:to>
                                    </p:set>
                                    <p:anim calcmode="lin" valueType="num">
                                      <p:cBhvr>
                                        <p:cTn id="69" dur="1000" fill="hold"/>
                                        <p:tgtEl>
                                          <p:spTgt spid="3074"/>
                                        </p:tgtEl>
                                        <p:attrNameLst>
                                          <p:attrName>ppt_w</p:attrName>
                                        </p:attrNameLst>
                                      </p:cBhvr>
                                      <p:tavLst>
                                        <p:tav tm="0">
                                          <p:val>
                                            <p:strVal val="#ppt_w*0.70"/>
                                          </p:val>
                                        </p:tav>
                                        <p:tav tm="100000">
                                          <p:val>
                                            <p:strVal val="#ppt_w"/>
                                          </p:val>
                                        </p:tav>
                                      </p:tavLst>
                                    </p:anim>
                                    <p:anim calcmode="lin" valueType="num">
                                      <p:cBhvr>
                                        <p:cTn id="70" dur="1000" fill="hold"/>
                                        <p:tgtEl>
                                          <p:spTgt spid="3074"/>
                                        </p:tgtEl>
                                        <p:attrNameLst>
                                          <p:attrName>ppt_h</p:attrName>
                                        </p:attrNameLst>
                                      </p:cBhvr>
                                      <p:tavLst>
                                        <p:tav tm="0">
                                          <p:val>
                                            <p:strVal val="#ppt_h"/>
                                          </p:val>
                                        </p:tav>
                                        <p:tav tm="100000">
                                          <p:val>
                                            <p:strVal val="#ppt_h"/>
                                          </p:val>
                                        </p:tav>
                                      </p:tavLst>
                                    </p:anim>
                                    <p:animEffect transition="in" filter="fade">
                                      <p:cBhvr>
                                        <p:cTn id="71" dur="1000"/>
                                        <p:tgtEl>
                                          <p:spTgt spid="3074"/>
                                        </p:tgtEl>
                                      </p:cBhvr>
                                    </p:animEffect>
                                  </p:childTnLst>
                                </p:cTn>
                              </p:par>
                            </p:childTnLst>
                          </p:cTn>
                        </p:par>
                      </p:childTnLst>
                    </p:cTn>
                  </p:par>
                  <p:par>
                    <p:cTn id="72" fill="hold" nodeType="clickPar">
                      <p:stCondLst>
                        <p:cond delay="indefinite"/>
                      </p:stCondLst>
                      <p:childTnLst>
                        <p:par>
                          <p:cTn id="73" fill="hold">
                            <p:stCondLst>
                              <p:cond delay="0"/>
                            </p:stCondLst>
                            <p:childTnLst>
                              <p:par>
                                <p:cTn id="74" presetID="53" presetClass="entr" presetSubtype="16" fill="hold" grpId="0" nodeType="clickEffect">
                                  <p:stCondLst>
                                    <p:cond delay="0"/>
                                  </p:stCondLst>
                                  <p:iterate type="lt">
                                    <p:tmPct val="10000"/>
                                  </p:iterate>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childTnLst>
                          </p:cTn>
                        </p:par>
                      </p:childTnLst>
                    </p:cTn>
                  </p:par>
                  <p:par>
                    <p:cTn id="79" fill="hold" nodeType="clickPar">
                      <p:stCondLst>
                        <p:cond delay="indefinite"/>
                      </p:stCondLst>
                      <p:childTnLst>
                        <p:par>
                          <p:cTn id="80" fill="hold">
                            <p:stCondLst>
                              <p:cond delay="0"/>
                            </p:stCondLst>
                            <p:childTnLst>
                              <p:par>
                                <p:cTn id="81" presetID="22" presetClass="entr" presetSubtype="8" fill="hold" grpId="0" nodeType="clickEffect">
                                  <p:stCondLst>
                                    <p:cond delay="0"/>
                                  </p:stCondLst>
                                  <p:iterate type="lt">
                                    <p:tmPct val="10000"/>
                                  </p:iterate>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1" grpId="1" animBg="1"/>
      <p:bldP spid="14" grpId="0" animBg="1"/>
      <p:bldP spid="17" grpId="0" animBg="1"/>
      <p:bldP spid="17" grpId="1" animBg="1"/>
      <p:bldP spid="19" grpId="0"/>
      <p:bldP spid="19" grpId="1"/>
      <p:bldP spid="20" grpId="0"/>
      <p:bldP spid="20" grpId="1"/>
      <p:bldP spid="21" grpId="0"/>
    </p:bldLst>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6000" y="967085"/>
            <a:ext cx="27468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TESTOSTERONE</a:t>
            </a:r>
            <a:endParaRPr lang="en-IN" sz="2400" b="1">
              <a:latin typeface="Times New Roman" pitchFamily="18" charset="0"/>
              <a:cs typeface="Times New Roman" pitchFamily="18" charset="0"/>
            </a:endParaRPr>
          </a:p>
        </p:txBody>
      </p:sp>
      <p:sp>
        <p:nvSpPr>
          <p:cNvPr id="9" name="Cloud 8"/>
          <p:cNvSpPr/>
          <p:nvPr/>
        </p:nvSpPr>
        <p:spPr>
          <a:xfrm>
            <a:off x="2671775" y="1278063"/>
            <a:ext cx="3957625" cy="2293116"/>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Testosterone controls the development of male </a:t>
            </a:r>
            <a:r>
              <a:rPr lang="en-US" sz="2000" b="1">
                <a:solidFill>
                  <a:srgbClr val="C00000"/>
                </a:solidFill>
                <a:latin typeface="Times New Roman" pitchFamily="18" charset="0"/>
                <a:ea typeface="Times New Roman" pitchFamily="18" charset="0"/>
                <a:cs typeface="Times New Roman" pitchFamily="18" charset="0"/>
              </a:rPr>
              <a:t>secondary sexual characters </a:t>
            </a:r>
            <a:r>
              <a:rPr lang="en-US" sz="2000" b="1">
                <a:solidFill>
                  <a:schemeClr val="tx1"/>
                </a:solidFill>
                <a:latin typeface="Times New Roman" pitchFamily="18" charset="0"/>
                <a:ea typeface="Times New Roman" pitchFamily="18" charset="0"/>
                <a:cs typeface="Times New Roman" pitchFamily="18" charset="0"/>
              </a:rPr>
              <a:t>and </a:t>
            </a:r>
            <a:r>
              <a:rPr lang="en-US" sz="2000" b="1">
                <a:solidFill>
                  <a:srgbClr val="0000FF"/>
                </a:solidFill>
                <a:latin typeface="Times New Roman" pitchFamily="18" charset="0"/>
                <a:ea typeface="Times New Roman" pitchFamily="18" charset="0"/>
                <a:cs typeface="Times New Roman" pitchFamily="18" charset="0"/>
              </a:rPr>
              <a:t>spermatogenesis. </a:t>
            </a:r>
          </a:p>
        </p:txBody>
      </p:sp>
      <p:sp>
        <p:nvSpPr>
          <p:cNvPr id="10" name="Rectangle 1"/>
          <p:cNvSpPr>
            <a:spLocks noChangeArrowheads="1"/>
          </p:cNvSpPr>
          <p:nvPr/>
        </p:nvSpPr>
        <p:spPr bwMode="auto">
          <a:xfrm>
            <a:off x="2691474" y="3714750"/>
            <a:ext cx="3810001" cy="707886"/>
          </a:xfrm>
          <a:prstGeom prst="rect">
            <a:avLst/>
          </a:prstGeom>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ctr" defTabSz="914400" rtl="0" eaLnBrk="0" fontAlgn="base" latinLnBrk="0" hangingPunct="0">
              <a:lnSpc>
                <a:spcPct val="100000"/>
              </a:lnSpc>
              <a:spcBef>
                <a:spcPct val="0"/>
              </a:spcBef>
              <a:spcAft>
                <a:spcPct val="0"/>
              </a:spcAft>
              <a:buClrTx/>
              <a:buSzTx/>
            </a:pPr>
            <a:r>
              <a:rPr kumimoji="0" lang="en-US" sz="2000" b="1" i="0" u="none" strike="noStrike" cap="none" normalizeH="0" baseline="0">
                <a:ln>
                  <a:noFill/>
                </a:ln>
                <a:solidFill>
                  <a:schemeClr val="tx1"/>
                </a:solidFill>
                <a:effectLst/>
                <a:latin typeface="Times New Roman" pitchFamily="18" charset="0"/>
                <a:ea typeface="Times New Roman" pitchFamily="18" charset="0"/>
                <a:cs typeface="Times New Roman" pitchFamily="18" charset="0"/>
              </a:rPr>
              <a:t>Other immunologically competent cells are also present. </a:t>
            </a:r>
          </a:p>
        </p:txBody>
      </p:sp>
    </p:spTree>
    <p:extLst>
      <p:ext uri="{BB962C8B-B14F-4D97-AF65-F5344CB8AC3E}">
        <p14:creationId xmlns:p14="http://schemas.microsoft.com/office/powerpoint/2010/main" val="4438924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1000"/>
                                        <p:tgtEl>
                                          <p:spTgt spid="9">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53" presetClass="entr" presetSubtype="16" fill="hold" grpId="0" nodeType="click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nodeType="clickEffect">
                                  <p:stCondLst>
                                    <p:cond delay="0"/>
                                  </p:stCondLst>
                                  <p:iterate type="lt">
                                    <p:tmPct val="10000"/>
                                  </p:iterate>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wipe(left)">
                                      <p:cBhvr>
                                        <p:cTn id="2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504950"/>
            <a:ext cx="618812" cy="618812"/>
          </a:xfrm>
          <a:prstGeom prst="rect">
            <a:avLst/>
          </a:prstGeom>
          <a:noFill/>
        </p:spPr>
      </p:pic>
      <p:sp>
        <p:nvSpPr>
          <p:cNvPr id="5" name="TextBox 4"/>
          <p:cNvSpPr txBox="1"/>
          <p:nvPr/>
        </p:nvSpPr>
        <p:spPr>
          <a:xfrm>
            <a:off x="533400" y="819150"/>
            <a:ext cx="601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26. Seminal plasma is rich in..……</a:t>
            </a:r>
          </a:p>
        </p:txBody>
      </p:sp>
      <p:sp>
        <p:nvSpPr>
          <p:cNvPr id="8" name="TextBox 7"/>
          <p:cNvSpPr txBox="1"/>
          <p:nvPr/>
        </p:nvSpPr>
        <p:spPr>
          <a:xfrm>
            <a:off x="1009272" y="1252775"/>
            <a:ext cx="6458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Fructose, sodium &amp; certain enzymes</a:t>
            </a:r>
          </a:p>
        </p:txBody>
      </p:sp>
      <p:sp>
        <p:nvSpPr>
          <p:cNvPr id="19" name="TextBox 18"/>
          <p:cNvSpPr txBox="1"/>
          <p:nvPr/>
        </p:nvSpPr>
        <p:spPr>
          <a:xfrm>
            <a:off x="1019205" y="1714440"/>
            <a:ext cx="614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Fructose, calcium &amp; certain enzymes</a:t>
            </a:r>
          </a:p>
        </p:txBody>
      </p:sp>
      <p:sp>
        <p:nvSpPr>
          <p:cNvPr id="20" name="TextBox 19"/>
          <p:cNvSpPr txBox="1"/>
          <p:nvPr/>
        </p:nvSpPr>
        <p:spPr>
          <a:xfrm>
            <a:off x="1019204" y="2705040"/>
            <a:ext cx="4162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Fructose only</a:t>
            </a:r>
          </a:p>
        </p:txBody>
      </p:sp>
      <p:sp>
        <p:nvSpPr>
          <p:cNvPr id="21" name="TextBox 20"/>
          <p:cNvSpPr txBox="1"/>
          <p:nvPr/>
        </p:nvSpPr>
        <p:spPr>
          <a:xfrm>
            <a:off x="1019204" y="2228730"/>
            <a:ext cx="64483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Sodium, calcium &amp; certain enzymes</a:t>
            </a:r>
          </a:p>
        </p:txBody>
      </p:sp>
    </p:spTree>
    <p:extLst>
      <p:ext uri="{BB962C8B-B14F-4D97-AF65-F5344CB8AC3E}">
        <p14:creationId xmlns:p14="http://schemas.microsoft.com/office/powerpoint/2010/main" val="6154671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42943" y="1504950"/>
            <a:ext cx="557257" cy="557257"/>
          </a:xfrm>
          <a:prstGeom prst="rect">
            <a:avLst/>
          </a:prstGeom>
          <a:noFill/>
        </p:spPr>
      </p:pic>
      <p:sp>
        <p:nvSpPr>
          <p:cNvPr id="5" name="TextBox 4"/>
          <p:cNvSpPr txBox="1"/>
          <p:nvPr/>
        </p:nvSpPr>
        <p:spPr>
          <a:xfrm>
            <a:off x="564642" y="1047750"/>
            <a:ext cx="728395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27. Lubrication of penis is also due to the secretions of ………….. </a:t>
            </a:r>
          </a:p>
        </p:txBody>
      </p:sp>
      <p:sp>
        <p:nvSpPr>
          <p:cNvPr id="8" name="TextBox 7"/>
          <p:cNvSpPr txBox="1"/>
          <p:nvPr/>
        </p:nvSpPr>
        <p:spPr>
          <a:xfrm>
            <a:off x="1085472" y="1557575"/>
            <a:ext cx="6458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Bulbourethral glands</a:t>
            </a:r>
          </a:p>
        </p:txBody>
      </p:sp>
      <p:sp>
        <p:nvSpPr>
          <p:cNvPr id="19" name="TextBox 18"/>
          <p:cNvSpPr txBox="1"/>
          <p:nvPr/>
        </p:nvSpPr>
        <p:spPr>
          <a:xfrm>
            <a:off x="1095405" y="2019240"/>
            <a:ext cx="614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Sertoli cells</a:t>
            </a:r>
          </a:p>
        </p:txBody>
      </p:sp>
      <p:sp>
        <p:nvSpPr>
          <p:cNvPr id="20" name="TextBox 19"/>
          <p:cNvSpPr txBox="1"/>
          <p:nvPr/>
        </p:nvSpPr>
        <p:spPr>
          <a:xfrm>
            <a:off x="1095404" y="3009840"/>
            <a:ext cx="4162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Interstitial cells</a:t>
            </a:r>
          </a:p>
        </p:txBody>
      </p:sp>
      <p:sp>
        <p:nvSpPr>
          <p:cNvPr id="21" name="TextBox 20"/>
          <p:cNvSpPr txBox="1"/>
          <p:nvPr/>
        </p:nvSpPr>
        <p:spPr>
          <a:xfrm>
            <a:off x="1095404" y="2533530"/>
            <a:ext cx="64483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Leydig cells</a:t>
            </a:r>
          </a:p>
        </p:txBody>
      </p:sp>
    </p:spTree>
    <p:extLst>
      <p:ext uri="{BB962C8B-B14F-4D97-AF65-F5344CB8AC3E}">
        <p14:creationId xmlns:p14="http://schemas.microsoft.com/office/powerpoint/2010/main" val="30782382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1524000" y="1733550"/>
            <a:ext cx="6324600" cy="1569660"/>
          </a:xfrm>
          <a:prstGeom prst="rect">
            <a:avLst/>
          </a:prstGeom>
          <a:noFill/>
          <a:ln>
            <a:noFill/>
          </a:ln>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4800" b="1">
                <a:ln w="11430"/>
                <a:solidFill>
                  <a:srgbClr val="0000FF"/>
                </a:solidFill>
                <a:ea typeface="Cambria Math" pitchFamily="18" charset="0"/>
                <a:cs typeface="Times New Roman" pitchFamily="18" charset="0"/>
              </a:rPr>
              <a:t>FEMALE REPRODUCTIVE SYSTEM</a:t>
            </a:r>
          </a:p>
        </p:txBody>
      </p:sp>
    </p:spTree>
    <p:extLst>
      <p:ext uri="{BB962C8B-B14F-4D97-AF65-F5344CB8AC3E}">
        <p14:creationId xmlns:p14="http://schemas.microsoft.com/office/powerpoint/2010/main" val="41605858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6299" y="1928796"/>
            <a:ext cx="647701" cy="647701"/>
          </a:xfrm>
          <a:prstGeom prst="rect">
            <a:avLst/>
          </a:prstGeom>
          <a:noFill/>
        </p:spPr>
      </p:pic>
      <p:sp>
        <p:nvSpPr>
          <p:cNvPr id="5" name="TextBox 4"/>
          <p:cNvSpPr txBox="1"/>
          <p:nvPr/>
        </p:nvSpPr>
        <p:spPr>
          <a:xfrm>
            <a:off x="533400" y="112395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28. The primary female sex organs are..……</a:t>
            </a:r>
          </a:p>
        </p:txBody>
      </p:sp>
      <p:sp>
        <p:nvSpPr>
          <p:cNvPr id="8" name="TextBox 7"/>
          <p:cNvSpPr txBox="1"/>
          <p:nvPr/>
        </p:nvSpPr>
        <p:spPr>
          <a:xfrm>
            <a:off x="994970" y="15238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Oviducts</a:t>
            </a:r>
          </a:p>
        </p:txBody>
      </p:sp>
      <p:sp>
        <p:nvSpPr>
          <p:cNvPr id="19" name="TextBox 18"/>
          <p:cNvSpPr txBox="1"/>
          <p:nvPr/>
        </p:nvSpPr>
        <p:spPr>
          <a:xfrm>
            <a:off x="1004904" y="20192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Ovaries</a:t>
            </a:r>
          </a:p>
        </p:txBody>
      </p:sp>
      <p:sp>
        <p:nvSpPr>
          <p:cNvPr id="20" name="TextBox 19"/>
          <p:cNvSpPr txBox="1"/>
          <p:nvPr/>
        </p:nvSpPr>
        <p:spPr>
          <a:xfrm>
            <a:off x="1004902" y="3009840"/>
            <a:ext cx="31860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Uterus</a:t>
            </a:r>
          </a:p>
        </p:txBody>
      </p:sp>
      <p:sp>
        <p:nvSpPr>
          <p:cNvPr id="21" name="TextBox 20"/>
          <p:cNvSpPr txBox="1"/>
          <p:nvPr/>
        </p:nvSpPr>
        <p:spPr>
          <a:xfrm>
            <a:off x="1004903" y="25335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Mammary glands</a:t>
            </a:r>
          </a:p>
        </p:txBody>
      </p:sp>
    </p:spTree>
    <p:extLst>
      <p:ext uri="{BB962C8B-B14F-4D97-AF65-F5344CB8AC3E}">
        <p14:creationId xmlns:p14="http://schemas.microsoft.com/office/powerpoint/2010/main" val="14034233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2114550"/>
            <a:ext cx="609600" cy="609600"/>
          </a:xfrm>
          <a:prstGeom prst="rect">
            <a:avLst/>
          </a:prstGeom>
          <a:noFill/>
        </p:spPr>
      </p:pic>
      <p:sp>
        <p:nvSpPr>
          <p:cNvPr id="5" name="TextBox 4"/>
          <p:cNvSpPr txBox="1"/>
          <p:nvPr/>
        </p:nvSpPr>
        <p:spPr>
          <a:xfrm>
            <a:off x="609600" y="795575"/>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29. One pair of ovaries are located.……</a:t>
            </a:r>
          </a:p>
        </p:txBody>
      </p:sp>
      <p:sp>
        <p:nvSpPr>
          <p:cNvPr id="8" name="TextBox 7"/>
          <p:cNvSpPr txBox="1"/>
          <p:nvPr/>
        </p:nvSpPr>
        <p:spPr>
          <a:xfrm>
            <a:off x="1009272" y="1252775"/>
            <a:ext cx="615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One on each side of lower abdomen</a:t>
            </a:r>
          </a:p>
        </p:txBody>
      </p:sp>
      <p:sp>
        <p:nvSpPr>
          <p:cNvPr id="19" name="TextBox 18"/>
          <p:cNvSpPr txBox="1"/>
          <p:nvPr/>
        </p:nvSpPr>
        <p:spPr>
          <a:xfrm>
            <a:off x="1019205" y="1714440"/>
            <a:ext cx="3171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In pelvis region</a:t>
            </a:r>
          </a:p>
        </p:txBody>
      </p:sp>
      <p:sp>
        <p:nvSpPr>
          <p:cNvPr id="20" name="TextBox 19"/>
          <p:cNvSpPr txBox="1"/>
          <p:nvPr/>
        </p:nvSpPr>
        <p:spPr>
          <a:xfrm>
            <a:off x="1019204" y="2781240"/>
            <a:ext cx="3628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In upper abdomen</a:t>
            </a:r>
          </a:p>
        </p:txBody>
      </p:sp>
      <p:sp>
        <p:nvSpPr>
          <p:cNvPr id="21" name="TextBox 20"/>
          <p:cNvSpPr txBox="1"/>
          <p:nvPr/>
        </p:nvSpPr>
        <p:spPr>
          <a:xfrm>
            <a:off x="1019204" y="2247840"/>
            <a:ext cx="3171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Both 1 &amp; 2</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99273" y="1204300"/>
            <a:ext cx="649459" cy="649459"/>
          </a:xfrm>
          <a:prstGeom prst="rect">
            <a:avLst/>
          </a:prstGeom>
          <a:noFill/>
        </p:spPr>
      </p:pic>
      <p:sp>
        <p:nvSpPr>
          <p:cNvPr id="5" name="TextBox 4"/>
          <p:cNvSpPr txBox="1"/>
          <p:nvPr/>
        </p:nvSpPr>
        <p:spPr>
          <a:xfrm>
            <a:off x="685800" y="8953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30. Ovary is connected to pelvic wall &amp; uterus by …..</a:t>
            </a:r>
          </a:p>
        </p:txBody>
      </p:sp>
      <p:sp>
        <p:nvSpPr>
          <p:cNvPr id="8" name="TextBox 7"/>
          <p:cNvSpPr txBox="1"/>
          <p:nvPr/>
        </p:nvSpPr>
        <p:spPr>
          <a:xfrm>
            <a:off x="1237872" y="1328975"/>
            <a:ext cx="615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Ligaments</a:t>
            </a:r>
          </a:p>
        </p:txBody>
      </p:sp>
      <p:sp>
        <p:nvSpPr>
          <p:cNvPr id="19" name="TextBox 18"/>
          <p:cNvSpPr txBox="1"/>
          <p:nvPr/>
        </p:nvSpPr>
        <p:spPr>
          <a:xfrm>
            <a:off x="1247805" y="1790640"/>
            <a:ext cx="3171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Tendons</a:t>
            </a:r>
          </a:p>
        </p:txBody>
      </p:sp>
      <p:sp>
        <p:nvSpPr>
          <p:cNvPr id="20" name="TextBox 19"/>
          <p:cNvSpPr txBox="1"/>
          <p:nvPr/>
        </p:nvSpPr>
        <p:spPr>
          <a:xfrm>
            <a:off x="1247804" y="2857440"/>
            <a:ext cx="3628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Oviduct</a:t>
            </a:r>
          </a:p>
        </p:txBody>
      </p:sp>
      <p:sp>
        <p:nvSpPr>
          <p:cNvPr id="21" name="TextBox 20"/>
          <p:cNvSpPr txBox="1"/>
          <p:nvPr/>
        </p:nvSpPr>
        <p:spPr>
          <a:xfrm>
            <a:off x="1247804" y="2324040"/>
            <a:ext cx="3171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Isthmus </a:t>
            </a:r>
          </a:p>
        </p:txBody>
      </p:sp>
    </p:spTree>
    <p:extLst>
      <p:ext uri="{BB962C8B-B14F-4D97-AF65-F5344CB8AC3E}">
        <p14:creationId xmlns:p14="http://schemas.microsoft.com/office/powerpoint/2010/main" val="2009233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23073" y="1080223"/>
            <a:ext cx="649459" cy="649459"/>
          </a:xfrm>
          <a:prstGeom prst="rect">
            <a:avLst/>
          </a:prstGeom>
          <a:noFill/>
        </p:spPr>
      </p:pic>
      <p:sp>
        <p:nvSpPr>
          <p:cNvPr id="5" name="TextBox 4"/>
          <p:cNvSpPr txBox="1"/>
          <p:nvPr/>
        </p:nvSpPr>
        <p:spPr>
          <a:xfrm>
            <a:off x="609600" y="742950"/>
            <a:ext cx="4419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31. The parts of stroma of ovary are  </a:t>
            </a:r>
          </a:p>
        </p:txBody>
      </p:sp>
      <p:sp>
        <p:nvSpPr>
          <p:cNvPr id="6" name="TextBox 5"/>
          <p:cNvSpPr txBox="1"/>
          <p:nvPr/>
        </p:nvSpPr>
        <p:spPr>
          <a:xfrm>
            <a:off x="1161672" y="1204898"/>
            <a:ext cx="3486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Cortex  &amp; medulla </a:t>
            </a:r>
          </a:p>
        </p:txBody>
      </p:sp>
      <p:sp>
        <p:nvSpPr>
          <p:cNvPr id="7" name="TextBox 6"/>
          <p:cNvSpPr txBox="1"/>
          <p:nvPr/>
        </p:nvSpPr>
        <p:spPr>
          <a:xfrm>
            <a:off x="1171605" y="1666563"/>
            <a:ext cx="3933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Tunica albuginea &amp; vaginalis </a:t>
            </a:r>
          </a:p>
        </p:txBody>
      </p:sp>
      <p:sp>
        <p:nvSpPr>
          <p:cNvPr id="8" name="TextBox 7"/>
          <p:cNvSpPr txBox="1"/>
          <p:nvPr/>
        </p:nvSpPr>
        <p:spPr>
          <a:xfrm>
            <a:off x="1171604" y="2733363"/>
            <a:ext cx="2790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Uterus &amp; vagina </a:t>
            </a:r>
          </a:p>
        </p:txBody>
      </p:sp>
      <p:sp>
        <p:nvSpPr>
          <p:cNvPr id="9" name="TextBox 8"/>
          <p:cNvSpPr txBox="1"/>
          <p:nvPr/>
        </p:nvSpPr>
        <p:spPr>
          <a:xfrm>
            <a:off x="1171604" y="2199963"/>
            <a:ext cx="3171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Fallopian tube &amp; vagina </a:t>
            </a:r>
          </a:p>
        </p:txBody>
      </p:sp>
    </p:spTree>
    <p:extLst>
      <p:ext uri="{BB962C8B-B14F-4D97-AF65-F5344CB8AC3E}">
        <p14:creationId xmlns:p14="http://schemas.microsoft.com/office/powerpoint/2010/main" val="10246852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143000" y="2528939"/>
            <a:ext cx="590417" cy="590417"/>
          </a:xfrm>
          <a:prstGeom prst="rect">
            <a:avLst/>
          </a:prstGeom>
          <a:noFill/>
        </p:spPr>
      </p:pic>
      <p:sp>
        <p:nvSpPr>
          <p:cNvPr id="5" name="TextBox 4"/>
          <p:cNvSpPr txBox="1"/>
          <p:nvPr/>
        </p:nvSpPr>
        <p:spPr>
          <a:xfrm>
            <a:off x="762000" y="8953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32. The female accessory ducts are..……</a:t>
            </a:r>
          </a:p>
        </p:txBody>
      </p:sp>
      <p:sp>
        <p:nvSpPr>
          <p:cNvPr id="8" name="TextBox 7"/>
          <p:cNvSpPr txBox="1"/>
          <p:nvPr/>
        </p:nvSpPr>
        <p:spPr>
          <a:xfrm>
            <a:off x="1220366" y="132394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Uterus</a:t>
            </a:r>
          </a:p>
        </p:txBody>
      </p:sp>
      <p:sp>
        <p:nvSpPr>
          <p:cNvPr id="19" name="TextBox 18"/>
          <p:cNvSpPr txBox="1"/>
          <p:nvPr/>
        </p:nvSpPr>
        <p:spPr>
          <a:xfrm>
            <a:off x="1230300" y="178561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Vagina</a:t>
            </a:r>
          </a:p>
        </p:txBody>
      </p:sp>
      <p:sp>
        <p:nvSpPr>
          <p:cNvPr id="20" name="TextBox 19"/>
          <p:cNvSpPr txBox="1"/>
          <p:nvPr/>
        </p:nvSpPr>
        <p:spPr>
          <a:xfrm>
            <a:off x="1230299" y="2624093"/>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1230299" y="2238345"/>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Oviducts</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66800" y="1223430"/>
            <a:ext cx="586320" cy="586320"/>
          </a:xfrm>
          <a:prstGeom prst="rect">
            <a:avLst/>
          </a:prstGeom>
          <a:noFill/>
        </p:spPr>
      </p:pic>
      <p:sp>
        <p:nvSpPr>
          <p:cNvPr id="5" name="TextBox 4"/>
          <p:cNvSpPr txBox="1"/>
          <p:nvPr/>
        </p:nvSpPr>
        <p:spPr>
          <a:xfrm>
            <a:off x="685800" y="81915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33. Fallopian tubes are extended between..…</a:t>
            </a:r>
          </a:p>
        </p:txBody>
      </p:sp>
      <p:sp>
        <p:nvSpPr>
          <p:cNvPr id="8" name="TextBox 7"/>
          <p:cNvSpPr txBox="1"/>
          <p:nvPr/>
        </p:nvSpPr>
        <p:spPr>
          <a:xfrm>
            <a:off x="1161670" y="1328975"/>
            <a:ext cx="257212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Ovary &amp; uterus</a:t>
            </a:r>
          </a:p>
        </p:txBody>
      </p:sp>
      <p:sp>
        <p:nvSpPr>
          <p:cNvPr id="19" name="TextBox 18"/>
          <p:cNvSpPr txBox="1"/>
          <p:nvPr/>
        </p:nvSpPr>
        <p:spPr>
          <a:xfrm>
            <a:off x="1171604" y="1790640"/>
            <a:ext cx="2409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Ovary &amp; vagina</a:t>
            </a:r>
          </a:p>
        </p:txBody>
      </p:sp>
      <p:sp>
        <p:nvSpPr>
          <p:cNvPr id="20" name="TextBox 19"/>
          <p:cNvSpPr txBox="1"/>
          <p:nvPr/>
        </p:nvSpPr>
        <p:spPr>
          <a:xfrm>
            <a:off x="1171604" y="2781240"/>
            <a:ext cx="3247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Ampulla &amp; Fimbriae</a:t>
            </a:r>
          </a:p>
        </p:txBody>
      </p:sp>
      <p:sp>
        <p:nvSpPr>
          <p:cNvPr id="21" name="TextBox 20"/>
          <p:cNvSpPr txBox="1"/>
          <p:nvPr/>
        </p:nvSpPr>
        <p:spPr>
          <a:xfrm>
            <a:off x="1171603" y="2304930"/>
            <a:ext cx="32479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Ovary &amp; infundibulum</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8515" y="1962150"/>
            <a:ext cx="644952" cy="644952"/>
          </a:xfrm>
          <a:prstGeom prst="rect">
            <a:avLst/>
          </a:prstGeom>
          <a:noFill/>
        </p:spPr>
      </p:pic>
      <p:sp>
        <p:nvSpPr>
          <p:cNvPr id="5" name="TextBox 4"/>
          <p:cNvSpPr txBox="1"/>
          <p:nvPr/>
        </p:nvSpPr>
        <p:spPr>
          <a:xfrm>
            <a:off x="533400" y="795575"/>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34. The part of oviduct closer to the ovary ………….</a:t>
            </a:r>
          </a:p>
        </p:txBody>
      </p:sp>
      <p:sp>
        <p:nvSpPr>
          <p:cNvPr id="8" name="TextBox 7"/>
          <p:cNvSpPr txBox="1"/>
          <p:nvPr/>
        </p:nvSpPr>
        <p:spPr>
          <a:xfrm>
            <a:off x="926324" y="1252775"/>
            <a:ext cx="311227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Funnel-shaped Isthmus </a:t>
            </a:r>
          </a:p>
        </p:txBody>
      </p:sp>
      <p:sp>
        <p:nvSpPr>
          <p:cNvPr id="19" name="TextBox 18"/>
          <p:cNvSpPr txBox="1"/>
          <p:nvPr/>
        </p:nvSpPr>
        <p:spPr>
          <a:xfrm>
            <a:off x="907362" y="1714440"/>
            <a:ext cx="320743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Funnel-shaped Fimbriae  </a:t>
            </a:r>
          </a:p>
        </p:txBody>
      </p:sp>
      <p:sp>
        <p:nvSpPr>
          <p:cNvPr id="20" name="TextBox 19"/>
          <p:cNvSpPr txBox="1"/>
          <p:nvPr/>
        </p:nvSpPr>
        <p:spPr>
          <a:xfrm>
            <a:off x="963320" y="2611567"/>
            <a:ext cx="3247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Funnel-shaped ampulla </a:t>
            </a:r>
          </a:p>
        </p:txBody>
      </p:sp>
      <p:sp>
        <p:nvSpPr>
          <p:cNvPr id="21" name="TextBox 20"/>
          <p:cNvSpPr txBox="1"/>
          <p:nvPr/>
        </p:nvSpPr>
        <p:spPr>
          <a:xfrm>
            <a:off x="934715" y="2135257"/>
            <a:ext cx="432308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Funnel-shaped infundibulum </a:t>
            </a:r>
          </a:p>
        </p:txBody>
      </p:sp>
    </p:spTree>
    <p:extLst>
      <p:ext uri="{BB962C8B-B14F-4D97-AF65-F5344CB8AC3E}">
        <p14:creationId xmlns:p14="http://schemas.microsoft.com/office/powerpoint/2010/main" val="17022126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irc_mi" descr="http://classconnection.s3.amazonaws.com/535/flashcards/3547535/png/testis-1422B709FD24232D6EE.png"/>
          <p:cNvPicPr/>
          <p:nvPr/>
        </p:nvPicPr>
        <p:blipFill>
          <a:blip r:embed="rId2">
            <a:extLst>
              <a:ext uri="{28A0092B-C50C-407E-A947-70E740481C1C}">
                <a14:useLocalDpi xmlns:a14="http://schemas.microsoft.com/office/drawing/2010/main" val="0"/>
              </a:ext>
            </a:extLst>
          </a:blip>
          <a:srcRect l="3119" r="3295" b="4456"/>
          <a:stretch>
            <a:fillRect/>
          </a:stretch>
        </p:blipFill>
        <p:spPr bwMode="auto">
          <a:xfrm>
            <a:off x="583933" y="757604"/>
            <a:ext cx="4140467" cy="3947746"/>
          </a:xfrm>
          <a:prstGeom prst="rect">
            <a:avLst/>
          </a:prstGeom>
          <a:solidFill>
            <a:srgbClr val="FF0000"/>
          </a:solidFill>
          <a:ln w="38100">
            <a:noFill/>
          </a:ln>
        </p:spPr>
      </p:pic>
      <p:sp>
        <p:nvSpPr>
          <p:cNvPr id="11" name="Rectangle 10"/>
          <p:cNvSpPr/>
          <p:nvPr/>
        </p:nvSpPr>
        <p:spPr>
          <a:xfrm>
            <a:off x="4724400" y="1175087"/>
            <a:ext cx="3733800"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latin typeface="Times New Roman" pitchFamily="18" charset="0"/>
                <a:ea typeface="Times New Roman" pitchFamily="18" charset="0"/>
                <a:cs typeface="Times New Roman" pitchFamily="18" charset="0"/>
              </a:rPr>
              <a:t>The seminiferous tubules open into the vasa efferentia through the </a:t>
            </a:r>
            <a:r>
              <a:rPr lang="en-US" sz="2000" b="1">
                <a:solidFill>
                  <a:srgbClr val="FF0000"/>
                </a:solidFill>
                <a:latin typeface="Times New Roman" pitchFamily="18" charset="0"/>
                <a:ea typeface="Times New Roman" pitchFamily="18" charset="0"/>
                <a:cs typeface="Times New Roman" pitchFamily="18" charset="0"/>
              </a:rPr>
              <a:t>rete testis.</a:t>
            </a:r>
            <a:endParaRPr lang="en-US" sz="2000" b="1">
              <a:solidFill>
                <a:srgbClr val="FF0000"/>
              </a:solidFill>
              <a:latin typeface="Times New Roman" pitchFamily="18" charset="0"/>
            </a:endParaRPr>
          </a:p>
        </p:txBody>
      </p:sp>
      <p:sp>
        <p:nvSpPr>
          <p:cNvPr id="12" name="Rectangle 11"/>
          <p:cNvSpPr/>
          <p:nvPr/>
        </p:nvSpPr>
        <p:spPr>
          <a:xfrm>
            <a:off x="4724400" y="2467511"/>
            <a:ext cx="3733800" cy="132343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solidFill>
                  <a:srgbClr val="FF0000"/>
                </a:solidFill>
                <a:latin typeface="Times New Roman" pitchFamily="18" charset="0"/>
              </a:rPr>
              <a:t>Rete testis </a:t>
            </a:r>
            <a:r>
              <a:rPr lang="en-US" sz="2000" b="1">
                <a:latin typeface="Times New Roman" pitchFamily="18" charset="0"/>
              </a:rPr>
              <a:t>is present in mediastinum testis which is a mass of connective tissue at the back of the testis.</a:t>
            </a:r>
          </a:p>
        </p:txBody>
      </p:sp>
      <p:sp>
        <p:nvSpPr>
          <p:cNvPr id="13" name="Rectangle 12"/>
          <p:cNvSpPr/>
          <p:nvPr/>
        </p:nvSpPr>
        <p:spPr>
          <a:xfrm>
            <a:off x="583933" y="4514850"/>
            <a:ext cx="1092467"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1662954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200150"/>
            <a:ext cx="714405" cy="714405"/>
          </a:xfrm>
          <a:prstGeom prst="rect">
            <a:avLst/>
          </a:prstGeom>
          <a:noFill/>
        </p:spPr>
      </p:pic>
      <p:sp>
        <p:nvSpPr>
          <p:cNvPr id="5" name="TextBox 4"/>
          <p:cNvSpPr txBox="1"/>
          <p:nvPr/>
        </p:nvSpPr>
        <p:spPr>
          <a:xfrm>
            <a:off x="533400" y="898375"/>
            <a:ext cx="7696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35. Finger like projections of infundibulum help in..……</a:t>
            </a:r>
          </a:p>
        </p:txBody>
      </p:sp>
      <p:sp>
        <p:nvSpPr>
          <p:cNvPr id="8" name="TextBox 7"/>
          <p:cNvSpPr txBox="1"/>
          <p:nvPr/>
        </p:nvSpPr>
        <p:spPr>
          <a:xfrm>
            <a:off x="1007670" y="1325950"/>
            <a:ext cx="70695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Collection of ovum after ovulation</a:t>
            </a:r>
          </a:p>
        </p:txBody>
      </p:sp>
      <p:sp>
        <p:nvSpPr>
          <p:cNvPr id="19" name="TextBox 18"/>
          <p:cNvSpPr txBox="1"/>
          <p:nvPr/>
        </p:nvSpPr>
        <p:spPr>
          <a:xfrm>
            <a:off x="1017603" y="1787615"/>
            <a:ext cx="5305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Collection of ovum before ovulation</a:t>
            </a:r>
          </a:p>
        </p:txBody>
      </p:sp>
      <p:sp>
        <p:nvSpPr>
          <p:cNvPr id="20" name="TextBox 19"/>
          <p:cNvSpPr txBox="1"/>
          <p:nvPr/>
        </p:nvSpPr>
        <p:spPr>
          <a:xfrm>
            <a:off x="1017602" y="2778215"/>
            <a:ext cx="4771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Free movement of sperms</a:t>
            </a:r>
          </a:p>
        </p:txBody>
      </p:sp>
      <p:sp>
        <p:nvSpPr>
          <p:cNvPr id="21" name="TextBox 20"/>
          <p:cNvSpPr txBox="1"/>
          <p:nvPr/>
        </p:nvSpPr>
        <p:spPr>
          <a:xfrm>
            <a:off x="1017602" y="2301905"/>
            <a:ext cx="5229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Free movement of oviduct</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90601" y="1633492"/>
            <a:ext cx="714405" cy="714405"/>
          </a:xfrm>
          <a:prstGeom prst="rect">
            <a:avLst/>
          </a:prstGeom>
          <a:noFill/>
        </p:spPr>
      </p:pic>
      <p:sp>
        <p:nvSpPr>
          <p:cNvPr id="5" name="TextBox 4"/>
          <p:cNvSpPr txBox="1"/>
          <p:nvPr/>
        </p:nvSpPr>
        <p:spPr>
          <a:xfrm>
            <a:off x="609600" y="871775"/>
            <a:ext cx="7848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36. The wider part of oviduct into which infundibulum opens is </a:t>
            </a:r>
          </a:p>
        </p:txBody>
      </p:sp>
      <p:sp>
        <p:nvSpPr>
          <p:cNvPr id="8" name="TextBox 7"/>
          <p:cNvSpPr txBox="1"/>
          <p:nvPr/>
        </p:nvSpPr>
        <p:spPr>
          <a:xfrm>
            <a:off x="1009272" y="132897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Isthmus</a:t>
            </a:r>
          </a:p>
        </p:txBody>
      </p:sp>
      <p:sp>
        <p:nvSpPr>
          <p:cNvPr id="19" name="TextBox 18"/>
          <p:cNvSpPr txBox="1"/>
          <p:nvPr/>
        </p:nvSpPr>
        <p:spPr>
          <a:xfrm>
            <a:off x="1019205" y="1790640"/>
            <a:ext cx="4009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Ampulla</a:t>
            </a:r>
          </a:p>
        </p:txBody>
      </p:sp>
      <p:sp>
        <p:nvSpPr>
          <p:cNvPr id="20" name="TextBox 19"/>
          <p:cNvSpPr txBox="1"/>
          <p:nvPr/>
        </p:nvSpPr>
        <p:spPr>
          <a:xfrm>
            <a:off x="1019205" y="27812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Uterus</a:t>
            </a:r>
          </a:p>
        </p:txBody>
      </p:sp>
      <p:sp>
        <p:nvSpPr>
          <p:cNvPr id="21" name="TextBox 20"/>
          <p:cNvSpPr txBox="1"/>
          <p:nvPr/>
        </p:nvSpPr>
        <p:spPr>
          <a:xfrm>
            <a:off x="1019205" y="2304930"/>
            <a:ext cx="2943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Fimbriae</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198" y="2000087"/>
            <a:ext cx="714405" cy="714405"/>
          </a:xfrm>
          <a:prstGeom prst="rect">
            <a:avLst/>
          </a:prstGeom>
          <a:noFill/>
        </p:spPr>
      </p:pic>
      <p:sp>
        <p:nvSpPr>
          <p:cNvPr id="5" name="TextBox 4"/>
          <p:cNvSpPr txBox="1"/>
          <p:nvPr/>
        </p:nvSpPr>
        <p:spPr>
          <a:xfrm>
            <a:off x="533400" y="74295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37. The shape of uterus/ womb is ..……</a:t>
            </a:r>
          </a:p>
        </p:txBody>
      </p:sp>
      <p:sp>
        <p:nvSpPr>
          <p:cNvPr id="8" name="TextBox 7"/>
          <p:cNvSpPr txBox="1"/>
          <p:nvPr/>
        </p:nvSpPr>
        <p:spPr>
          <a:xfrm>
            <a:off x="933073" y="121926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Straight pear</a:t>
            </a:r>
          </a:p>
        </p:txBody>
      </p:sp>
      <p:sp>
        <p:nvSpPr>
          <p:cNvPr id="19" name="TextBox 18"/>
          <p:cNvSpPr txBox="1"/>
          <p:nvPr/>
        </p:nvSpPr>
        <p:spPr>
          <a:xfrm>
            <a:off x="943006" y="1680925"/>
            <a:ext cx="4619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Inverted pyramid</a:t>
            </a:r>
          </a:p>
        </p:txBody>
      </p:sp>
      <p:sp>
        <p:nvSpPr>
          <p:cNvPr id="20" name="TextBox 19"/>
          <p:cNvSpPr txBox="1"/>
          <p:nvPr/>
        </p:nvSpPr>
        <p:spPr>
          <a:xfrm>
            <a:off x="943005" y="2614435"/>
            <a:ext cx="4848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Upright pyramid</a:t>
            </a:r>
          </a:p>
        </p:txBody>
      </p:sp>
      <p:sp>
        <p:nvSpPr>
          <p:cNvPr id="21" name="TextBox 20"/>
          <p:cNvSpPr txBox="1"/>
          <p:nvPr/>
        </p:nvSpPr>
        <p:spPr>
          <a:xfrm>
            <a:off x="943006" y="2157235"/>
            <a:ext cx="30193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Inverted pear</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90598" y="1980977"/>
            <a:ext cx="714405" cy="714405"/>
          </a:xfrm>
          <a:prstGeom prst="rect">
            <a:avLst/>
          </a:prstGeom>
          <a:noFill/>
        </p:spPr>
      </p:pic>
      <p:sp>
        <p:nvSpPr>
          <p:cNvPr id="5" name="TextBox 4"/>
          <p:cNvSpPr txBox="1"/>
          <p:nvPr/>
        </p:nvSpPr>
        <p:spPr>
          <a:xfrm>
            <a:off x="609600" y="81915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38. Uterus opens into vagina through………..</a:t>
            </a:r>
          </a:p>
        </p:txBody>
      </p:sp>
      <p:sp>
        <p:nvSpPr>
          <p:cNvPr id="8" name="TextBox 7"/>
          <p:cNvSpPr txBox="1"/>
          <p:nvPr/>
        </p:nvSpPr>
        <p:spPr>
          <a:xfrm>
            <a:off x="1085473" y="12001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 wide ampulla</a:t>
            </a:r>
          </a:p>
        </p:txBody>
      </p:sp>
      <p:sp>
        <p:nvSpPr>
          <p:cNvPr id="19" name="TextBox 18"/>
          <p:cNvSpPr txBox="1"/>
          <p:nvPr/>
        </p:nvSpPr>
        <p:spPr>
          <a:xfrm>
            <a:off x="1095406" y="1661815"/>
            <a:ext cx="4619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 wide cervix</a:t>
            </a:r>
          </a:p>
        </p:txBody>
      </p:sp>
      <p:sp>
        <p:nvSpPr>
          <p:cNvPr id="20" name="TextBox 19"/>
          <p:cNvSpPr txBox="1"/>
          <p:nvPr/>
        </p:nvSpPr>
        <p:spPr>
          <a:xfrm>
            <a:off x="1095405" y="2595325"/>
            <a:ext cx="4848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 narrow isthmus</a:t>
            </a:r>
          </a:p>
        </p:txBody>
      </p:sp>
      <p:sp>
        <p:nvSpPr>
          <p:cNvPr id="21" name="TextBox 20"/>
          <p:cNvSpPr txBox="1"/>
          <p:nvPr/>
        </p:nvSpPr>
        <p:spPr>
          <a:xfrm>
            <a:off x="1095406" y="2138125"/>
            <a:ext cx="30193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 narrow cervix</a:t>
            </a:r>
          </a:p>
        </p:txBody>
      </p:sp>
    </p:spTree>
    <p:extLst>
      <p:ext uri="{BB962C8B-B14F-4D97-AF65-F5344CB8AC3E}">
        <p14:creationId xmlns:p14="http://schemas.microsoft.com/office/powerpoint/2010/main" val="13109710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066860"/>
            <a:ext cx="714405" cy="714405"/>
          </a:xfrm>
          <a:prstGeom prst="rect">
            <a:avLst/>
          </a:prstGeom>
          <a:noFill/>
        </p:spPr>
      </p:pic>
      <p:sp>
        <p:nvSpPr>
          <p:cNvPr id="5" name="TextBox 4"/>
          <p:cNvSpPr txBox="1"/>
          <p:nvPr/>
        </p:nvSpPr>
        <p:spPr>
          <a:xfrm>
            <a:off x="533400" y="74295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39. Birth canal is formed by..……</a:t>
            </a:r>
          </a:p>
        </p:txBody>
      </p:sp>
      <p:sp>
        <p:nvSpPr>
          <p:cNvPr id="8" name="TextBox 7"/>
          <p:cNvSpPr txBox="1"/>
          <p:nvPr/>
        </p:nvSpPr>
        <p:spPr>
          <a:xfrm>
            <a:off x="1009272" y="1219260"/>
            <a:ext cx="5391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Vagina &amp; cervical canal</a:t>
            </a:r>
          </a:p>
        </p:txBody>
      </p:sp>
      <p:sp>
        <p:nvSpPr>
          <p:cNvPr id="19" name="TextBox 18"/>
          <p:cNvSpPr txBox="1"/>
          <p:nvPr/>
        </p:nvSpPr>
        <p:spPr>
          <a:xfrm>
            <a:off x="1019205" y="1680925"/>
            <a:ext cx="3019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Vagina &amp; uterus</a:t>
            </a:r>
          </a:p>
        </p:txBody>
      </p:sp>
      <p:sp>
        <p:nvSpPr>
          <p:cNvPr id="20" name="TextBox 19"/>
          <p:cNvSpPr txBox="1"/>
          <p:nvPr/>
        </p:nvSpPr>
        <p:spPr>
          <a:xfrm>
            <a:off x="1019204" y="2671525"/>
            <a:ext cx="5229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Fallopian tube &amp; cervix</a:t>
            </a:r>
          </a:p>
        </p:txBody>
      </p:sp>
      <p:sp>
        <p:nvSpPr>
          <p:cNvPr id="21" name="TextBox 20"/>
          <p:cNvSpPr txBox="1"/>
          <p:nvPr/>
        </p:nvSpPr>
        <p:spPr>
          <a:xfrm>
            <a:off x="1019204" y="2195215"/>
            <a:ext cx="4771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Fallopian tube &amp; vagina</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071582"/>
            <a:ext cx="714405" cy="714405"/>
          </a:xfrm>
          <a:prstGeom prst="rect">
            <a:avLst/>
          </a:prstGeom>
          <a:noFill/>
        </p:spPr>
      </p:pic>
      <p:sp>
        <p:nvSpPr>
          <p:cNvPr id="5" name="TextBox 4"/>
          <p:cNvSpPr txBox="1"/>
          <p:nvPr/>
        </p:nvSpPr>
        <p:spPr>
          <a:xfrm>
            <a:off x="533400" y="8191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40. The wall of uterus is composed of..……</a:t>
            </a:r>
          </a:p>
        </p:txBody>
      </p:sp>
      <p:sp>
        <p:nvSpPr>
          <p:cNvPr id="8" name="TextBox 7"/>
          <p:cNvSpPr txBox="1"/>
          <p:nvPr/>
        </p:nvSpPr>
        <p:spPr>
          <a:xfrm>
            <a:off x="969570" y="1252775"/>
            <a:ext cx="23832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Five layers</a:t>
            </a:r>
          </a:p>
        </p:txBody>
      </p:sp>
      <p:sp>
        <p:nvSpPr>
          <p:cNvPr id="19" name="TextBox 18"/>
          <p:cNvSpPr txBox="1"/>
          <p:nvPr/>
        </p:nvSpPr>
        <p:spPr>
          <a:xfrm>
            <a:off x="979503" y="1714440"/>
            <a:ext cx="19922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Two layers</a:t>
            </a:r>
          </a:p>
        </p:txBody>
      </p:sp>
      <p:sp>
        <p:nvSpPr>
          <p:cNvPr id="20" name="TextBox 19"/>
          <p:cNvSpPr txBox="1"/>
          <p:nvPr/>
        </p:nvSpPr>
        <p:spPr>
          <a:xfrm>
            <a:off x="979502" y="2705040"/>
            <a:ext cx="214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Four layers</a:t>
            </a:r>
          </a:p>
        </p:txBody>
      </p:sp>
      <p:sp>
        <p:nvSpPr>
          <p:cNvPr id="21" name="TextBox 20"/>
          <p:cNvSpPr txBox="1"/>
          <p:nvPr/>
        </p:nvSpPr>
        <p:spPr>
          <a:xfrm>
            <a:off x="979502" y="2228730"/>
            <a:ext cx="22335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Three layers</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2000" y="2452582"/>
            <a:ext cx="714405" cy="714405"/>
          </a:xfrm>
          <a:prstGeom prst="rect">
            <a:avLst/>
          </a:prstGeom>
          <a:noFill/>
        </p:spPr>
      </p:pic>
      <p:sp>
        <p:nvSpPr>
          <p:cNvPr id="5" name="TextBox 4"/>
          <p:cNvSpPr txBox="1"/>
          <p:nvPr/>
        </p:nvSpPr>
        <p:spPr>
          <a:xfrm>
            <a:off x="525780" y="895350"/>
            <a:ext cx="678942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41.The layer of uterus that undergoes cyclical changes during menstruation is ………… </a:t>
            </a:r>
          </a:p>
        </p:txBody>
      </p:sp>
      <p:sp>
        <p:nvSpPr>
          <p:cNvPr id="8" name="TextBox 7"/>
          <p:cNvSpPr txBox="1"/>
          <p:nvPr/>
        </p:nvSpPr>
        <p:spPr>
          <a:xfrm>
            <a:off x="914400" y="1633775"/>
            <a:ext cx="288370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Outer perimetrium </a:t>
            </a:r>
          </a:p>
        </p:txBody>
      </p:sp>
      <p:sp>
        <p:nvSpPr>
          <p:cNvPr id="19" name="TextBox 18"/>
          <p:cNvSpPr txBox="1"/>
          <p:nvPr/>
        </p:nvSpPr>
        <p:spPr>
          <a:xfrm>
            <a:off x="914400" y="2095440"/>
            <a:ext cx="26517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Inner perimetrium </a:t>
            </a:r>
          </a:p>
        </p:txBody>
      </p:sp>
      <p:sp>
        <p:nvSpPr>
          <p:cNvPr id="20" name="TextBox 19"/>
          <p:cNvSpPr txBox="1"/>
          <p:nvPr/>
        </p:nvSpPr>
        <p:spPr>
          <a:xfrm>
            <a:off x="914400" y="3086040"/>
            <a:ext cx="314005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Middle endometrium </a:t>
            </a:r>
          </a:p>
        </p:txBody>
      </p:sp>
      <p:sp>
        <p:nvSpPr>
          <p:cNvPr id="21" name="TextBox 20"/>
          <p:cNvSpPr txBox="1"/>
          <p:nvPr/>
        </p:nvSpPr>
        <p:spPr>
          <a:xfrm>
            <a:off x="903302" y="2609730"/>
            <a:ext cx="289480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Inner Endometrium</a:t>
            </a:r>
          </a:p>
        </p:txBody>
      </p:sp>
    </p:spTree>
    <p:extLst>
      <p:ext uri="{BB962C8B-B14F-4D97-AF65-F5344CB8AC3E}">
        <p14:creationId xmlns:p14="http://schemas.microsoft.com/office/powerpoint/2010/main" val="9673188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133504" y="1276350"/>
            <a:ext cx="542895" cy="542895"/>
          </a:xfrm>
          <a:prstGeom prst="rect">
            <a:avLst/>
          </a:prstGeom>
          <a:noFill/>
        </p:spPr>
      </p:pic>
      <p:sp>
        <p:nvSpPr>
          <p:cNvPr id="5" name="TextBox 4"/>
          <p:cNvSpPr txBox="1"/>
          <p:nvPr/>
        </p:nvSpPr>
        <p:spPr>
          <a:xfrm>
            <a:off x="685800" y="8953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42. Myometrium exhibits strong contractions during..…</a:t>
            </a:r>
          </a:p>
        </p:txBody>
      </p:sp>
      <p:sp>
        <p:nvSpPr>
          <p:cNvPr id="8" name="TextBox 7"/>
          <p:cNvSpPr txBox="1"/>
          <p:nvPr/>
        </p:nvSpPr>
        <p:spPr>
          <a:xfrm>
            <a:off x="1161672" y="140517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Parturition</a:t>
            </a:r>
          </a:p>
        </p:txBody>
      </p:sp>
      <p:sp>
        <p:nvSpPr>
          <p:cNvPr id="19" name="TextBox 18"/>
          <p:cNvSpPr txBox="1"/>
          <p:nvPr/>
        </p:nvSpPr>
        <p:spPr>
          <a:xfrm>
            <a:off x="1171605" y="1866840"/>
            <a:ext cx="3857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Fertilization</a:t>
            </a:r>
          </a:p>
        </p:txBody>
      </p:sp>
      <p:sp>
        <p:nvSpPr>
          <p:cNvPr id="20" name="TextBox 19"/>
          <p:cNvSpPr txBox="1"/>
          <p:nvPr/>
        </p:nvSpPr>
        <p:spPr>
          <a:xfrm>
            <a:off x="1171605" y="28574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Gestation</a:t>
            </a:r>
          </a:p>
        </p:txBody>
      </p:sp>
      <p:sp>
        <p:nvSpPr>
          <p:cNvPr id="21" name="TextBox 20"/>
          <p:cNvSpPr txBox="1"/>
          <p:nvPr/>
        </p:nvSpPr>
        <p:spPr>
          <a:xfrm>
            <a:off x="1171605" y="23811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Gametogenesis </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8001" y="2175240"/>
            <a:ext cx="606000" cy="606000"/>
          </a:xfrm>
          <a:prstGeom prst="rect">
            <a:avLst/>
          </a:prstGeom>
          <a:noFill/>
        </p:spPr>
      </p:pic>
      <p:sp>
        <p:nvSpPr>
          <p:cNvPr id="5" name="TextBox 4"/>
          <p:cNvSpPr txBox="1"/>
          <p:nvPr/>
        </p:nvSpPr>
        <p:spPr>
          <a:xfrm>
            <a:off x="609600" y="871775"/>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43. A cushion of fatty tissue covered by skin &amp; hair is ……….</a:t>
            </a:r>
          </a:p>
        </p:txBody>
      </p:sp>
      <p:sp>
        <p:nvSpPr>
          <p:cNvPr id="8" name="TextBox 7"/>
          <p:cNvSpPr txBox="1"/>
          <p:nvPr/>
        </p:nvSpPr>
        <p:spPr>
          <a:xfrm>
            <a:off x="1009273" y="132897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Hymen</a:t>
            </a:r>
          </a:p>
        </p:txBody>
      </p:sp>
      <p:sp>
        <p:nvSpPr>
          <p:cNvPr id="19" name="TextBox 18"/>
          <p:cNvSpPr txBox="1"/>
          <p:nvPr/>
        </p:nvSpPr>
        <p:spPr>
          <a:xfrm>
            <a:off x="1019206" y="1790640"/>
            <a:ext cx="3857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Clitoris</a:t>
            </a:r>
          </a:p>
        </p:txBody>
      </p:sp>
      <p:sp>
        <p:nvSpPr>
          <p:cNvPr id="20" name="TextBox 19"/>
          <p:cNvSpPr txBox="1"/>
          <p:nvPr/>
        </p:nvSpPr>
        <p:spPr>
          <a:xfrm>
            <a:off x="1019206" y="27812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Labia majora</a:t>
            </a:r>
          </a:p>
        </p:txBody>
      </p:sp>
      <p:sp>
        <p:nvSpPr>
          <p:cNvPr id="21" name="TextBox 20"/>
          <p:cNvSpPr txBox="1"/>
          <p:nvPr/>
        </p:nvSpPr>
        <p:spPr>
          <a:xfrm>
            <a:off x="1019206" y="23049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Mons pubis</a:t>
            </a:r>
          </a:p>
        </p:txBody>
      </p:sp>
    </p:spTree>
    <p:extLst>
      <p:ext uri="{BB962C8B-B14F-4D97-AF65-F5344CB8AC3E}">
        <p14:creationId xmlns:p14="http://schemas.microsoft.com/office/powerpoint/2010/main" val="17733161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882" y="1123950"/>
            <a:ext cx="714405" cy="714405"/>
          </a:xfrm>
          <a:prstGeom prst="rect">
            <a:avLst/>
          </a:prstGeom>
          <a:noFill/>
        </p:spPr>
      </p:pic>
      <p:sp>
        <p:nvSpPr>
          <p:cNvPr id="5" name="TextBox 4"/>
          <p:cNvSpPr txBox="1"/>
          <p:nvPr/>
        </p:nvSpPr>
        <p:spPr>
          <a:xfrm>
            <a:off x="571082" y="8191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44. Labia majora are the fleshy folds of tissue extend………..</a:t>
            </a:r>
          </a:p>
        </p:txBody>
      </p:sp>
      <p:sp>
        <p:nvSpPr>
          <p:cNvPr id="8" name="TextBox 7"/>
          <p:cNvSpPr txBox="1"/>
          <p:nvPr/>
        </p:nvSpPr>
        <p:spPr>
          <a:xfrm>
            <a:off x="1028282" y="1333440"/>
            <a:ext cx="682031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Down from mons pubis &amp; surround the vaginal opening   </a:t>
            </a:r>
          </a:p>
        </p:txBody>
      </p:sp>
      <p:sp>
        <p:nvSpPr>
          <p:cNvPr id="19" name="TextBox 18"/>
          <p:cNvSpPr txBox="1"/>
          <p:nvPr/>
        </p:nvSpPr>
        <p:spPr>
          <a:xfrm>
            <a:off x="1063985" y="1895163"/>
            <a:ext cx="62126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Upwards from mons pubis &amp; surround the uterus  </a:t>
            </a:r>
          </a:p>
        </p:txBody>
      </p:sp>
      <p:sp>
        <p:nvSpPr>
          <p:cNvPr id="20" name="TextBox 19"/>
          <p:cNvSpPr txBox="1"/>
          <p:nvPr/>
        </p:nvSpPr>
        <p:spPr>
          <a:xfrm>
            <a:off x="1113471" y="3009840"/>
            <a:ext cx="555361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Down from mons pubis &amp; upper to uterus  </a:t>
            </a:r>
          </a:p>
        </p:txBody>
      </p:sp>
      <p:sp>
        <p:nvSpPr>
          <p:cNvPr id="21" name="TextBox 20"/>
          <p:cNvSpPr txBox="1"/>
          <p:nvPr/>
        </p:nvSpPr>
        <p:spPr>
          <a:xfrm>
            <a:off x="1113471" y="2476440"/>
            <a:ext cx="555361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Upwards from mons pubis &amp; lower to uterus  </a:t>
            </a:r>
          </a:p>
        </p:txBody>
      </p:sp>
    </p:spTree>
    <p:extLst>
      <p:ext uri="{BB962C8B-B14F-4D97-AF65-F5344CB8AC3E}">
        <p14:creationId xmlns:p14="http://schemas.microsoft.com/office/powerpoint/2010/main" val="34450938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61975" y="1028640"/>
            <a:ext cx="962025"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solidFill>
                  <a:schemeClr val="bg1"/>
                </a:solidFill>
                <a:latin typeface="Times New Roman" pitchFamily="18" charset="0"/>
                <a:cs typeface="Times New Roman" pitchFamily="18" charset="0"/>
              </a:rPr>
              <a:t>Note </a:t>
            </a:r>
          </a:p>
        </p:txBody>
      </p:sp>
      <p:sp>
        <p:nvSpPr>
          <p:cNvPr id="3" name="Rectangle 2"/>
          <p:cNvSpPr/>
          <p:nvPr/>
        </p:nvSpPr>
        <p:spPr>
          <a:xfrm>
            <a:off x="990600" y="1514624"/>
            <a:ext cx="5486400"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2000" b="1">
                <a:latin typeface="Times New Roman" pitchFamily="18" charset="0"/>
                <a:cs typeface="Times New Roman" pitchFamily="18" charset="0"/>
              </a:rPr>
              <a:t>CRYPTORCHIDISM (Undescended Testis)</a:t>
            </a:r>
          </a:p>
        </p:txBody>
      </p:sp>
      <p:sp>
        <p:nvSpPr>
          <p:cNvPr id="5" name="Rectangle 4"/>
          <p:cNvSpPr/>
          <p:nvPr/>
        </p:nvSpPr>
        <p:spPr>
          <a:xfrm>
            <a:off x="838200" y="2013287"/>
            <a:ext cx="7086600" cy="55399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itchFamily="2" charset="2"/>
              <a:buChar char="Ø"/>
            </a:pPr>
            <a:r>
              <a:rPr lang="en-IN" sz="2000" b="1">
                <a:latin typeface="Times New Roman" pitchFamily="18" charset="0"/>
                <a:cs typeface="Times New Roman" pitchFamily="18" charset="0"/>
              </a:rPr>
              <a:t>Testis does not descend from abdomen into scrotum.</a:t>
            </a:r>
          </a:p>
        </p:txBody>
      </p:sp>
      <p:sp>
        <p:nvSpPr>
          <p:cNvPr id="6" name="Rectangle 5"/>
          <p:cNvSpPr/>
          <p:nvPr/>
        </p:nvSpPr>
        <p:spPr>
          <a:xfrm>
            <a:off x="838200" y="2394287"/>
            <a:ext cx="6629400"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Font typeface="Wingdings" pitchFamily="2" charset="2"/>
              <a:buChar char="Ø"/>
            </a:pPr>
            <a:r>
              <a:rPr lang="en-IN" sz="2000" b="1">
                <a:latin typeface="Times New Roman" pitchFamily="18" charset="0"/>
                <a:cs typeface="Times New Roman" pitchFamily="18" charset="0"/>
              </a:rPr>
              <a:t>Testis does not produce sperms. So, male becomes sterile.</a:t>
            </a:r>
          </a:p>
        </p:txBody>
      </p:sp>
    </p:spTree>
    <p:extLst>
      <p:ext uri="{BB962C8B-B14F-4D97-AF65-F5344CB8AC3E}">
        <p14:creationId xmlns:p14="http://schemas.microsoft.com/office/powerpoint/2010/main" val="23625485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0193" y="1490744"/>
            <a:ext cx="590417" cy="590417"/>
          </a:xfrm>
          <a:prstGeom prst="rect">
            <a:avLst/>
          </a:prstGeom>
          <a:noFill/>
        </p:spPr>
      </p:pic>
      <p:sp>
        <p:nvSpPr>
          <p:cNvPr id="5" name="TextBox 4"/>
          <p:cNvSpPr txBox="1"/>
          <p:nvPr/>
        </p:nvSpPr>
        <p:spPr>
          <a:xfrm>
            <a:off x="533400" y="7429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9300" indent="-749300" algn="just"/>
            <a:r>
              <a:rPr lang="en-US" sz="2000" b="1">
                <a:solidFill>
                  <a:srgbClr val="0000FF"/>
                </a:solidFill>
                <a:latin typeface="Times New Roman" pitchFamily="18" charset="0"/>
                <a:ea typeface="Cambria Math" pitchFamily="18" charset="0"/>
                <a:cs typeface="Times New Roman" pitchFamily="18" charset="0"/>
              </a:rPr>
              <a:t>45. Labia minora are located.....</a:t>
            </a:r>
          </a:p>
        </p:txBody>
      </p:sp>
      <p:sp>
        <p:nvSpPr>
          <p:cNvPr id="8" name="TextBox 7"/>
          <p:cNvSpPr txBox="1"/>
          <p:nvPr/>
        </p:nvSpPr>
        <p:spPr>
          <a:xfrm>
            <a:off x="933072" y="1200150"/>
            <a:ext cx="5315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Under the hymen</a:t>
            </a:r>
          </a:p>
        </p:txBody>
      </p:sp>
      <p:sp>
        <p:nvSpPr>
          <p:cNvPr id="19" name="TextBox 18"/>
          <p:cNvSpPr txBox="1"/>
          <p:nvPr/>
        </p:nvSpPr>
        <p:spPr>
          <a:xfrm>
            <a:off x="943005" y="1661815"/>
            <a:ext cx="5686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Under the labia majora</a:t>
            </a:r>
          </a:p>
        </p:txBody>
      </p:sp>
      <p:sp>
        <p:nvSpPr>
          <p:cNvPr id="20" name="TextBox 19"/>
          <p:cNvSpPr txBox="1"/>
          <p:nvPr/>
        </p:nvSpPr>
        <p:spPr>
          <a:xfrm>
            <a:off x="943004" y="2652415"/>
            <a:ext cx="5305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Above the mons pubis</a:t>
            </a:r>
          </a:p>
        </p:txBody>
      </p:sp>
      <p:sp>
        <p:nvSpPr>
          <p:cNvPr id="21" name="TextBox 20"/>
          <p:cNvSpPr txBox="1"/>
          <p:nvPr/>
        </p:nvSpPr>
        <p:spPr>
          <a:xfrm>
            <a:off x="943004" y="2176105"/>
            <a:ext cx="5152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Inside the clitoris</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61995" y="1352550"/>
            <a:ext cx="714405" cy="714405"/>
          </a:xfrm>
          <a:prstGeom prst="rect">
            <a:avLst/>
          </a:prstGeom>
          <a:noFill/>
        </p:spPr>
      </p:pic>
      <p:sp>
        <p:nvSpPr>
          <p:cNvPr id="5" name="TextBox 4"/>
          <p:cNvSpPr txBox="1"/>
          <p:nvPr/>
        </p:nvSpPr>
        <p:spPr>
          <a:xfrm>
            <a:off x="533400" y="742950"/>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46. A tiny finger like projection which is located at the upper junction of the two labia minora is..……</a:t>
            </a:r>
          </a:p>
        </p:txBody>
      </p:sp>
      <p:sp>
        <p:nvSpPr>
          <p:cNvPr id="8" name="TextBox 7"/>
          <p:cNvSpPr txBox="1"/>
          <p:nvPr/>
        </p:nvSpPr>
        <p:spPr>
          <a:xfrm>
            <a:off x="1085472" y="1509980"/>
            <a:ext cx="5010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Clitoris</a:t>
            </a:r>
          </a:p>
        </p:txBody>
      </p:sp>
      <p:sp>
        <p:nvSpPr>
          <p:cNvPr id="19" name="TextBox 18"/>
          <p:cNvSpPr txBox="1"/>
          <p:nvPr/>
        </p:nvSpPr>
        <p:spPr>
          <a:xfrm>
            <a:off x="1095405" y="1971645"/>
            <a:ext cx="4695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Hymen</a:t>
            </a:r>
          </a:p>
        </p:txBody>
      </p:sp>
      <p:sp>
        <p:nvSpPr>
          <p:cNvPr id="20" name="TextBox 19"/>
          <p:cNvSpPr txBox="1"/>
          <p:nvPr/>
        </p:nvSpPr>
        <p:spPr>
          <a:xfrm>
            <a:off x="1095405" y="2962245"/>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Ampulla</a:t>
            </a:r>
          </a:p>
        </p:txBody>
      </p:sp>
      <p:sp>
        <p:nvSpPr>
          <p:cNvPr id="21" name="TextBox 20"/>
          <p:cNvSpPr txBox="1"/>
          <p:nvPr/>
        </p:nvSpPr>
        <p:spPr>
          <a:xfrm>
            <a:off x="1095404" y="2485935"/>
            <a:ext cx="4238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Vagina</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452325"/>
            <a:ext cx="714405" cy="714405"/>
          </a:xfrm>
          <a:prstGeom prst="rect">
            <a:avLst/>
          </a:prstGeom>
          <a:noFill/>
        </p:spPr>
      </p:pic>
      <p:sp>
        <p:nvSpPr>
          <p:cNvPr id="5" name="TextBox 4"/>
          <p:cNvSpPr txBox="1"/>
          <p:nvPr/>
        </p:nvSpPr>
        <p:spPr>
          <a:xfrm>
            <a:off x="533400" y="742950"/>
            <a:ext cx="800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47. The opening of vagina is often covered partially by a membrane…..</a:t>
            </a:r>
          </a:p>
        </p:txBody>
      </p:sp>
      <p:sp>
        <p:nvSpPr>
          <p:cNvPr id="8" name="TextBox 7"/>
          <p:cNvSpPr txBox="1"/>
          <p:nvPr/>
        </p:nvSpPr>
        <p:spPr>
          <a:xfrm>
            <a:off x="961677" y="1200150"/>
            <a:ext cx="5010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Plasma membrane</a:t>
            </a:r>
          </a:p>
        </p:txBody>
      </p:sp>
      <p:sp>
        <p:nvSpPr>
          <p:cNvPr id="19" name="TextBox 18"/>
          <p:cNvSpPr txBox="1"/>
          <p:nvPr/>
        </p:nvSpPr>
        <p:spPr>
          <a:xfrm>
            <a:off x="971610" y="1661815"/>
            <a:ext cx="4695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Hymen  </a:t>
            </a:r>
          </a:p>
        </p:txBody>
      </p:sp>
      <p:sp>
        <p:nvSpPr>
          <p:cNvPr id="20" name="TextBox 19"/>
          <p:cNvSpPr txBox="1"/>
          <p:nvPr/>
        </p:nvSpPr>
        <p:spPr>
          <a:xfrm>
            <a:off x="971610" y="2652415"/>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Germinal layer</a:t>
            </a:r>
          </a:p>
        </p:txBody>
      </p:sp>
      <p:sp>
        <p:nvSpPr>
          <p:cNvPr id="21" name="TextBox 20"/>
          <p:cNvSpPr txBox="1"/>
          <p:nvPr/>
        </p:nvSpPr>
        <p:spPr>
          <a:xfrm>
            <a:off x="971609" y="2176105"/>
            <a:ext cx="4238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Undulating membrane</a:t>
            </a:r>
          </a:p>
        </p:txBody>
      </p:sp>
    </p:spTree>
    <p:extLst>
      <p:ext uri="{BB962C8B-B14F-4D97-AF65-F5344CB8AC3E}">
        <p14:creationId xmlns:p14="http://schemas.microsoft.com/office/powerpoint/2010/main" val="3258807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028803"/>
            <a:ext cx="714405" cy="714405"/>
          </a:xfrm>
          <a:prstGeom prst="rect">
            <a:avLst/>
          </a:prstGeom>
          <a:noFill/>
        </p:spPr>
      </p:pic>
      <p:sp>
        <p:nvSpPr>
          <p:cNvPr id="5" name="TextBox 4"/>
          <p:cNvSpPr txBox="1"/>
          <p:nvPr/>
        </p:nvSpPr>
        <p:spPr>
          <a:xfrm>
            <a:off x="533400" y="742950"/>
            <a:ext cx="800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48. In each breast the number of mammary lobes is..……</a:t>
            </a:r>
          </a:p>
        </p:txBody>
      </p:sp>
      <p:sp>
        <p:nvSpPr>
          <p:cNvPr id="8" name="TextBox 7"/>
          <p:cNvSpPr txBox="1"/>
          <p:nvPr/>
        </p:nvSpPr>
        <p:spPr>
          <a:xfrm>
            <a:off x="1009273" y="1209808"/>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15-20 lobes with alveoli</a:t>
            </a:r>
          </a:p>
        </p:txBody>
      </p:sp>
      <p:sp>
        <p:nvSpPr>
          <p:cNvPr id="19" name="TextBox 18"/>
          <p:cNvSpPr txBox="1"/>
          <p:nvPr/>
        </p:nvSpPr>
        <p:spPr>
          <a:xfrm>
            <a:off x="1019206" y="1671473"/>
            <a:ext cx="39353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15-20 lobes without alveoli</a:t>
            </a:r>
          </a:p>
        </p:txBody>
      </p:sp>
      <p:sp>
        <p:nvSpPr>
          <p:cNvPr id="20" name="TextBox 19"/>
          <p:cNvSpPr txBox="1"/>
          <p:nvPr/>
        </p:nvSpPr>
        <p:spPr>
          <a:xfrm>
            <a:off x="1019205" y="2628840"/>
            <a:ext cx="4848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20-30 lobes without alveoli</a:t>
            </a:r>
          </a:p>
        </p:txBody>
      </p:sp>
      <p:sp>
        <p:nvSpPr>
          <p:cNvPr id="21" name="TextBox 20"/>
          <p:cNvSpPr txBox="1"/>
          <p:nvPr/>
        </p:nvSpPr>
        <p:spPr>
          <a:xfrm>
            <a:off x="1019205" y="2152530"/>
            <a:ext cx="4468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20-30 lobes with alveoli</a:t>
            </a:r>
          </a:p>
        </p:txBody>
      </p:sp>
    </p:spTree>
    <p:extLst>
      <p:ext uri="{BB962C8B-B14F-4D97-AF65-F5344CB8AC3E}">
        <p14:creationId xmlns:p14="http://schemas.microsoft.com/office/powerpoint/2010/main" val="24369655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6392" y="1657350"/>
            <a:ext cx="590417" cy="590417"/>
          </a:xfrm>
          <a:prstGeom prst="rect">
            <a:avLst/>
          </a:prstGeom>
          <a:noFill/>
        </p:spPr>
      </p:pic>
      <p:sp>
        <p:nvSpPr>
          <p:cNvPr id="5" name="TextBox 4"/>
          <p:cNvSpPr txBox="1"/>
          <p:nvPr/>
        </p:nvSpPr>
        <p:spPr>
          <a:xfrm>
            <a:off x="533400" y="895350"/>
            <a:ext cx="601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49. The milk is sucked out through..……</a:t>
            </a:r>
          </a:p>
        </p:txBody>
      </p:sp>
      <p:sp>
        <p:nvSpPr>
          <p:cNvPr id="8" name="TextBox 7"/>
          <p:cNvSpPr txBox="1"/>
          <p:nvPr/>
        </p:nvSpPr>
        <p:spPr>
          <a:xfrm>
            <a:off x="1009272" y="1328975"/>
            <a:ext cx="4629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Mammary duct</a:t>
            </a:r>
          </a:p>
        </p:txBody>
      </p:sp>
      <p:sp>
        <p:nvSpPr>
          <p:cNvPr id="19" name="TextBox 18"/>
          <p:cNvSpPr txBox="1"/>
          <p:nvPr/>
        </p:nvSpPr>
        <p:spPr>
          <a:xfrm>
            <a:off x="1019205" y="1790640"/>
            <a:ext cx="4848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Lactiferous duct</a:t>
            </a:r>
          </a:p>
        </p:txBody>
      </p:sp>
      <p:sp>
        <p:nvSpPr>
          <p:cNvPr id="20" name="TextBox 19"/>
          <p:cNvSpPr txBox="1"/>
          <p:nvPr/>
        </p:nvSpPr>
        <p:spPr>
          <a:xfrm>
            <a:off x="1019205" y="2781240"/>
            <a:ext cx="2790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3</a:t>
            </a:r>
          </a:p>
        </p:txBody>
      </p:sp>
      <p:sp>
        <p:nvSpPr>
          <p:cNvPr id="21" name="TextBox 20"/>
          <p:cNvSpPr txBox="1"/>
          <p:nvPr/>
        </p:nvSpPr>
        <p:spPr>
          <a:xfrm>
            <a:off x="1019204" y="2304930"/>
            <a:ext cx="4390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Alveolar duct</a:t>
            </a:r>
          </a:p>
        </p:txBody>
      </p:sp>
    </p:spTree>
    <p:extLst>
      <p:ext uri="{BB962C8B-B14F-4D97-AF65-F5344CB8AC3E}">
        <p14:creationId xmlns:p14="http://schemas.microsoft.com/office/powerpoint/2010/main" val="21786171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23994" y="2819376"/>
            <a:ext cx="590417" cy="590417"/>
          </a:xfrm>
          <a:prstGeom prst="rect">
            <a:avLst/>
          </a:prstGeom>
          <a:noFill/>
        </p:spPr>
      </p:pic>
      <p:sp>
        <p:nvSpPr>
          <p:cNvPr id="5" name="TextBox 4"/>
          <p:cNvSpPr txBox="1"/>
          <p:nvPr/>
        </p:nvSpPr>
        <p:spPr>
          <a:xfrm>
            <a:off x="533400" y="148584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50. In males spermatogenesis occurs at..……</a:t>
            </a:r>
          </a:p>
        </p:txBody>
      </p:sp>
      <p:sp>
        <p:nvSpPr>
          <p:cNvPr id="8" name="TextBox 7"/>
          <p:cNvSpPr txBox="1"/>
          <p:nvPr/>
        </p:nvSpPr>
        <p:spPr>
          <a:xfrm>
            <a:off x="956870" y="19048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Foetal stage</a:t>
            </a:r>
          </a:p>
        </p:txBody>
      </p:sp>
      <p:sp>
        <p:nvSpPr>
          <p:cNvPr id="19" name="TextBox 18"/>
          <p:cNvSpPr txBox="1"/>
          <p:nvPr/>
        </p:nvSpPr>
        <p:spPr>
          <a:xfrm>
            <a:off x="966804" y="24002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Embryonic stage</a:t>
            </a:r>
          </a:p>
        </p:txBody>
      </p:sp>
      <p:sp>
        <p:nvSpPr>
          <p:cNvPr id="20" name="TextBox 19"/>
          <p:cNvSpPr txBox="1"/>
          <p:nvPr/>
        </p:nvSpPr>
        <p:spPr>
          <a:xfrm>
            <a:off x="966802" y="3390840"/>
            <a:ext cx="42909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foetal &amp; embryonic stages</a:t>
            </a:r>
          </a:p>
        </p:txBody>
      </p:sp>
      <p:sp>
        <p:nvSpPr>
          <p:cNvPr id="21" name="TextBox 20"/>
          <p:cNvSpPr txBox="1"/>
          <p:nvPr/>
        </p:nvSpPr>
        <p:spPr>
          <a:xfrm>
            <a:off x="966803" y="29145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Puberty</a:t>
            </a:r>
          </a:p>
        </p:txBody>
      </p:sp>
      <p:sp>
        <p:nvSpPr>
          <p:cNvPr id="10" name="TextBox 9"/>
          <p:cNvSpPr txBox="1"/>
          <p:nvPr/>
        </p:nvSpPr>
        <p:spPr>
          <a:xfrm>
            <a:off x="1676400" y="723840"/>
            <a:ext cx="4648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2800" b="1" u="sng">
                <a:solidFill>
                  <a:srgbClr val="FF0000"/>
                </a:solidFill>
                <a:latin typeface="Times New Roman" pitchFamily="18" charset="0"/>
                <a:ea typeface="Cambria Math" pitchFamily="18" charset="0"/>
                <a:cs typeface="Times New Roman" pitchFamily="18" charset="0"/>
              </a:rPr>
              <a:t>GAMETOGENESIS</a:t>
            </a:r>
          </a:p>
        </p:txBody>
      </p:sp>
    </p:spTree>
    <p:extLst>
      <p:ext uri="{BB962C8B-B14F-4D97-AF65-F5344CB8AC3E}">
        <p14:creationId xmlns:p14="http://schemas.microsoft.com/office/powerpoint/2010/main" val="1452688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Lst>
  </p:timing>
</p:sld>
</file>

<file path=ppt/slides/slide4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2000" y="2143154"/>
            <a:ext cx="714405" cy="714405"/>
          </a:xfrm>
          <a:prstGeom prst="rect">
            <a:avLst/>
          </a:prstGeom>
          <a:noFill/>
        </p:spPr>
      </p:pic>
      <p:sp>
        <p:nvSpPr>
          <p:cNvPr id="5" name="TextBox 4"/>
          <p:cNvSpPr txBox="1"/>
          <p:nvPr/>
        </p:nvSpPr>
        <p:spPr>
          <a:xfrm>
            <a:off x="609600" y="871775"/>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51. Each spermatogonium is.……</a:t>
            </a:r>
          </a:p>
        </p:txBody>
      </p:sp>
      <p:sp>
        <p:nvSpPr>
          <p:cNvPr id="8" name="TextBox 7"/>
          <p:cNvSpPr txBox="1"/>
          <p:nvPr/>
        </p:nvSpPr>
        <p:spPr>
          <a:xfrm>
            <a:off x="933072" y="1276350"/>
            <a:ext cx="615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Haploid with 26 chromosomes</a:t>
            </a:r>
          </a:p>
        </p:txBody>
      </p:sp>
      <p:sp>
        <p:nvSpPr>
          <p:cNvPr id="19" name="TextBox 18"/>
          <p:cNvSpPr txBox="1"/>
          <p:nvPr/>
        </p:nvSpPr>
        <p:spPr>
          <a:xfrm>
            <a:off x="943005" y="1738015"/>
            <a:ext cx="5025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Diploid with 44 chromosomes</a:t>
            </a:r>
          </a:p>
        </p:txBody>
      </p:sp>
      <p:sp>
        <p:nvSpPr>
          <p:cNvPr id="20" name="TextBox 19"/>
          <p:cNvSpPr txBox="1"/>
          <p:nvPr/>
        </p:nvSpPr>
        <p:spPr>
          <a:xfrm>
            <a:off x="943004" y="2804815"/>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Diploid with 40 chromosomes</a:t>
            </a:r>
          </a:p>
        </p:txBody>
      </p:sp>
      <p:sp>
        <p:nvSpPr>
          <p:cNvPr id="21" name="TextBox 20"/>
          <p:cNvSpPr txBox="1"/>
          <p:nvPr/>
        </p:nvSpPr>
        <p:spPr>
          <a:xfrm>
            <a:off x="943004" y="2271415"/>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Diploid with 46 chromosomes</a:t>
            </a:r>
          </a:p>
        </p:txBody>
      </p:sp>
    </p:spTree>
    <p:extLst>
      <p:ext uri="{BB962C8B-B14F-4D97-AF65-F5344CB8AC3E}">
        <p14:creationId xmlns:p14="http://schemas.microsoft.com/office/powerpoint/2010/main" val="30685589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25705" y="1200150"/>
            <a:ext cx="714405" cy="714405"/>
          </a:xfrm>
          <a:prstGeom prst="rect">
            <a:avLst/>
          </a:prstGeom>
          <a:noFill/>
        </p:spPr>
      </p:pic>
      <p:sp>
        <p:nvSpPr>
          <p:cNvPr id="5" name="TextBox 4"/>
          <p:cNvSpPr txBox="1"/>
          <p:nvPr/>
        </p:nvSpPr>
        <p:spPr>
          <a:xfrm>
            <a:off x="533400" y="871775"/>
            <a:ext cx="800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52. The primary spermatocyte completes its 1</a:t>
            </a:r>
            <a:r>
              <a:rPr lang="en-US" sz="2000" b="1" baseline="30000">
                <a:solidFill>
                  <a:srgbClr val="0000FF"/>
                </a:solidFill>
                <a:latin typeface="Times New Roman" pitchFamily="18" charset="0"/>
                <a:ea typeface="Cambria Math" pitchFamily="18" charset="0"/>
                <a:cs typeface="Times New Roman" pitchFamily="18" charset="0"/>
              </a:rPr>
              <a:t>st</a:t>
            </a:r>
            <a:r>
              <a:rPr lang="en-US" sz="2000" b="1">
                <a:solidFill>
                  <a:srgbClr val="0000FF"/>
                </a:solidFill>
                <a:latin typeface="Times New Roman" pitchFamily="18" charset="0"/>
                <a:ea typeface="Cambria Math" pitchFamily="18" charset="0"/>
                <a:cs typeface="Times New Roman" pitchFamily="18" charset="0"/>
              </a:rPr>
              <a:t> meiotic division &amp; forms  </a:t>
            </a:r>
          </a:p>
        </p:txBody>
      </p:sp>
      <p:sp>
        <p:nvSpPr>
          <p:cNvPr id="8" name="TextBox 7"/>
          <p:cNvSpPr txBox="1"/>
          <p:nvPr/>
        </p:nvSpPr>
        <p:spPr>
          <a:xfrm>
            <a:off x="1085472" y="1357298"/>
            <a:ext cx="615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Haploid primary spermatocytes</a:t>
            </a:r>
          </a:p>
        </p:txBody>
      </p:sp>
      <p:sp>
        <p:nvSpPr>
          <p:cNvPr id="19" name="TextBox 18"/>
          <p:cNvSpPr txBox="1"/>
          <p:nvPr/>
        </p:nvSpPr>
        <p:spPr>
          <a:xfrm>
            <a:off x="1095405" y="1818963"/>
            <a:ext cx="5025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Diploid secondary spermatocytes</a:t>
            </a:r>
          </a:p>
        </p:txBody>
      </p:sp>
      <p:sp>
        <p:nvSpPr>
          <p:cNvPr id="20" name="TextBox 19"/>
          <p:cNvSpPr txBox="1"/>
          <p:nvPr/>
        </p:nvSpPr>
        <p:spPr>
          <a:xfrm>
            <a:off x="1095404" y="2885763"/>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Diploid tertiary spermatocytes</a:t>
            </a:r>
          </a:p>
        </p:txBody>
      </p:sp>
      <p:sp>
        <p:nvSpPr>
          <p:cNvPr id="21" name="TextBox 20"/>
          <p:cNvSpPr txBox="1"/>
          <p:nvPr/>
        </p:nvSpPr>
        <p:spPr>
          <a:xfrm>
            <a:off x="1095404" y="2352363"/>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Haploid secondary spermatocytes</a:t>
            </a:r>
          </a:p>
        </p:txBody>
      </p:sp>
    </p:spTree>
    <p:extLst>
      <p:ext uri="{BB962C8B-B14F-4D97-AF65-F5344CB8AC3E}">
        <p14:creationId xmlns:p14="http://schemas.microsoft.com/office/powerpoint/2010/main" val="21998196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1" y="1200150"/>
            <a:ext cx="714405" cy="714405"/>
          </a:xfrm>
          <a:prstGeom prst="rect">
            <a:avLst/>
          </a:prstGeom>
          <a:noFill/>
        </p:spPr>
      </p:pic>
      <p:sp>
        <p:nvSpPr>
          <p:cNvPr id="5" name="TextBox 4"/>
          <p:cNvSpPr txBox="1"/>
          <p:nvPr/>
        </p:nvSpPr>
        <p:spPr>
          <a:xfrm>
            <a:off x="533400" y="895350"/>
            <a:ext cx="777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53. The number of sperms produced with their chromosomes are …..</a:t>
            </a:r>
          </a:p>
        </p:txBody>
      </p:sp>
      <p:sp>
        <p:nvSpPr>
          <p:cNvPr id="8" name="TextBox 7"/>
          <p:cNvSpPr txBox="1"/>
          <p:nvPr/>
        </p:nvSpPr>
        <p:spPr>
          <a:xfrm>
            <a:off x="1066801" y="1357298"/>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Four &amp; haploid</a:t>
            </a:r>
          </a:p>
        </p:txBody>
      </p:sp>
      <p:sp>
        <p:nvSpPr>
          <p:cNvPr id="19" name="TextBox 18"/>
          <p:cNvSpPr txBox="1"/>
          <p:nvPr/>
        </p:nvSpPr>
        <p:spPr>
          <a:xfrm>
            <a:off x="1066801" y="1866840"/>
            <a:ext cx="28193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Four &amp; diploid</a:t>
            </a:r>
          </a:p>
        </p:txBody>
      </p:sp>
      <p:sp>
        <p:nvSpPr>
          <p:cNvPr id="21" name="TextBox 20"/>
          <p:cNvSpPr txBox="1"/>
          <p:nvPr/>
        </p:nvSpPr>
        <p:spPr>
          <a:xfrm>
            <a:off x="1066801" y="2400240"/>
            <a:ext cx="228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Six &amp; haploid</a:t>
            </a:r>
          </a:p>
        </p:txBody>
      </p:sp>
      <p:sp>
        <p:nvSpPr>
          <p:cNvPr id="10" name="TextBox 9"/>
          <p:cNvSpPr txBox="1"/>
          <p:nvPr/>
        </p:nvSpPr>
        <p:spPr>
          <a:xfrm>
            <a:off x="1066801" y="2933640"/>
            <a:ext cx="243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Six &amp; diploid</a:t>
            </a:r>
          </a:p>
        </p:txBody>
      </p:sp>
    </p:spTree>
    <p:extLst>
      <p:ext uri="{BB962C8B-B14F-4D97-AF65-F5344CB8AC3E}">
        <p14:creationId xmlns:p14="http://schemas.microsoft.com/office/powerpoint/2010/main" val="21121087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119143" y="1428750"/>
            <a:ext cx="557257" cy="557257"/>
          </a:xfrm>
          <a:prstGeom prst="rect">
            <a:avLst/>
          </a:prstGeom>
          <a:noFill/>
        </p:spPr>
      </p:pic>
      <p:sp>
        <p:nvSpPr>
          <p:cNvPr id="5" name="TextBox 4"/>
          <p:cNvSpPr txBox="1"/>
          <p:nvPr/>
        </p:nvSpPr>
        <p:spPr>
          <a:xfrm>
            <a:off x="685800" y="9715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54. The process of spermatogenesis is stimulated by..…</a:t>
            </a:r>
          </a:p>
        </p:txBody>
      </p:sp>
      <p:sp>
        <p:nvSpPr>
          <p:cNvPr id="8" name="TextBox 7"/>
          <p:cNvSpPr txBox="1"/>
          <p:nvPr/>
        </p:nvSpPr>
        <p:spPr>
          <a:xfrm>
            <a:off x="1161672" y="148137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Androgens</a:t>
            </a:r>
          </a:p>
        </p:txBody>
      </p:sp>
      <p:sp>
        <p:nvSpPr>
          <p:cNvPr id="19" name="TextBox 18"/>
          <p:cNvSpPr txBox="1"/>
          <p:nvPr/>
        </p:nvSpPr>
        <p:spPr>
          <a:xfrm>
            <a:off x="1171606" y="1943040"/>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Luteinizing hormones</a:t>
            </a:r>
          </a:p>
        </p:txBody>
      </p:sp>
      <p:sp>
        <p:nvSpPr>
          <p:cNvPr id="20" name="TextBox 19"/>
          <p:cNvSpPr txBox="1"/>
          <p:nvPr/>
        </p:nvSpPr>
        <p:spPr>
          <a:xfrm>
            <a:off x="1171605" y="29336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FSH</a:t>
            </a:r>
          </a:p>
        </p:txBody>
      </p:sp>
      <p:sp>
        <p:nvSpPr>
          <p:cNvPr id="21" name="TextBox 20"/>
          <p:cNvSpPr txBox="1"/>
          <p:nvPr/>
        </p:nvSpPr>
        <p:spPr>
          <a:xfrm>
            <a:off x="1171605" y="24573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GnRH</a:t>
            </a:r>
          </a:p>
        </p:txBody>
      </p:sp>
    </p:spTree>
    <p:extLst>
      <p:ext uri="{BB962C8B-B14F-4D97-AF65-F5344CB8AC3E}">
        <p14:creationId xmlns:p14="http://schemas.microsoft.com/office/powerpoint/2010/main" val="26680819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3907" y="2276565"/>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In each testis the number of testicular lobules is …..</a:t>
            </a:r>
            <a:endParaRPr lang="en-US" sz="2000" b="1">
              <a:solidFill>
                <a:srgbClr val="0000FF"/>
              </a:solidFill>
              <a:latin typeface="Times New Roman" pitchFamily="18" charset="0"/>
            </a:endParaRPr>
          </a:p>
        </p:txBody>
      </p:sp>
      <p:sp>
        <p:nvSpPr>
          <p:cNvPr id="8" name="TextBox 7"/>
          <p:cNvSpPr txBox="1"/>
          <p:nvPr/>
        </p:nvSpPr>
        <p:spPr>
          <a:xfrm>
            <a:off x="994970" y="15049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350</a:t>
            </a:r>
          </a:p>
        </p:txBody>
      </p:sp>
      <p:sp>
        <p:nvSpPr>
          <p:cNvPr id="19" name="TextBox 18"/>
          <p:cNvSpPr txBox="1"/>
          <p:nvPr/>
        </p:nvSpPr>
        <p:spPr>
          <a:xfrm>
            <a:off x="1004904" y="200037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420</a:t>
            </a:r>
          </a:p>
        </p:txBody>
      </p:sp>
      <p:sp>
        <p:nvSpPr>
          <p:cNvPr id="20" name="TextBox 19"/>
          <p:cNvSpPr txBox="1"/>
          <p:nvPr/>
        </p:nvSpPr>
        <p:spPr>
          <a:xfrm>
            <a:off x="1004902" y="299097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500</a:t>
            </a:r>
          </a:p>
        </p:txBody>
      </p:sp>
      <p:sp>
        <p:nvSpPr>
          <p:cNvPr id="21" name="TextBox 20"/>
          <p:cNvSpPr txBox="1"/>
          <p:nvPr/>
        </p:nvSpPr>
        <p:spPr>
          <a:xfrm>
            <a:off x="1004903" y="251466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250</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31458324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1" y="2238345"/>
            <a:ext cx="714405" cy="714405"/>
          </a:xfrm>
          <a:prstGeom prst="rect">
            <a:avLst/>
          </a:prstGeom>
          <a:noFill/>
        </p:spPr>
      </p:pic>
      <p:sp>
        <p:nvSpPr>
          <p:cNvPr id="5" name="TextBox 4"/>
          <p:cNvSpPr txBox="1"/>
          <p:nvPr/>
        </p:nvSpPr>
        <p:spPr>
          <a:xfrm>
            <a:off x="533400" y="97155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55. The whole body of sperm is enveloped by ..…</a:t>
            </a:r>
          </a:p>
        </p:txBody>
      </p:sp>
      <p:sp>
        <p:nvSpPr>
          <p:cNvPr id="8" name="TextBox 7"/>
          <p:cNvSpPr txBox="1"/>
          <p:nvPr/>
        </p:nvSpPr>
        <p:spPr>
          <a:xfrm>
            <a:off x="1009273" y="1428750"/>
            <a:ext cx="333158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Pellicle</a:t>
            </a:r>
          </a:p>
        </p:txBody>
      </p:sp>
      <p:sp>
        <p:nvSpPr>
          <p:cNvPr id="19" name="TextBox 18"/>
          <p:cNvSpPr txBox="1"/>
          <p:nvPr/>
        </p:nvSpPr>
        <p:spPr>
          <a:xfrm>
            <a:off x="1019207" y="1890415"/>
            <a:ext cx="315408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Shell</a:t>
            </a:r>
          </a:p>
        </p:txBody>
      </p:sp>
      <p:sp>
        <p:nvSpPr>
          <p:cNvPr id="20" name="TextBox 19"/>
          <p:cNvSpPr txBox="1"/>
          <p:nvPr/>
        </p:nvSpPr>
        <p:spPr>
          <a:xfrm>
            <a:off x="1019205" y="2857440"/>
            <a:ext cx="3324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Cellulose</a:t>
            </a:r>
          </a:p>
        </p:txBody>
      </p:sp>
      <p:sp>
        <p:nvSpPr>
          <p:cNvPr id="21" name="TextBox 20"/>
          <p:cNvSpPr txBox="1"/>
          <p:nvPr/>
        </p:nvSpPr>
        <p:spPr>
          <a:xfrm>
            <a:off x="1019206" y="2404705"/>
            <a:ext cx="315408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Plasma membrane</a:t>
            </a:r>
          </a:p>
        </p:txBody>
      </p:sp>
    </p:spTree>
    <p:extLst>
      <p:ext uri="{BB962C8B-B14F-4D97-AF65-F5344CB8AC3E}">
        <p14:creationId xmlns:p14="http://schemas.microsoft.com/office/powerpoint/2010/main" val="176490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5202" y="2147782"/>
            <a:ext cx="714405" cy="714405"/>
          </a:xfrm>
          <a:prstGeom prst="rect">
            <a:avLst/>
          </a:prstGeom>
          <a:noFill/>
        </p:spPr>
      </p:pic>
      <p:sp>
        <p:nvSpPr>
          <p:cNvPr id="5" name="TextBox 4"/>
          <p:cNvSpPr txBox="1"/>
          <p:nvPr/>
        </p:nvSpPr>
        <p:spPr>
          <a:xfrm>
            <a:off x="609600" y="857130"/>
            <a:ext cx="8077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56. A cap-like structure that covers the anterior part of a sperm is </a:t>
            </a:r>
          </a:p>
        </p:txBody>
      </p:sp>
      <p:sp>
        <p:nvSpPr>
          <p:cNvPr id="8" name="TextBox 7"/>
          <p:cNvSpPr txBox="1"/>
          <p:nvPr/>
        </p:nvSpPr>
        <p:spPr>
          <a:xfrm>
            <a:off x="956870" y="1328975"/>
            <a:ext cx="19641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Tail</a:t>
            </a:r>
          </a:p>
        </p:txBody>
      </p:sp>
      <p:sp>
        <p:nvSpPr>
          <p:cNvPr id="19" name="TextBox 18"/>
          <p:cNvSpPr txBox="1"/>
          <p:nvPr/>
        </p:nvSpPr>
        <p:spPr>
          <a:xfrm>
            <a:off x="966804" y="1790640"/>
            <a:ext cx="2385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Head</a:t>
            </a:r>
          </a:p>
        </p:txBody>
      </p:sp>
      <p:sp>
        <p:nvSpPr>
          <p:cNvPr id="20" name="TextBox 19"/>
          <p:cNvSpPr txBox="1"/>
          <p:nvPr/>
        </p:nvSpPr>
        <p:spPr>
          <a:xfrm>
            <a:off x="966803" y="2781240"/>
            <a:ext cx="1954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Neck</a:t>
            </a:r>
          </a:p>
        </p:txBody>
      </p:sp>
      <p:sp>
        <p:nvSpPr>
          <p:cNvPr id="21" name="TextBox 20"/>
          <p:cNvSpPr txBox="1"/>
          <p:nvPr/>
        </p:nvSpPr>
        <p:spPr>
          <a:xfrm>
            <a:off x="966803" y="2304930"/>
            <a:ext cx="157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Acrosome</a:t>
            </a:r>
          </a:p>
        </p:txBody>
      </p:sp>
    </p:spTree>
    <p:extLst>
      <p:ext uri="{BB962C8B-B14F-4D97-AF65-F5344CB8AC3E}">
        <p14:creationId xmlns:p14="http://schemas.microsoft.com/office/powerpoint/2010/main" val="1507603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90600" y="2147782"/>
            <a:ext cx="714405" cy="714405"/>
          </a:xfrm>
          <a:prstGeom prst="rect">
            <a:avLst/>
          </a:prstGeom>
          <a:noFill/>
        </p:spPr>
      </p:pic>
      <p:sp>
        <p:nvSpPr>
          <p:cNvPr id="5" name="TextBox 4"/>
          <p:cNvSpPr txBox="1"/>
          <p:nvPr/>
        </p:nvSpPr>
        <p:spPr>
          <a:xfrm>
            <a:off x="685800" y="895350"/>
            <a:ext cx="601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57. Numerous mitochondria are present in..……</a:t>
            </a:r>
          </a:p>
        </p:txBody>
      </p:sp>
      <p:sp>
        <p:nvSpPr>
          <p:cNvPr id="8" name="TextBox 7"/>
          <p:cNvSpPr txBox="1"/>
          <p:nvPr/>
        </p:nvSpPr>
        <p:spPr>
          <a:xfrm>
            <a:off x="1009272" y="132897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Head of sperm</a:t>
            </a:r>
          </a:p>
        </p:txBody>
      </p:sp>
      <p:sp>
        <p:nvSpPr>
          <p:cNvPr id="19" name="TextBox 18"/>
          <p:cNvSpPr txBox="1"/>
          <p:nvPr/>
        </p:nvSpPr>
        <p:spPr>
          <a:xfrm>
            <a:off x="1019205" y="1790640"/>
            <a:ext cx="4009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Neck of sperm</a:t>
            </a:r>
          </a:p>
        </p:txBody>
      </p:sp>
      <p:sp>
        <p:nvSpPr>
          <p:cNvPr id="20" name="TextBox 19"/>
          <p:cNvSpPr txBox="1"/>
          <p:nvPr/>
        </p:nvSpPr>
        <p:spPr>
          <a:xfrm>
            <a:off x="1019205" y="278124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Tail of sperm</a:t>
            </a:r>
          </a:p>
        </p:txBody>
      </p:sp>
      <p:sp>
        <p:nvSpPr>
          <p:cNvPr id="21" name="TextBox 20"/>
          <p:cNvSpPr txBox="1"/>
          <p:nvPr/>
        </p:nvSpPr>
        <p:spPr>
          <a:xfrm>
            <a:off x="1019205" y="2304930"/>
            <a:ext cx="2943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Middle piece of sperm</a:t>
            </a:r>
          </a:p>
        </p:txBody>
      </p:sp>
    </p:spTree>
    <p:extLst>
      <p:ext uri="{BB962C8B-B14F-4D97-AF65-F5344CB8AC3E}">
        <p14:creationId xmlns:p14="http://schemas.microsoft.com/office/powerpoint/2010/main" val="30686756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90600" y="1428750"/>
            <a:ext cx="557200" cy="557200"/>
          </a:xfrm>
          <a:prstGeom prst="rect">
            <a:avLst/>
          </a:prstGeom>
          <a:noFill/>
        </p:spPr>
      </p:pic>
      <p:sp>
        <p:nvSpPr>
          <p:cNvPr id="5" name="TextBox 4"/>
          <p:cNvSpPr txBox="1"/>
          <p:nvPr/>
        </p:nvSpPr>
        <p:spPr>
          <a:xfrm>
            <a:off x="488442" y="797064"/>
            <a:ext cx="7283958"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58. For normal fertility, a human male ejaculates about ……….. millions of sperms </a:t>
            </a:r>
          </a:p>
        </p:txBody>
      </p:sp>
      <p:sp>
        <p:nvSpPr>
          <p:cNvPr id="8" name="TextBox 7"/>
          <p:cNvSpPr txBox="1"/>
          <p:nvPr/>
        </p:nvSpPr>
        <p:spPr>
          <a:xfrm>
            <a:off x="933072" y="1572113"/>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200 - 300</a:t>
            </a:r>
          </a:p>
        </p:txBody>
      </p:sp>
      <p:sp>
        <p:nvSpPr>
          <p:cNvPr id="19" name="TextBox 18"/>
          <p:cNvSpPr txBox="1"/>
          <p:nvPr/>
        </p:nvSpPr>
        <p:spPr>
          <a:xfrm>
            <a:off x="943005" y="2033778"/>
            <a:ext cx="40099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800 - 900 </a:t>
            </a:r>
          </a:p>
        </p:txBody>
      </p:sp>
      <p:sp>
        <p:nvSpPr>
          <p:cNvPr id="20" name="TextBox 19"/>
          <p:cNvSpPr txBox="1"/>
          <p:nvPr/>
        </p:nvSpPr>
        <p:spPr>
          <a:xfrm>
            <a:off x="943005" y="3024378"/>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500 - 1000</a:t>
            </a:r>
          </a:p>
        </p:txBody>
      </p:sp>
      <p:sp>
        <p:nvSpPr>
          <p:cNvPr id="21" name="TextBox 20"/>
          <p:cNvSpPr txBox="1"/>
          <p:nvPr/>
        </p:nvSpPr>
        <p:spPr>
          <a:xfrm>
            <a:off x="943005" y="2548068"/>
            <a:ext cx="2943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100 - 1000</a:t>
            </a:r>
          </a:p>
        </p:txBody>
      </p:sp>
    </p:spTree>
    <p:extLst>
      <p:ext uri="{BB962C8B-B14F-4D97-AF65-F5344CB8AC3E}">
        <p14:creationId xmlns:p14="http://schemas.microsoft.com/office/powerpoint/2010/main" val="2092678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57195" y="2438460"/>
            <a:ext cx="638205" cy="638205"/>
          </a:xfrm>
          <a:prstGeom prst="rect">
            <a:avLst/>
          </a:prstGeom>
          <a:noFill/>
        </p:spPr>
      </p:pic>
      <p:sp>
        <p:nvSpPr>
          <p:cNvPr id="5" name="TextBox 4"/>
          <p:cNvSpPr txBox="1"/>
          <p:nvPr/>
        </p:nvSpPr>
        <p:spPr>
          <a:xfrm>
            <a:off x="533400" y="742950"/>
            <a:ext cx="571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59. Semen is the secretion of..……</a:t>
            </a:r>
          </a:p>
        </p:txBody>
      </p:sp>
      <p:sp>
        <p:nvSpPr>
          <p:cNvPr id="8" name="TextBox 7"/>
          <p:cNvSpPr txBox="1"/>
          <p:nvPr/>
        </p:nvSpPr>
        <p:spPr>
          <a:xfrm>
            <a:off x="780676" y="1143060"/>
            <a:ext cx="615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Epididymis, vas deferens &amp; seminal vesicles only</a:t>
            </a:r>
          </a:p>
        </p:txBody>
      </p:sp>
      <p:sp>
        <p:nvSpPr>
          <p:cNvPr id="19" name="TextBox 18"/>
          <p:cNvSpPr txBox="1"/>
          <p:nvPr/>
        </p:nvSpPr>
        <p:spPr>
          <a:xfrm>
            <a:off x="790609" y="1604725"/>
            <a:ext cx="614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Epididymis, vas deferens &amp; prostate glands only</a:t>
            </a:r>
          </a:p>
        </p:txBody>
      </p:sp>
      <p:sp>
        <p:nvSpPr>
          <p:cNvPr id="20" name="TextBox 19"/>
          <p:cNvSpPr txBox="1"/>
          <p:nvPr/>
        </p:nvSpPr>
        <p:spPr>
          <a:xfrm>
            <a:off x="790608" y="2538235"/>
            <a:ext cx="751519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C00000"/>
                </a:solidFill>
                <a:latin typeface="Times New Roman" pitchFamily="18" charset="0"/>
                <a:ea typeface="Cambria Math" pitchFamily="18" charset="0"/>
                <a:cs typeface="Times New Roman" pitchFamily="18" charset="0"/>
              </a:rPr>
              <a:t>4) Seminiferous tubules, epididymis, vas deferens, seminal vesicles &amp; prostate gland</a:t>
            </a:r>
          </a:p>
        </p:txBody>
      </p:sp>
      <p:sp>
        <p:nvSpPr>
          <p:cNvPr id="21" name="TextBox 20"/>
          <p:cNvSpPr txBox="1"/>
          <p:nvPr/>
        </p:nvSpPr>
        <p:spPr>
          <a:xfrm>
            <a:off x="790608" y="2081035"/>
            <a:ext cx="614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Epididymis &amp; vas deferens only</a:t>
            </a:r>
          </a:p>
        </p:txBody>
      </p:sp>
    </p:spTree>
    <p:extLst>
      <p:ext uri="{BB962C8B-B14F-4D97-AF65-F5344CB8AC3E}">
        <p14:creationId xmlns:p14="http://schemas.microsoft.com/office/powerpoint/2010/main" val="20329727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34539" y="1738460"/>
            <a:ext cx="714405" cy="714405"/>
          </a:xfrm>
          <a:prstGeom prst="rect">
            <a:avLst/>
          </a:prstGeom>
          <a:noFill/>
        </p:spPr>
      </p:pic>
      <p:sp>
        <p:nvSpPr>
          <p:cNvPr id="5" name="TextBox 4"/>
          <p:cNvSpPr txBox="1"/>
          <p:nvPr/>
        </p:nvSpPr>
        <p:spPr>
          <a:xfrm>
            <a:off x="609600" y="143366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60. Oogonia undergo division &amp; enters into ……….</a:t>
            </a:r>
          </a:p>
        </p:txBody>
      </p:sp>
      <p:sp>
        <p:nvSpPr>
          <p:cNvPr id="8" name="TextBox 7"/>
          <p:cNvSpPr txBox="1"/>
          <p:nvPr/>
        </p:nvSpPr>
        <p:spPr>
          <a:xfrm>
            <a:off x="1134220" y="1967060"/>
            <a:ext cx="419662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Prophase –I of meiosis - I</a:t>
            </a:r>
          </a:p>
        </p:txBody>
      </p:sp>
      <p:sp>
        <p:nvSpPr>
          <p:cNvPr id="19" name="TextBox 18"/>
          <p:cNvSpPr txBox="1"/>
          <p:nvPr/>
        </p:nvSpPr>
        <p:spPr>
          <a:xfrm>
            <a:off x="1144153" y="2428725"/>
            <a:ext cx="418984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Metaphase –I of meiosis - I</a:t>
            </a:r>
          </a:p>
        </p:txBody>
      </p:sp>
      <p:sp>
        <p:nvSpPr>
          <p:cNvPr id="20" name="TextBox 19"/>
          <p:cNvSpPr txBox="1"/>
          <p:nvPr/>
        </p:nvSpPr>
        <p:spPr>
          <a:xfrm>
            <a:off x="1144152" y="3390840"/>
            <a:ext cx="378139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Telophase –I of meiosis - I</a:t>
            </a:r>
          </a:p>
        </p:txBody>
      </p:sp>
      <p:sp>
        <p:nvSpPr>
          <p:cNvPr id="21" name="TextBox 20"/>
          <p:cNvSpPr txBox="1"/>
          <p:nvPr/>
        </p:nvSpPr>
        <p:spPr>
          <a:xfrm>
            <a:off x="1144152" y="2905035"/>
            <a:ext cx="418984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Anaphase –I of meiosis - I</a:t>
            </a:r>
          </a:p>
        </p:txBody>
      </p:sp>
      <p:sp>
        <p:nvSpPr>
          <p:cNvPr id="10" name="TextBox 9"/>
          <p:cNvSpPr txBox="1"/>
          <p:nvPr/>
        </p:nvSpPr>
        <p:spPr>
          <a:xfrm>
            <a:off x="1676400" y="819150"/>
            <a:ext cx="4648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2800" b="1" u="sng">
                <a:solidFill>
                  <a:srgbClr val="FF0000"/>
                </a:solidFill>
                <a:latin typeface="Times New Roman" pitchFamily="18" charset="0"/>
                <a:ea typeface="Cambria Math" pitchFamily="18" charset="0"/>
                <a:cs typeface="Times New Roman" pitchFamily="18" charset="0"/>
              </a:rPr>
              <a:t>OOGENESIS</a:t>
            </a:r>
          </a:p>
        </p:txBody>
      </p:sp>
    </p:spTree>
    <p:extLst>
      <p:ext uri="{BB962C8B-B14F-4D97-AF65-F5344CB8AC3E}">
        <p14:creationId xmlns:p14="http://schemas.microsoft.com/office/powerpoint/2010/main" val="3717522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Lst>
  </p:timing>
</p:sld>
</file>

<file path=ppt/slides/slide4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85795" y="1633775"/>
            <a:ext cx="714405" cy="714405"/>
          </a:xfrm>
          <a:prstGeom prst="rect">
            <a:avLst/>
          </a:prstGeom>
          <a:noFill/>
        </p:spPr>
      </p:pic>
      <p:sp>
        <p:nvSpPr>
          <p:cNvPr id="5" name="TextBox 4"/>
          <p:cNvSpPr txBox="1"/>
          <p:nvPr/>
        </p:nvSpPr>
        <p:spPr>
          <a:xfrm>
            <a:off x="533400" y="909755"/>
            <a:ext cx="7315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61. The number of primordial follicles left at puberty is.……</a:t>
            </a:r>
          </a:p>
        </p:txBody>
      </p:sp>
      <p:sp>
        <p:nvSpPr>
          <p:cNvPr id="8" name="TextBox 7"/>
          <p:cNvSpPr txBox="1"/>
          <p:nvPr/>
        </p:nvSpPr>
        <p:spPr>
          <a:xfrm>
            <a:off x="1009272" y="1405175"/>
            <a:ext cx="2724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60,000 only</a:t>
            </a:r>
          </a:p>
        </p:txBody>
      </p:sp>
      <p:sp>
        <p:nvSpPr>
          <p:cNvPr id="19" name="TextBox 18"/>
          <p:cNvSpPr txBox="1"/>
          <p:nvPr/>
        </p:nvSpPr>
        <p:spPr>
          <a:xfrm>
            <a:off x="1019205" y="1866840"/>
            <a:ext cx="2714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60,000-80,000 only</a:t>
            </a:r>
          </a:p>
        </p:txBody>
      </p:sp>
      <p:sp>
        <p:nvSpPr>
          <p:cNvPr id="20" name="TextBox 19"/>
          <p:cNvSpPr txBox="1"/>
          <p:nvPr/>
        </p:nvSpPr>
        <p:spPr>
          <a:xfrm>
            <a:off x="1019204" y="293364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20,000-30,000 only</a:t>
            </a:r>
          </a:p>
        </p:txBody>
      </p:sp>
      <p:sp>
        <p:nvSpPr>
          <p:cNvPr id="21" name="TextBox 20"/>
          <p:cNvSpPr txBox="1"/>
          <p:nvPr/>
        </p:nvSpPr>
        <p:spPr>
          <a:xfrm>
            <a:off x="1019204" y="2400240"/>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80,000-100000 only</a:t>
            </a:r>
          </a:p>
        </p:txBody>
      </p:sp>
    </p:spTree>
    <p:extLst>
      <p:ext uri="{BB962C8B-B14F-4D97-AF65-F5344CB8AC3E}">
        <p14:creationId xmlns:p14="http://schemas.microsoft.com/office/powerpoint/2010/main" val="18586719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1999" y="2057741"/>
            <a:ext cx="714405" cy="714405"/>
          </a:xfrm>
          <a:prstGeom prst="rect">
            <a:avLst/>
          </a:prstGeom>
          <a:noFill/>
        </p:spPr>
      </p:pic>
      <p:sp>
        <p:nvSpPr>
          <p:cNvPr id="5" name="TextBox 4"/>
          <p:cNvSpPr txBox="1"/>
          <p:nvPr/>
        </p:nvSpPr>
        <p:spPr>
          <a:xfrm>
            <a:off x="533400" y="947975"/>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62. Primary follicle when surrounded by more layers of granulosa cells &amp; a theca it forms into…………</a:t>
            </a:r>
          </a:p>
        </p:txBody>
      </p:sp>
      <p:sp>
        <p:nvSpPr>
          <p:cNvPr id="8" name="TextBox 7"/>
          <p:cNvSpPr txBox="1"/>
          <p:nvPr/>
        </p:nvSpPr>
        <p:spPr>
          <a:xfrm>
            <a:off x="933072" y="1709975"/>
            <a:ext cx="2724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Primordial follicle</a:t>
            </a:r>
          </a:p>
        </p:txBody>
      </p:sp>
      <p:sp>
        <p:nvSpPr>
          <p:cNvPr id="19" name="TextBox 18"/>
          <p:cNvSpPr txBox="1"/>
          <p:nvPr/>
        </p:nvSpPr>
        <p:spPr>
          <a:xfrm>
            <a:off x="943005" y="2171640"/>
            <a:ext cx="2714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Secondary follicle</a:t>
            </a:r>
          </a:p>
        </p:txBody>
      </p:sp>
      <p:sp>
        <p:nvSpPr>
          <p:cNvPr id="20" name="TextBox 19"/>
          <p:cNvSpPr txBox="1"/>
          <p:nvPr/>
        </p:nvSpPr>
        <p:spPr>
          <a:xfrm>
            <a:off x="943004" y="3238440"/>
            <a:ext cx="2714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Primary oocyte</a:t>
            </a:r>
          </a:p>
        </p:txBody>
      </p:sp>
      <p:sp>
        <p:nvSpPr>
          <p:cNvPr id="21" name="TextBox 20"/>
          <p:cNvSpPr txBox="1"/>
          <p:nvPr/>
        </p:nvSpPr>
        <p:spPr>
          <a:xfrm>
            <a:off x="943004" y="2705040"/>
            <a:ext cx="2714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Tertiary follicle</a:t>
            </a:r>
          </a:p>
        </p:txBody>
      </p:sp>
    </p:spTree>
    <p:extLst>
      <p:ext uri="{BB962C8B-B14F-4D97-AF65-F5344CB8AC3E}">
        <p14:creationId xmlns:p14="http://schemas.microsoft.com/office/powerpoint/2010/main" val="37446265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785892"/>
            <a:ext cx="714405" cy="714405"/>
          </a:xfrm>
          <a:prstGeom prst="rect">
            <a:avLst/>
          </a:prstGeom>
          <a:noFill/>
        </p:spPr>
      </p:pic>
      <p:sp>
        <p:nvSpPr>
          <p:cNvPr id="5" name="TextBox 4"/>
          <p:cNvSpPr txBox="1"/>
          <p:nvPr/>
        </p:nvSpPr>
        <p:spPr>
          <a:xfrm>
            <a:off x="533400" y="857130"/>
            <a:ext cx="8077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7525" indent="-517525" algn="just"/>
            <a:r>
              <a:rPr lang="en-US" sz="2000" b="1">
                <a:solidFill>
                  <a:srgbClr val="0000FF"/>
                </a:solidFill>
                <a:latin typeface="Times New Roman" pitchFamily="18" charset="0"/>
                <a:ea typeface="Cambria Math" pitchFamily="18" charset="0"/>
                <a:cs typeface="Times New Roman" pitchFamily="18" charset="0"/>
              </a:rPr>
              <a:t>63. The primary oocyte completes its first meiotic division when it is in….</a:t>
            </a:r>
          </a:p>
        </p:txBody>
      </p:sp>
      <p:sp>
        <p:nvSpPr>
          <p:cNvPr id="8" name="TextBox 7"/>
          <p:cNvSpPr txBox="1"/>
          <p:nvPr/>
        </p:nvSpPr>
        <p:spPr>
          <a:xfrm>
            <a:off x="990600" y="15429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Primary follicle</a:t>
            </a:r>
          </a:p>
        </p:txBody>
      </p:sp>
      <p:sp>
        <p:nvSpPr>
          <p:cNvPr id="19" name="TextBox 18"/>
          <p:cNvSpPr txBox="1"/>
          <p:nvPr/>
        </p:nvSpPr>
        <p:spPr>
          <a:xfrm>
            <a:off x="990600" y="1943040"/>
            <a:ext cx="28193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Secondary follicle</a:t>
            </a:r>
          </a:p>
        </p:txBody>
      </p:sp>
      <p:sp>
        <p:nvSpPr>
          <p:cNvPr id="21" name="TextBox 20"/>
          <p:cNvSpPr txBox="1"/>
          <p:nvPr/>
        </p:nvSpPr>
        <p:spPr>
          <a:xfrm>
            <a:off x="990600" y="2400240"/>
            <a:ext cx="228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Tertiary follicle</a:t>
            </a:r>
          </a:p>
        </p:txBody>
      </p:sp>
      <p:sp>
        <p:nvSpPr>
          <p:cNvPr id="10" name="TextBox 9"/>
          <p:cNvSpPr txBox="1"/>
          <p:nvPr/>
        </p:nvSpPr>
        <p:spPr>
          <a:xfrm>
            <a:off x="990600" y="2857440"/>
            <a:ext cx="243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Secondary oocyte</a:t>
            </a:r>
          </a:p>
        </p:txBody>
      </p:sp>
    </p:spTree>
    <p:extLst>
      <p:ext uri="{BB962C8B-B14F-4D97-AF65-F5344CB8AC3E}">
        <p14:creationId xmlns:p14="http://schemas.microsoft.com/office/powerpoint/2010/main" val="42923672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14403" y="1862092"/>
            <a:ext cx="714405" cy="714405"/>
          </a:xfrm>
          <a:prstGeom prst="rect">
            <a:avLst/>
          </a:prstGeom>
          <a:noFill/>
        </p:spPr>
      </p:pic>
      <p:sp>
        <p:nvSpPr>
          <p:cNvPr id="5" name="TextBox 4"/>
          <p:cNvSpPr txBox="1"/>
          <p:nvPr/>
        </p:nvSpPr>
        <p:spPr>
          <a:xfrm>
            <a:off x="533400" y="895350"/>
            <a:ext cx="8077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1963" indent="-461963" algn="just"/>
            <a:r>
              <a:rPr lang="en-US" sz="2000" b="1">
                <a:solidFill>
                  <a:srgbClr val="0000FF"/>
                </a:solidFill>
                <a:latin typeface="Times New Roman" pitchFamily="18" charset="0"/>
                <a:ea typeface="Cambria Math" pitchFamily="18" charset="0"/>
                <a:cs typeface="Times New Roman" pitchFamily="18" charset="0"/>
              </a:rPr>
              <a:t>64. A large haploid secondary oocyte &amp; a tiny first polar body are formed after..…</a:t>
            </a:r>
          </a:p>
        </p:txBody>
      </p:sp>
      <p:sp>
        <p:nvSpPr>
          <p:cNvPr id="8" name="TextBox 7"/>
          <p:cNvSpPr txBox="1"/>
          <p:nvPr/>
        </p:nvSpPr>
        <p:spPr>
          <a:xfrm>
            <a:off x="933073" y="155757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First mitotic division</a:t>
            </a:r>
          </a:p>
        </p:txBody>
      </p:sp>
      <p:sp>
        <p:nvSpPr>
          <p:cNvPr id="19" name="TextBox 18"/>
          <p:cNvSpPr txBox="1"/>
          <p:nvPr/>
        </p:nvSpPr>
        <p:spPr>
          <a:xfrm>
            <a:off x="943007" y="2019240"/>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First meiotic division</a:t>
            </a:r>
          </a:p>
        </p:txBody>
      </p:sp>
      <p:sp>
        <p:nvSpPr>
          <p:cNvPr id="20" name="TextBox 19"/>
          <p:cNvSpPr txBox="1"/>
          <p:nvPr/>
        </p:nvSpPr>
        <p:spPr>
          <a:xfrm>
            <a:off x="943005" y="3009840"/>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Before first meiotic division</a:t>
            </a:r>
          </a:p>
        </p:txBody>
      </p:sp>
      <p:sp>
        <p:nvSpPr>
          <p:cNvPr id="21" name="TextBox 20"/>
          <p:cNvSpPr txBox="1"/>
          <p:nvPr/>
        </p:nvSpPr>
        <p:spPr>
          <a:xfrm>
            <a:off x="943005" y="2533530"/>
            <a:ext cx="3933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First amitotic division</a:t>
            </a:r>
          </a:p>
        </p:txBody>
      </p:sp>
    </p:spTree>
    <p:extLst>
      <p:ext uri="{BB962C8B-B14F-4D97-AF65-F5344CB8AC3E}">
        <p14:creationId xmlns:p14="http://schemas.microsoft.com/office/powerpoint/2010/main" val="23330236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1680194" y="1733550"/>
            <a:ext cx="578740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VASA EFFERENTIA</a:t>
            </a:r>
          </a:p>
        </p:txBody>
      </p:sp>
    </p:spTree>
    <p:extLst>
      <p:ext uri="{BB962C8B-B14F-4D97-AF65-F5344CB8AC3E}">
        <p14:creationId xmlns:p14="http://schemas.microsoft.com/office/powerpoint/2010/main" val="23608430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09441" y="2143035"/>
            <a:ext cx="714405" cy="714405"/>
          </a:xfrm>
          <a:prstGeom prst="rect">
            <a:avLst/>
          </a:prstGeom>
          <a:noFill/>
        </p:spPr>
      </p:pic>
      <p:sp>
        <p:nvSpPr>
          <p:cNvPr id="5" name="TextBox 4"/>
          <p:cNvSpPr txBox="1"/>
          <p:nvPr/>
        </p:nvSpPr>
        <p:spPr>
          <a:xfrm>
            <a:off x="516636" y="949464"/>
            <a:ext cx="75605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65.  The secondary oocyte is enveloped by a membrane………… </a:t>
            </a:r>
          </a:p>
        </p:txBody>
      </p:sp>
      <p:sp>
        <p:nvSpPr>
          <p:cNvPr id="8" name="TextBox 7"/>
          <p:cNvSpPr txBox="1"/>
          <p:nvPr/>
        </p:nvSpPr>
        <p:spPr>
          <a:xfrm>
            <a:off x="933073" y="1405175"/>
            <a:ext cx="3181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Corona radiata</a:t>
            </a:r>
          </a:p>
        </p:txBody>
      </p:sp>
      <p:sp>
        <p:nvSpPr>
          <p:cNvPr id="19" name="TextBox 18"/>
          <p:cNvSpPr txBox="1"/>
          <p:nvPr/>
        </p:nvSpPr>
        <p:spPr>
          <a:xfrm>
            <a:off x="943007" y="1866840"/>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Theca</a:t>
            </a:r>
          </a:p>
        </p:txBody>
      </p:sp>
      <p:sp>
        <p:nvSpPr>
          <p:cNvPr id="20" name="TextBox 19"/>
          <p:cNvSpPr txBox="1"/>
          <p:nvPr/>
        </p:nvSpPr>
        <p:spPr>
          <a:xfrm>
            <a:off x="943005" y="2857440"/>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Germinal epithelium</a:t>
            </a:r>
          </a:p>
        </p:txBody>
      </p:sp>
      <p:sp>
        <p:nvSpPr>
          <p:cNvPr id="21" name="TextBox 20"/>
          <p:cNvSpPr txBox="1"/>
          <p:nvPr/>
        </p:nvSpPr>
        <p:spPr>
          <a:xfrm>
            <a:off x="943005" y="2381130"/>
            <a:ext cx="3933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Zona pellucida</a:t>
            </a:r>
          </a:p>
        </p:txBody>
      </p:sp>
    </p:spTree>
    <p:extLst>
      <p:ext uri="{BB962C8B-B14F-4D97-AF65-F5344CB8AC3E}">
        <p14:creationId xmlns:p14="http://schemas.microsoft.com/office/powerpoint/2010/main" val="3160848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962150"/>
            <a:ext cx="714405" cy="714405"/>
          </a:xfrm>
          <a:prstGeom prst="rect">
            <a:avLst/>
          </a:prstGeom>
          <a:noFill/>
        </p:spPr>
      </p:pic>
      <p:sp>
        <p:nvSpPr>
          <p:cNvPr id="5" name="TextBox 4"/>
          <p:cNvSpPr txBox="1"/>
          <p:nvPr/>
        </p:nvSpPr>
        <p:spPr>
          <a:xfrm>
            <a:off x="533400" y="949464"/>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66. ‘Ovulation’ is …………..</a:t>
            </a:r>
          </a:p>
        </p:txBody>
      </p:sp>
      <p:sp>
        <p:nvSpPr>
          <p:cNvPr id="8" name="TextBox 7"/>
          <p:cNvSpPr txBox="1"/>
          <p:nvPr/>
        </p:nvSpPr>
        <p:spPr>
          <a:xfrm>
            <a:off x="990600" y="1504950"/>
            <a:ext cx="563662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Releasing of primary oocyte from ovary  </a:t>
            </a:r>
          </a:p>
        </p:txBody>
      </p:sp>
      <p:sp>
        <p:nvSpPr>
          <p:cNvPr id="19" name="TextBox 18"/>
          <p:cNvSpPr txBox="1"/>
          <p:nvPr/>
        </p:nvSpPr>
        <p:spPr>
          <a:xfrm>
            <a:off x="983790" y="2095440"/>
            <a:ext cx="572181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Releasing of secondary oocyte from ovary    </a:t>
            </a:r>
          </a:p>
        </p:txBody>
      </p:sp>
      <p:sp>
        <p:nvSpPr>
          <p:cNvPr id="20" name="TextBox 19"/>
          <p:cNvSpPr txBox="1"/>
          <p:nvPr/>
        </p:nvSpPr>
        <p:spPr>
          <a:xfrm>
            <a:off x="1043002" y="3162240"/>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Releasing of graffian follicle</a:t>
            </a:r>
          </a:p>
        </p:txBody>
      </p:sp>
      <p:sp>
        <p:nvSpPr>
          <p:cNvPr id="21" name="TextBox 20"/>
          <p:cNvSpPr txBox="1"/>
          <p:nvPr/>
        </p:nvSpPr>
        <p:spPr>
          <a:xfrm>
            <a:off x="1012518" y="2685930"/>
            <a:ext cx="523588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Releasing of tertiary oocyte from ovary    </a:t>
            </a:r>
          </a:p>
        </p:txBody>
      </p:sp>
    </p:spTree>
    <p:extLst>
      <p:ext uri="{BB962C8B-B14F-4D97-AF65-F5344CB8AC3E}">
        <p14:creationId xmlns:p14="http://schemas.microsoft.com/office/powerpoint/2010/main" val="1870992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3302" y="3076545"/>
            <a:ext cx="714405" cy="714405"/>
          </a:xfrm>
          <a:prstGeom prst="rect">
            <a:avLst/>
          </a:prstGeom>
          <a:noFill/>
        </p:spPr>
      </p:pic>
      <p:sp>
        <p:nvSpPr>
          <p:cNvPr id="5" name="TextBox 4"/>
          <p:cNvSpPr txBox="1"/>
          <p:nvPr/>
        </p:nvSpPr>
        <p:spPr>
          <a:xfrm>
            <a:off x="609600" y="1276350"/>
            <a:ext cx="7391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67. Reproductive cycle is called menstrual cycle in.……</a:t>
            </a:r>
          </a:p>
        </p:txBody>
      </p:sp>
      <p:sp>
        <p:nvSpPr>
          <p:cNvPr id="8" name="TextBox 7"/>
          <p:cNvSpPr txBox="1"/>
          <p:nvPr/>
        </p:nvSpPr>
        <p:spPr>
          <a:xfrm>
            <a:off x="1033070" y="1747673"/>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Human beings</a:t>
            </a:r>
          </a:p>
        </p:txBody>
      </p:sp>
      <p:sp>
        <p:nvSpPr>
          <p:cNvPr id="19" name="TextBox 18"/>
          <p:cNvSpPr txBox="1"/>
          <p:nvPr/>
        </p:nvSpPr>
        <p:spPr>
          <a:xfrm>
            <a:off x="1043004" y="2243093"/>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Monkeys</a:t>
            </a:r>
          </a:p>
        </p:txBody>
      </p:sp>
      <p:sp>
        <p:nvSpPr>
          <p:cNvPr id="20" name="TextBox 19"/>
          <p:cNvSpPr txBox="1"/>
          <p:nvPr/>
        </p:nvSpPr>
        <p:spPr>
          <a:xfrm>
            <a:off x="1043002" y="3233693"/>
            <a:ext cx="42909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1043003" y="2757383"/>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Apes</a:t>
            </a:r>
          </a:p>
        </p:txBody>
      </p:sp>
      <p:sp>
        <p:nvSpPr>
          <p:cNvPr id="11" name="TextBox 10"/>
          <p:cNvSpPr txBox="1"/>
          <p:nvPr/>
        </p:nvSpPr>
        <p:spPr>
          <a:xfrm>
            <a:off x="1676400" y="666750"/>
            <a:ext cx="4648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2800" b="1" u="sng">
                <a:solidFill>
                  <a:srgbClr val="FF0000"/>
                </a:solidFill>
                <a:latin typeface="Times New Roman" pitchFamily="18" charset="0"/>
                <a:ea typeface="Cambria Math" pitchFamily="18" charset="0"/>
                <a:cs typeface="Times New Roman" pitchFamily="18" charset="0"/>
              </a:rPr>
              <a:t>MENSTRUAL CYCLE</a:t>
            </a:r>
          </a:p>
        </p:txBody>
      </p:sp>
    </p:spTree>
    <p:extLst>
      <p:ext uri="{BB962C8B-B14F-4D97-AF65-F5344CB8AC3E}">
        <p14:creationId xmlns:p14="http://schemas.microsoft.com/office/powerpoint/2010/main" val="24596153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1" grpId="0"/>
    </p:bldLst>
  </p:timing>
</p:sld>
</file>

<file path=ppt/slides/slide4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85795" y="1605170"/>
            <a:ext cx="714405" cy="714405"/>
          </a:xfrm>
          <a:prstGeom prst="rect">
            <a:avLst/>
          </a:prstGeom>
          <a:noFill/>
        </p:spPr>
      </p:pic>
      <p:sp>
        <p:nvSpPr>
          <p:cNvPr id="5" name="TextBox 4"/>
          <p:cNvSpPr txBox="1"/>
          <p:nvPr/>
        </p:nvSpPr>
        <p:spPr>
          <a:xfrm>
            <a:off x="533400" y="795575"/>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68. The first menstruation is called………….</a:t>
            </a:r>
          </a:p>
        </p:txBody>
      </p:sp>
      <p:sp>
        <p:nvSpPr>
          <p:cNvPr id="8" name="TextBox 7"/>
          <p:cNvSpPr txBox="1"/>
          <p:nvPr/>
        </p:nvSpPr>
        <p:spPr>
          <a:xfrm>
            <a:off x="1009272" y="1328975"/>
            <a:ext cx="4172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Menopause</a:t>
            </a:r>
          </a:p>
        </p:txBody>
      </p:sp>
      <p:sp>
        <p:nvSpPr>
          <p:cNvPr id="19" name="TextBox 18"/>
          <p:cNvSpPr txBox="1"/>
          <p:nvPr/>
        </p:nvSpPr>
        <p:spPr>
          <a:xfrm>
            <a:off x="1019205" y="1790640"/>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menarche</a:t>
            </a:r>
          </a:p>
        </p:txBody>
      </p:sp>
      <p:sp>
        <p:nvSpPr>
          <p:cNvPr id="20" name="TextBox 19"/>
          <p:cNvSpPr txBox="1"/>
          <p:nvPr/>
        </p:nvSpPr>
        <p:spPr>
          <a:xfrm>
            <a:off x="1019204" y="285744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andropause</a:t>
            </a:r>
          </a:p>
        </p:txBody>
      </p:sp>
      <p:sp>
        <p:nvSpPr>
          <p:cNvPr id="21" name="TextBox 20"/>
          <p:cNvSpPr txBox="1"/>
          <p:nvPr/>
        </p:nvSpPr>
        <p:spPr>
          <a:xfrm>
            <a:off x="1019204" y="2324040"/>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viropause</a:t>
            </a:r>
          </a:p>
        </p:txBody>
      </p:sp>
    </p:spTree>
    <p:extLst>
      <p:ext uri="{BB962C8B-B14F-4D97-AF65-F5344CB8AC3E}">
        <p14:creationId xmlns:p14="http://schemas.microsoft.com/office/powerpoint/2010/main" val="26060499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399" y="1147970"/>
            <a:ext cx="714405" cy="714405"/>
          </a:xfrm>
          <a:prstGeom prst="rect">
            <a:avLst/>
          </a:prstGeom>
          <a:noFill/>
        </p:spPr>
      </p:pic>
      <p:sp>
        <p:nvSpPr>
          <p:cNvPr id="5" name="TextBox 4"/>
          <p:cNvSpPr txBox="1"/>
          <p:nvPr/>
        </p:nvSpPr>
        <p:spPr>
          <a:xfrm>
            <a:off x="533400" y="84317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69. Menstrual cycle includes.……</a:t>
            </a:r>
          </a:p>
        </p:txBody>
      </p:sp>
      <p:sp>
        <p:nvSpPr>
          <p:cNvPr id="8" name="TextBox 7"/>
          <p:cNvSpPr txBox="1"/>
          <p:nvPr/>
        </p:nvSpPr>
        <p:spPr>
          <a:xfrm>
            <a:off x="1085472" y="1405175"/>
            <a:ext cx="4172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Follicular phase from 7-14 days</a:t>
            </a:r>
          </a:p>
        </p:txBody>
      </p:sp>
      <p:sp>
        <p:nvSpPr>
          <p:cNvPr id="19" name="TextBox 18"/>
          <p:cNvSpPr txBox="1"/>
          <p:nvPr/>
        </p:nvSpPr>
        <p:spPr>
          <a:xfrm>
            <a:off x="1095405" y="1866840"/>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Luteal phase from 10-14 days</a:t>
            </a:r>
          </a:p>
        </p:txBody>
      </p:sp>
      <p:sp>
        <p:nvSpPr>
          <p:cNvPr id="20" name="TextBox 19"/>
          <p:cNvSpPr txBox="1"/>
          <p:nvPr/>
        </p:nvSpPr>
        <p:spPr>
          <a:xfrm>
            <a:off x="1095404" y="293364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1095404" y="2400240"/>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Menstrual phase from 10-16 days</a:t>
            </a:r>
          </a:p>
        </p:txBody>
      </p:sp>
    </p:spTree>
    <p:extLst>
      <p:ext uri="{BB962C8B-B14F-4D97-AF65-F5344CB8AC3E}">
        <p14:creationId xmlns:p14="http://schemas.microsoft.com/office/powerpoint/2010/main" val="2638172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199" y="1300370"/>
            <a:ext cx="714405" cy="714405"/>
          </a:xfrm>
          <a:prstGeom prst="rect">
            <a:avLst/>
          </a:prstGeom>
          <a:noFill/>
        </p:spPr>
      </p:pic>
      <p:sp>
        <p:nvSpPr>
          <p:cNvPr id="5" name="TextBox 4"/>
          <p:cNvSpPr txBox="1"/>
          <p:nvPr/>
        </p:nvSpPr>
        <p:spPr>
          <a:xfrm>
            <a:off x="685800" y="919370"/>
            <a:ext cx="75605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70. At about 14</a:t>
            </a:r>
            <a:r>
              <a:rPr lang="en-US" sz="2000" b="1" baseline="30000">
                <a:solidFill>
                  <a:srgbClr val="0000FF"/>
                </a:solidFill>
                <a:latin typeface="Times New Roman" pitchFamily="18" charset="0"/>
                <a:ea typeface="Cambria Math" pitchFamily="18" charset="0"/>
                <a:cs typeface="Times New Roman" pitchFamily="18" charset="0"/>
              </a:rPr>
              <a:t>th</a:t>
            </a:r>
            <a:r>
              <a:rPr lang="en-US" sz="2000" b="1">
                <a:solidFill>
                  <a:srgbClr val="0000FF"/>
                </a:solidFill>
                <a:latin typeface="Times New Roman" pitchFamily="18" charset="0"/>
                <a:ea typeface="Cambria Math" pitchFamily="18" charset="0"/>
                <a:cs typeface="Times New Roman" pitchFamily="18" charset="0"/>
              </a:rPr>
              <a:t> day the hormones rise to peak level are ….. </a:t>
            </a:r>
          </a:p>
        </p:txBody>
      </p:sp>
      <p:sp>
        <p:nvSpPr>
          <p:cNvPr id="8" name="TextBox 7"/>
          <p:cNvSpPr txBox="1"/>
          <p:nvPr/>
        </p:nvSpPr>
        <p:spPr>
          <a:xfrm>
            <a:off x="1009272" y="1481375"/>
            <a:ext cx="4172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buAutoNum type="arabicParenR"/>
            </a:pPr>
            <a:r>
              <a:rPr lang="en-US" sz="2000" b="1">
                <a:solidFill>
                  <a:srgbClr val="C00000"/>
                </a:solidFill>
                <a:latin typeface="Times New Roman" pitchFamily="18" charset="0"/>
                <a:ea typeface="Cambria Math" pitchFamily="18" charset="0"/>
                <a:cs typeface="Times New Roman" pitchFamily="18" charset="0"/>
              </a:rPr>
              <a:t>Both FSH &amp; LH</a:t>
            </a:r>
          </a:p>
        </p:txBody>
      </p:sp>
      <p:sp>
        <p:nvSpPr>
          <p:cNvPr id="19" name="TextBox 18"/>
          <p:cNvSpPr txBox="1"/>
          <p:nvPr/>
        </p:nvSpPr>
        <p:spPr>
          <a:xfrm>
            <a:off x="1019205" y="1943040"/>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Only FSH</a:t>
            </a:r>
          </a:p>
        </p:txBody>
      </p:sp>
      <p:sp>
        <p:nvSpPr>
          <p:cNvPr id="20" name="TextBox 19"/>
          <p:cNvSpPr txBox="1"/>
          <p:nvPr/>
        </p:nvSpPr>
        <p:spPr>
          <a:xfrm>
            <a:off x="1019204" y="300984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ACTH</a:t>
            </a:r>
          </a:p>
        </p:txBody>
      </p:sp>
      <p:sp>
        <p:nvSpPr>
          <p:cNvPr id="21" name="TextBox 20"/>
          <p:cNvSpPr txBox="1"/>
          <p:nvPr/>
        </p:nvSpPr>
        <p:spPr>
          <a:xfrm>
            <a:off x="990600" y="2476440"/>
            <a:ext cx="379323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LH</a:t>
            </a:r>
          </a:p>
        </p:txBody>
      </p:sp>
    </p:spTree>
    <p:extLst>
      <p:ext uri="{BB962C8B-B14F-4D97-AF65-F5344CB8AC3E}">
        <p14:creationId xmlns:p14="http://schemas.microsoft.com/office/powerpoint/2010/main" val="19847767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47789" y="1309739"/>
            <a:ext cx="590417" cy="590417"/>
          </a:xfrm>
          <a:prstGeom prst="rect">
            <a:avLst/>
          </a:prstGeom>
          <a:noFill/>
        </p:spPr>
      </p:pic>
      <p:sp>
        <p:nvSpPr>
          <p:cNvPr id="5" name="TextBox 4"/>
          <p:cNvSpPr txBox="1"/>
          <p:nvPr/>
        </p:nvSpPr>
        <p:spPr>
          <a:xfrm>
            <a:off x="533400" y="909472"/>
            <a:ext cx="7010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71. During mid-cycle, the rapid secretion of LH results in….</a:t>
            </a:r>
          </a:p>
        </p:txBody>
      </p:sp>
      <p:sp>
        <p:nvSpPr>
          <p:cNvPr id="8" name="TextBox 7"/>
          <p:cNvSpPr txBox="1"/>
          <p:nvPr/>
        </p:nvSpPr>
        <p:spPr>
          <a:xfrm>
            <a:off x="990600" y="139053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Ovulation</a:t>
            </a:r>
          </a:p>
        </p:txBody>
      </p:sp>
      <p:sp>
        <p:nvSpPr>
          <p:cNvPr id="19" name="TextBox 18"/>
          <p:cNvSpPr txBox="1"/>
          <p:nvPr/>
        </p:nvSpPr>
        <p:spPr>
          <a:xfrm>
            <a:off x="990600" y="1790640"/>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Development of oogonia</a:t>
            </a:r>
          </a:p>
        </p:txBody>
      </p:sp>
      <p:sp>
        <p:nvSpPr>
          <p:cNvPr id="21" name="TextBox 20"/>
          <p:cNvSpPr txBox="1"/>
          <p:nvPr/>
        </p:nvSpPr>
        <p:spPr>
          <a:xfrm>
            <a:off x="990600" y="224784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Development of secondary &amp; tertiary follicles</a:t>
            </a:r>
          </a:p>
        </p:txBody>
      </p:sp>
      <p:sp>
        <p:nvSpPr>
          <p:cNvPr id="10" name="TextBox 9"/>
          <p:cNvSpPr txBox="1"/>
          <p:nvPr/>
        </p:nvSpPr>
        <p:spPr>
          <a:xfrm>
            <a:off x="990600" y="2705040"/>
            <a:ext cx="381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Formation of polar bodies</a:t>
            </a:r>
          </a:p>
        </p:txBody>
      </p:sp>
    </p:spTree>
    <p:extLst>
      <p:ext uri="{BB962C8B-B14F-4D97-AF65-F5344CB8AC3E}">
        <p14:creationId xmlns:p14="http://schemas.microsoft.com/office/powerpoint/2010/main" val="10706606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66801" y="1633492"/>
            <a:ext cx="714405" cy="714405"/>
          </a:xfrm>
          <a:prstGeom prst="rect">
            <a:avLst/>
          </a:prstGeom>
          <a:noFill/>
        </p:spPr>
      </p:pic>
      <p:sp>
        <p:nvSpPr>
          <p:cNvPr id="5" name="TextBox 4"/>
          <p:cNvSpPr txBox="1"/>
          <p:nvPr/>
        </p:nvSpPr>
        <p:spPr>
          <a:xfrm>
            <a:off x="609600" y="895350"/>
            <a:ext cx="645116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72. Grafian follicle transforms into an yellow coloured ….</a:t>
            </a:r>
          </a:p>
        </p:txBody>
      </p:sp>
      <p:sp>
        <p:nvSpPr>
          <p:cNvPr id="8" name="TextBox 7"/>
          <p:cNvSpPr txBox="1"/>
          <p:nvPr/>
        </p:nvSpPr>
        <p:spPr>
          <a:xfrm>
            <a:off x="1085471" y="1328975"/>
            <a:ext cx="256540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Corpus albicans</a:t>
            </a:r>
          </a:p>
        </p:txBody>
      </p:sp>
      <p:sp>
        <p:nvSpPr>
          <p:cNvPr id="19" name="TextBox 18"/>
          <p:cNvSpPr txBox="1"/>
          <p:nvPr/>
        </p:nvSpPr>
        <p:spPr>
          <a:xfrm>
            <a:off x="1095405" y="1790640"/>
            <a:ext cx="28645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Corpus luteum</a:t>
            </a:r>
          </a:p>
        </p:txBody>
      </p:sp>
      <p:sp>
        <p:nvSpPr>
          <p:cNvPr id="20" name="TextBox 19"/>
          <p:cNvSpPr txBox="1"/>
          <p:nvPr/>
        </p:nvSpPr>
        <p:spPr>
          <a:xfrm>
            <a:off x="1095403" y="2781240"/>
            <a:ext cx="304891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3</a:t>
            </a:r>
          </a:p>
        </p:txBody>
      </p:sp>
      <p:sp>
        <p:nvSpPr>
          <p:cNvPr id="21" name="TextBox 20"/>
          <p:cNvSpPr txBox="1"/>
          <p:nvPr/>
        </p:nvSpPr>
        <p:spPr>
          <a:xfrm>
            <a:off x="1095404" y="2304930"/>
            <a:ext cx="3171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Corpus mammillae</a:t>
            </a:r>
          </a:p>
        </p:txBody>
      </p:sp>
    </p:spTree>
    <p:extLst>
      <p:ext uri="{BB962C8B-B14F-4D97-AF65-F5344CB8AC3E}">
        <p14:creationId xmlns:p14="http://schemas.microsoft.com/office/powerpoint/2010/main" val="2888697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1999" y="2847945"/>
            <a:ext cx="714405" cy="714405"/>
          </a:xfrm>
          <a:prstGeom prst="rect">
            <a:avLst/>
          </a:prstGeom>
          <a:noFill/>
        </p:spPr>
      </p:pic>
      <p:sp>
        <p:nvSpPr>
          <p:cNvPr id="5" name="TextBox 4"/>
          <p:cNvSpPr txBox="1"/>
          <p:nvPr/>
        </p:nvSpPr>
        <p:spPr>
          <a:xfrm>
            <a:off x="533400" y="895350"/>
            <a:ext cx="647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73. Identify the incorrect statement ………..</a:t>
            </a:r>
          </a:p>
        </p:txBody>
      </p:sp>
      <p:sp>
        <p:nvSpPr>
          <p:cNvPr id="8" name="TextBox 7"/>
          <p:cNvSpPr txBox="1"/>
          <p:nvPr/>
        </p:nvSpPr>
        <p:spPr>
          <a:xfrm>
            <a:off x="875882" y="1347803"/>
            <a:ext cx="682031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Lack of menstruation may be indicative of pregnancy </a:t>
            </a:r>
          </a:p>
        </p:txBody>
      </p:sp>
      <p:sp>
        <p:nvSpPr>
          <p:cNvPr id="19" name="TextBox 18"/>
          <p:cNvSpPr txBox="1"/>
          <p:nvPr/>
        </p:nvSpPr>
        <p:spPr>
          <a:xfrm>
            <a:off x="925210" y="1938293"/>
            <a:ext cx="692339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LH &amp; FSH increases gradually during follicular phase   </a:t>
            </a:r>
          </a:p>
        </p:txBody>
      </p:sp>
      <p:sp>
        <p:nvSpPr>
          <p:cNvPr id="20" name="TextBox 19"/>
          <p:cNvSpPr txBox="1"/>
          <p:nvPr/>
        </p:nvSpPr>
        <p:spPr>
          <a:xfrm>
            <a:off x="910562" y="3005093"/>
            <a:ext cx="503303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Oestrogens maintain endometrium </a:t>
            </a:r>
          </a:p>
        </p:txBody>
      </p:sp>
      <p:sp>
        <p:nvSpPr>
          <p:cNvPr id="21" name="TextBox 20"/>
          <p:cNvSpPr txBox="1"/>
          <p:nvPr/>
        </p:nvSpPr>
        <p:spPr>
          <a:xfrm>
            <a:off x="879641" y="2452583"/>
            <a:ext cx="696895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Corpus luteum acts as a temporary endocrine gland    </a:t>
            </a:r>
          </a:p>
        </p:txBody>
      </p:sp>
    </p:spTree>
    <p:extLst>
      <p:ext uri="{BB962C8B-B14F-4D97-AF65-F5344CB8AC3E}">
        <p14:creationId xmlns:p14="http://schemas.microsoft.com/office/powerpoint/2010/main" val="11032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2001" y="2138570"/>
            <a:ext cx="714405" cy="714405"/>
          </a:xfrm>
          <a:prstGeom prst="rect">
            <a:avLst/>
          </a:prstGeom>
          <a:noFill/>
        </p:spPr>
      </p:pic>
      <p:sp>
        <p:nvSpPr>
          <p:cNvPr id="5" name="TextBox 4"/>
          <p:cNvSpPr txBox="1"/>
          <p:nvPr/>
        </p:nvSpPr>
        <p:spPr>
          <a:xfrm>
            <a:off x="533400" y="895350"/>
            <a:ext cx="746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74. The last menstruation cycle at the age of 50 years is ………</a:t>
            </a:r>
          </a:p>
        </p:txBody>
      </p:sp>
      <p:sp>
        <p:nvSpPr>
          <p:cNvPr id="8" name="TextBox 7"/>
          <p:cNvSpPr txBox="1"/>
          <p:nvPr/>
        </p:nvSpPr>
        <p:spPr>
          <a:xfrm>
            <a:off x="933073" y="1328975"/>
            <a:ext cx="21292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Menarche</a:t>
            </a:r>
          </a:p>
        </p:txBody>
      </p:sp>
      <p:sp>
        <p:nvSpPr>
          <p:cNvPr id="19" name="TextBox 18"/>
          <p:cNvSpPr txBox="1"/>
          <p:nvPr/>
        </p:nvSpPr>
        <p:spPr>
          <a:xfrm>
            <a:off x="943007" y="1790640"/>
            <a:ext cx="2790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Menstrual phase</a:t>
            </a:r>
          </a:p>
        </p:txBody>
      </p:sp>
      <p:sp>
        <p:nvSpPr>
          <p:cNvPr id="20" name="TextBox 19"/>
          <p:cNvSpPr txBox="1"/>
          <p:nvPr/>
        </p:nvSpPr>
        <p:spPr>
          <a:xfrm>
            <a:off x="943005" y="2781240"/>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2 &amp; 3</a:t>
            </a:r>
          </a:p>
        </p:txBody>
      </p:sp>
      <p:sp>
        <p:nvSpPr>
          <p:cNvPr id="21" name="TextBox 20"/>
          <p:cNvSpPr txBox="1"/>
          <p:nvPr/>
        </p:nvSpPr>
        <p:spPr>
          <a:xfrm>
            <a:off x="943005" y="2304930"/>
            <a:ext cx="4238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Menopause</a:t>
            </a:r>
          </a:p>
        </p:txBody>
      </p:sp>
    </p:spTree>
    <p:extLst>
      <p:ext uri="{BB962C8B-B14F-4D97-AF65-F5344CB8AC3E}">
        <p14:creationId xmlns:p14="http://schemas.microsoft.com/office/powerpoint/2010/main" val="35972595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2"/>
          <a:stretch>
            <a:fillRect/>
          </a:stretch>
        </p:blipFill>
        <p:spPr bwMode="auto">
          <a:xfrm>
            <a:off x="838200" y="819150"/>
            <a:ext cx="3429000" cy="3676222"/>
          </a:xfrm>
          <a:prstGeom prst="rect">
            <a:avLst/>
          </a:prstGeom>
          <a:noFill/>
          <a:ln w="9525">
            <a:noFill/>
            <a:miter lim="800000"/>
          </a:ln>
          <a:effectLst/>
        </p:spPr>
      </p:pic>
      <p:sp>
        <p:nvSpPr>
          <p:cNvPr id="3" name="Rectangle 2"/>
          <p:cNvSpPr/>
          <p:nvPr/>
        </p:nvSpPr>
        <p:spPr>
          <a:xfrm>
            <a:off x="4343400" y="819150"/>
            <a:ext cx="4190755"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HUMAN MALE </a:t>
            </a:r>
          </a:p>
          <a:p>
            <a:pPr algn="ctr"/>
            <a:r>
              <a:rPr lang="en-IN" sz="2400" b="1">
                <a:solidFill>
                  <a:schemeClr val="bg1"/>
                </a:solidFill>
                <a:latin typeface="Times New Roman" pitchFamily="18" charset="0"/>
                <a:cs typeface="Times New Roman" pitchFamily="18" charset="0"/>
              </a:rPr>
              <a:t>REPRODUCTIVE SYSTEM</a:t>
            </a:r>
          </a:p>
        </p:txBody>
      </p:sp>
    </p:spTree>
    <p:extLst>
      <p:ext uri="{BB962C8B-B14F-4D97-AF65-F5344CB8AC3E}">
        <p14:creationId xmlns:p14="http://schemas.microsoft.com/office/powerpoint/2010/main" val="3706275783"/>
      </p:ext>
    </p:extLst>
  </p:cSld>
  <p:clrMapOvr>
    <a:masterClrMapping/>
  </p:clrMapOvr>
  <p:transition/>
  <p:timing/>
</p:sld>
</file>

<file path=ppt/slides/slide4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04906" y="2604982"/>
            <a:ext cx="714405" cy="714405"/>
          </a:xfrm>
          <a:prstGeom prst="rect">
            <a:avLst/>
          </a:prstGeom>
          <a:noFill/>
        </p:spPr>
      </p:pic>
      <p:sp>
        <p:nvSpPr>
          <p:cNvPr id="5" name="TextBox 4"/>
          <p:cNvSpPr txBox="1"/>
          <p:nvPr/>
        </p:nvSpPr>
        <p:spPr>
          <a:xfrm>
            <a:off x="533400" y="13525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75. Releasing of semen into vagina during coitus is.……</a:t>
            </a:r>
          </a:p>
        </p:txBody>
      </p:sp>
      <p:sp>
        <p:nvSpPr>
          <p:cNvPr id="8" name="TextBox 7"/>
          <p:cNvSpPr txBox="1"/>
          <p:nvPr/>
        </p:nvSpPr>
        <p:spPr>
          <a:xfrm>
            <a:off x="956870" y="17524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Spermiation</a:t>
            </a:r>
          </a:p>
        </p:txBody>
      </p:sp>
      <p:sp>
        <p:nvSpPr>
          <p:cNvPr id="19" name="TextBox 18"/>
          <p:cNvSpPr txBox="1"/>
          <p:nvPr/>
        </p:nvSpPr>
        <p:spPr>
          <a:xfrm>
            <a:off x="966804" y="22478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Spermiogenesis</a:t>
            </a:r>
          </a:p>
        </p:txBody>
      </p:sp>
      <p:sp>
        <p:nvSpPr>
          <p:cNvPr id="20" name="TextBox 19"/>
          <p:cNvSpPr txBox="1"/>
          <p:nvPr/>
        </p:nvSpPr>
        <p:spPr>
          <a:xfrm>
            <a:off x="966802" y="3238440"/>
            <a:ext cx="42909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966803" y="27621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Insemination</a:t>
            </a:r>
          </a:p>
        </p:txBody>
      </p:sp>
      <p:sp>
        <p:nvSpPr>
          <p:cNvPr id="10" name="TextBox 9"/>
          <p:cNvSpPr txBox="1"/>
          <p:nvPr/>
        </p:nvSpPr>
        <p:spPr>
          <a:xfrm>
            <a:off x="652506" y="753130"/>
            <a:ext cx="6891294"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2800" b="1" u="sng">
                <a:solidFill>
                  <a:srgbClr val="FF0000"/>
                </a:solidFill>
                <a:latin typeface="Times New Roman" pitchFamily="18" charset="0"/>
                <a:ea typeface="Cambria Math" pitchFamily="18" charset="0"/>
                <a:cs typeface="Times New Roman" pitchFamily="18" charset="0"/>
              </a:rPr>
              <a:t>FERTILIZATION &amp; IMPLANTATION</a:t>
            </a:r>
          </a:p>
        </p:txBody>
      </p:sp>
    </p:spTree>
    <p:extLst>
      <p:ext uri="{BB962C8B-B14F-4D97-AF65-F5344CB8AC3E}">
        <p14:creationId xmlns:p14="http://schemas.microsoft.com/office/powerpoint/2010/main" val="38224649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Lst>
  </p:timing>
</p:sld>
</file>

<file path=ppt/slides/slide4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1" y="2038350"/>
            <a:ext cx="609600" cy="609600"/>
          </a:xfrm>
          <a:prstGeom prst="rect">
            <a:avLst/>
          </a:prstGeom>
          <a:noFill/>
        </p:spPr>
      </p:pic>
      <p:sp>
        <p:nvSpPr>
          <p:cNvPr id="5" name="TextBox 4"/>
          <p:cNvSpPr txBox="1"/>
          <p:nvPr/>
        </p:nvSpPr>
        <p:spPr>
          <a:xfrm>
            <a:off x="533400" y="895350"/>
            <a:ext cx="75605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76. In humans,  female fertilization takes place in ………… </a:t>
            </a:r>
          </a:p>
        </p:txBody>
      </p:sp>
      <p:sp>
        <p:nvSpPr>
          <p:cNvPr id="8" name="TextBox 7"/>
          <p:cNvSpPr txBox="1"/>
          <p:nvPr/>
        </p:nvSpPr>
        <p:spPr>
          <a:xfrm>
            <a:off x="933072" y="1309865"/>
            <a:ext cx="4172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Ampulla</a:t>
            </a:r>
          </a:p>
        </p:txBody>
      </p:sp>
      <p:sp>
        <p:nvSpPr>
          <p:cNvPr id="19" name="TextBox 18"/>
          <p:cNvSpPr txBox="1"/>
          <p:nvPr/>
        </p:nvSpPr>
        <p:spPr>
          <a:xfrm>
            <a:off x="943005" y="1771530"/>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Isthmus</a:t>
            </a:r>
          </a:p>
        </p:txBody>
      </p:sp>
      <p:sp>
        <p:nvSpPr>
          <p:cNvPr id="20" name="TextBox 19"/>
          <p:cNvSpPr txBox="1"/>
          <p:nvPr/>
        </p:nvSpPr>
        <p:spPr>
          <a:xfrm>
            <a:off x="943004" y="270504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Uterus</a:t>
            </a:r>
          </a:p>
        </p:txBody>
      </p:sp>
      <p:sp>
        <p:nvSpPr>
          <p:cNvPr id="21" name="TextBox 20"/>
          <p:cNvSpPr txBox="1"/>
          <p:nvPr/>
        </p:nvSpPr>
        <p:spPr>
          <a:xfrm>
            <a:off x="943004" y="2247840"/>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Ampullary - Isthmic junction</a:t>
            </a:r>
          </a:p>
        </p:txBody>
      </p:sp>
    </p:spTree>
    <p:extLst>
      <p:ext uri="{BB962C8B-B14F-4D97-AF65-F5344CB8AC3E}">
        <p14:creationId xmlns:p14="http://schemas.microsoft.com/office/powerpoint/2010/main" val="31224190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0194" y="1571854"/>
            <a:ext cx="590417" cy="590417"/>
          </a:xfrm>
          <a:prstGeom prst="rect">
            <a:avLst/>
          </a:prstGeom>
          <a:noFill/>
        </p:spPr>
      </p:pic>
      <p:sp>
        <p:nvSpPr>
          <p:cNvPr id="5" name="TextBox 4"/>
          <p:cNvSpPr txBox="1"/>
          <p:nvPr/>
        </p:nvSpPr>
        <p:spPr>
          <a:xfrm>
            <a:off x="533400" y="895350"/>
            <a:ext cx="7924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77. The sperm induces changes in the zona pellucida to block the entry of.……</a:t>
            </a:r>
          </a:p>
        </p:txBody>
      </p:sp>
      <p:sp>
        <p:nvSpPr>
          <p:cNvPr id="8" name="TextBox 7"/>
          <p:cNvSpPr txBox="1"/>
          <p:nvPr/>
        </p:nvSpPr>
        <p:spPr>
          <a:xfrm>
            <a:off x="1009273" y="1690865"/>
            <a:ext cx="4172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Many sperms</a:t>
            </a:r>
          </a:p>
        </p:txBody>
      </p:sp>
      <p:sp>
        <p:nvSpPr>
          <p:cNvPr id="19" name="TextBox 18"/>
          <p:cNvSpPr txBox="1"/>
          <p:nvPr/>
        </p:nvSpPr>
        <p:spPr>
          <a:xfrm>
            <a:off x="1019206" y="2152530"/>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One sperm</a:t>
            </a:r>
          </a:p>
        </p:txBody>
      </p:sp>
      <p:sp>
        <p:nvSpPr>
          <p:cNvPr id="20" name="TextBox 19"/>
          <p:cNvSpPr txBox="1"/>
          <p:nvPr/>
        </p:nvSpPr>
        <p:spPr>
          <a:xfrm>
            <a:off x="1019205" y="316224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Tail of a sperm only</a:t>
            </a:r>
          </a:p>
        </p:txBody>
      </p:sp>
      <p:sp>
        <p:nvSpPr>
          <p:cNvPr id="21" name="TextBox 20"/>
          <p:cNvSpPr txBox="1"/>
          <p:nvPr/>
        </p:nvSpPr>
        <p:spPr>
          <a:xfrm>
            <a:off x="1019205" y="2628840"/>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Acrosome of sperm only</a:t>
            </a:r>
          </a:p>
        </p:txBody>
      </p:sp>
    </p:spTree>
    <p:extLst>
      <p:ext uri="{BB962C8B-B14F-4D97-AF65-F5344CB8AC3E}">
        <p14:creationId xmlns:p14="http://schemas.microsoft.com/office/powerpoint/2010/main" val="6060452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166892"/>
            <a:ext cx="714405" cy="714405"/>
          </a:xfrm>
          <a:prstGeom prst="rect">
            <a:avLst/>
          </a:prstGeom>
          <a:noFill/>
        </p:spPr>
      </p:pic>
      <p:sp>
        <p:nvSpPr>
          <p:cNvPr id="5" name="TextBox 4"/>
          <p:cNvSpPr txBox="1"/>
          <p:nvPr/>
        </p:nvSpPr>
        <p:spPr>
          <a:xfrm>
            <a:off x="609600" y="895350"/>
            <a:ext cx="800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78. The secretion of which part of sperm helps to enter the ovum?</a:t>
            </a:r>
          </a:p>
        </p:txBody>
      </p:sp>
      <p:sp>
        <p:nvSpPr>
          <p:cNvPr id="8" name="TextBox 7"/>
          <p:cNvSpPr txBox="1"/>
          <p:nvPr/>
        </p:nvSpPr>
        <p:spPr>
          <a:xfrm>
            <a:off x="990600" y="135255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Middle piece</a:t>
            </a:r>
          </a:p>
        </p:txBody>
      </p:sp>
      <p:sp>
        <p:nvSpPr>
          <p:cNvPr id="19" name="TextBox 18"/>
          <p:cNvSpPr txBox="1"/>
          <p:nvPr/>
        </p:nvSpPr>
        <p:spPr>
          <a:xfrm>
            <a:off x="990600" y="1790640"/>
            <a:ext cx="24765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Tail</a:t>
            </a:r>
          </a:p>
        </p:txBody>
      </p:sp>
      <p:sp>
        <p:nvSpPr>
          <p:cNvPr id="21" name="TextBox 20"/>
          <p:cNvSpPr txBox="1"/>
          <p:nvPr/>
        </p:nvSpPr>
        <p:spPr>
          <a:xfrm>
            <a:off x="990600" y="2324040"/>
            <a:ext cx="24765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Acrosome</a:t>
            </a:r>
          </a:p>
        </p:txBody>
      </p:sp>
      <p:sp>
        <p:nvSpPr>
          <p:cNvPr id="10" name="TextBox 9"/>
          <p:cNvSpPr txBox="1"/>
          <p:nvPr/>
        </p:nvSpPr>
        <p:spPr>
          <a:xfrm>
            <a:off x="990600" y="2857440"/>
            <a:ext cx="24765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Neck</a:t>
            </a:r>
          </a:p>
        </p:txBody>
      </p:sp>
    </p:spTree>
    <p:extLst>
      <p:ext uri="{BB962C8B-B14F-4D97-AF65-F5344CB8AC3E}">
        <p14:creationId xmlns:p14="http://schemas.microsoft.com/office/powerpoint/2010/main" val="422773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266230"/>
            <a:ext cx="714405" cy="714405"/>
          </a:xfrm>
          <a:prstGeom prst="rect">
            <a:avLst/>
          </a:prstGeom>
          <a:noFill/>
        </p:spPr>
      </p:pic>
      <p:sp>
        <p:nvSpPr>
          <p:cNvPr id="5" name="TextBox 4"/>
          <p:cNvSpPr txBox="1"/>
          <p:nvPr/>
        </p:nvSpPr>
        <p:spPr>
          <a:xfrm>
            <a:off x="533400" y="895350"/>
            <a:ext cx="7391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79. Secondary oocyte completes the 2</a:t>
            </a:r>
            <a:r>
              <a:rPr lang="en-US" sz="2000" b="1" baseline="30000">
                <a:solidFill>
                  <a:srgbClr val="0000FF"/>
                </a:solidFill>
                <a:latin typeface="Times New Roman" pitchFamily="18" charset="0"/>
                <a:ea typeface="Cambria Math" pitchFamily="18" charset="0"/>
                <a:cs typeface="Times New Roman" pitchFamily="18" charset="0"/>
              </a:rPr>
              <a:t>nd</a:t>
            </a:r>
            <a:r>
              <a:rPr lang="en-US" sz="2000" b="1">
                <a:solidFill>
                  <a:srgbClr val="0000FF"/>
                </a:solidFill>
                <a:latin typeface="Times New Roman" pitchFamily="18" charset="0"/>
                <a:ea typeface="Cambria Math" pitchFamily="18" charset="0"/>
                <a:cs typeface="Times New Roman" pitchFamily="18" charset="0"/>
              </a:rPr>
              <a:t> meiotic division with the</a:t>
            </a:r>
          </a:p>
        </p:txBody>
      </p:sp>
      <p:sp>
        <p:nvSpPr>
          <p:cNvPr id="8" name="TextBox 7"/>
          <p:cNvSpPr txBox="1"/>
          <p:nvPr/>
        </p:nvSpPr>
        <p:spPr>
          <a:xfrm>
            <a:off x="1033070" y="1405175"/>
            <a:ext cx="50629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Entry of sperm into ovum</a:t>
            </a:r>
          </a:p>
        </p:txBody>
      </p:sp>
      <p:sp>
        <p:nvSpPr>
          <p:cNvPr id="19" name="TextBox 18"/>
          <p:cNvSpPr txBox="1"/>
          <p:nvPr/>
        </p:nvSpPr>
        <p:spPr>
          <a:xfrm>
            <a:off x="1043004" y="1866840"/>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Entry of sperm into uterus</a:t>
            </a:r>
          </a:p>
        </p:txBody>
      </p:sp>
      <p:sp>
        <p:nvSpPr>
          <p:cNvPr id="20" name="TextBox 19"/>
          <p:cNvSpPr txBox="1"/>
          <p:nvPr/>
        </p:nvSpPr>
        <p:spPr>
          <a:xfrm>
            <a:off x="1043002" y="2857440"/>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Entry of sperm into ampulla</a:t>
            </a:r>
          </a:p>
        </p:txBody>
      </p:sp>
      <p:sp>
        <p:nvSpPr>
          <p:cNvPr id="21" name="TextBox 20"/>
          <p:cNvSpPr txBox="1"/>
          <p:nvPr/>
        </p:nvSpPr>
        <p:spPr>
          <a:xfrm>
            <a:off x="1043002" y="2381130"/>
            <a:ext cx="5281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Entry of sperm into fallopian tube</a:t>
            </a:r>
          </a:p>
        </p:txBody>
      </p:sp>
    </p:spTree>
    <p:extLst>
      <p:ext uri="{BB962C8B-B14F-4D97-AF65-F5344CB8AC3E}">
        <p14:creationId xmlns:p14="http://schemas.microsoft.com/office/powerpoint/2010/main" val="792733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52593" y="1556601"/>
            <a:ext cx="590417" cy="590417"/>
          </a:xfrm>
          <a:prstGeom prst="rect">
            <a:avLst/>
          </a:prstGeom>
          <a:noFill/>
        </p:spPr>
      </p:pic>
      <p:sp>
        <p:nvSpPr>
          <p:cNvPr id="5" name="TextBox 4"/>
          <p:cNvSpPr txBox="1"/>
          <p:nvPr/>
        </p:nvSpPr>
        <p:spPr>
          <a:xfrm>
            <a:off x="685800" y="854154"/>
            <a:ext cx="7391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80. Blastocyst is formed in …………</a:t>
            </a:r>
          </a:p>
        </p:txBody>
      </p:sp>
      <p:sp>
        <p:nvSpPr>
          <p:cNvPr id="8" name="TextBox 7"/>
          <p:cNvSpPr txBox="1"/>
          <p:nvPr/>
        </p:nvSpPr>
        <p:spPr>
          <a:xfrm>
            <a:off x="1109270" y="1276350"/>
            <a:ext cx="50629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Ovary</a:t>
            </a:r>
          </a:p>
        </p:txBody>
      </p:sp>
      <p:sp>
        <p:nvSpPr>
          <p:cNvPr id="19" name="TextBox 18"/>
          <p:cNvSpPr txBox="1"/>
          <p:nvPr/>
        </p:nvSpPr>
        <p:spPr>
          <a:xfrm>
            <a:off x="1119204" y="1738015"/>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Fallopian tube</a:t>
            </a:r>
          </a:p>
        </p:txBody>
      </p:sp>
      <p:sp>
        <p:nvSpPr>
          <p:cNvPr id="20" name="TextBox 19"/>
          <p:cNvSpPr txBox="1"/>
          <p:nvPr/>
        </p:nvSpPr>
        <p:spPr>
          <a:xfrm>
            <a:off x="1119202" y="2661405"/>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ampulla</a:t>
            </a:r>
          </a:p>
        </p:txBody>
      </p:sp>
      <p:sp>
        <p:nvSpPr>
          <p:cNvPr id="21" name="TextBox 20"/>
          <p:cNvSpPr txBox="1"/>
          <p:nvPr/>
        </p:nvSpPr>
        <p:spPr>
          <a:xfrm>
            <a:off x="1119202" y="2252305"/>
            <a:ext cx="5281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Uterus </a:t>
            </a:r>
          </a:p>
        </p:txBody>
      </p:sp>
    </p:spTree>
    <p:extLst>
      <p:ext uri="{BB962C8B-B14F-4D97-AF65-F5344CB8AC3E}">
        <p14:creationId xmlns:p14="http://schemas.microsoft.com/office/powerpoint/2010/main" val="30561305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52594" y="1262144"/>
            <a:ext cx="590417" cy="590417"/>
          </a:xfrm>
          <a:prstGeom prst="rect">
            <a:avLst/>
          </a:prstGeom>
          <a:noFill/>
        </p:spPr>
      </p:pic>
      <p:sp>
        <p:nvSpPr>
          <p:cNvPr id="5" name="TextBox 4"/>
          <p:cNvSpPr txBox="1"/>
          <p:nvPr/>
        </p:nvSpPr>
        <p:spPr>
          <a:xfrm>
            <a:off x="685800" y="868799"/>
            <a:ext cx="4038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81. Cleavage in human zygote is..…</a:t>
            </a:r>
          </a:p>
        </p:txBody>
      </p:sp>
      <p:sp>
        <p:nvSpPr>
          <p:cNvPr id="8" name="TextBox 7"/>
          <p:cNvSpPr txBox="1"/>
          <p:nvPr/>
        </p:nvSpPr>
        <p:spPr>
          <a:xfrm>
            <a:off x="1161672" y="1363870"/>
            <a:ext cx="5467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Holoblastic, radial &amp; indeterminate</a:t>
            </a:r>
          </a:p>
        </p:txBody>
      </p:sp>
      <p:sp>
        <p:nvSpPr>
          <p:cNvPr id="19" name="TextBox 18"/>
          <p:cNvSpPr txBox="1"/>
          <p:nvPr/>
        </p:nvSpPr>
        <p:spPr>
          <a:xfrm>
            <a:off x="1171606" y="1825535"/>
            <a:ext cx="50005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Holoblastic, spiral &amp; indeterminate</a:t>
            </a:r>
          </a:p>
        </p:txBody>
      </p:sp>
      <p:sp>
        <p:nvSpPr>
          <p:cNvPr id="20" name="TextBox 19"/>
          <p:cNvSpPr txBox="1"/>
          <p:nvPr/>
        </p:nvSpPr>
        <p:spPr>
          <a:xfrm>
            <a:off x="1171604" y="2816135"/>
            <a:ext cx="507679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Holoblastic, spiral &amp; determinate</a:t>
            </a:r>
          </a:p>
          <a:p>
            <a:pPr algn="just"/>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1171604" y="2339825"/>
            <a:ext cx="5610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Holoblastic, radial &amp; determinate</a:t>
            </a:r>
          </a:p>
        </p:txBody>
      </p:sp>
    </p:spTree>
    <p:extLst>
      <p:ext uri="{BB962C8B-B14F-4D97-AF65-F5344CB8AC3E}">
        <p14:creationId xmlns:p14="http://schemas.microsoft.com/office/powerpoint/2010/main" val="3778874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90600" y="1200150"/>
            <a:ext cx="714405" cy="714405"/>
          </a:xfrm>
          <a:prstGeom prst="rect">
            <a:avLst/>
          </a:prstGeom>
          <a:noFill/>
        </p:spPr>
      </p:pic>
      <p:sp>
        <p:nvSpPr>
          <p:cNvPr id="5" name="TextBox 4"/>
          <p:cNvSpPr txBox="1"/>
          <p:nvPr/>
        </p:nvSpPr>
        <p:spPr>
          <a:xfrm>
            <a:off x="685800" y="89535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82. Embryo with 8 - 16 blastomeres is called..…</a:t>
            </a:r>
          </a:p>
        </p:txBody>
      </p:sp>
      <p:sp>
        <p:nvSpPr>
          <p:cNvPr id="8" name="TextBox 7"/>
          <p:cNvSpPr txBox="1"/>
          <p:nvPr/>
        </p:nvSpPr>
        <p:spPr>
          <a:xfrm>
            <a:off x="1143000" y="1365070"/>
            <a:ext cx="21911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Morula</a:t>
            </a:r>
          </a:p>
        </p:txBody>
      </p:sp>
      <p:sp>
        <p:nvSpPr>
          <p:cNvPr id="19" name="TextBox 18"/>
          <p:cNvSpPr txBox="1"/>
          <p:nvPr/>
        </p:nvSpPr>
        <p:spPr>
          <a:xfrm>
            <a:off x="1152934" y="1826735"/>
            <a:ext cx="23335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Blastula</a:t>
            </a:r>
          </a:p>
        </p:txBody>
      </p:sp>
      <p:sp>
        <p:nvSpPr>
          <p:cNvPr id="20" name="TextBox 19"/>
          <p:cNvSpPr txBox="1"/>
          <p:nvPr/>
        </p:nvSpPr>
        <p:spPr>
          <a:xfrm>
            <a:off x="1152932" y="2755780"/>
            <a:ext cx="2714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Late gastrula</a:t>
            </a:r>
          </a:p>
        </p:txBody>
      </p:sp>
      <p:sp>
        <p:nvSpPr>
          <p:cNvPr id="21" name="TextBox 20"/>
          <p:cNvSpPr txBox="1"/>
          <p:nvPr/>
        </p:nvSpPr>
        <p:spPr>
          <a:xfrm>
            <a:off x="1152932" y="2279470"/>
            <a:ext cx="2714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Early gastrula</a:t>
            </a:r>
          </a:p>
        </p:txBody>
      </p:sp>
    </p:spTree>
    <p:extLst>
      <p:ext uri="{BB962C8B-B14F-4D97-AF65-F5344CB8AC3E}">
        <p14:creationId xmlns:p14="http://schemas.microsoft.com/office/powerpoint/2010/main" val="34186500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199" y="1171827"/>
            <a:ext cx="714405" cy="714405"/>
          </a:xfrm>
          <a:prstGeom prst="rect">
            <a:avLst/>
          </a:prstGeom>
          <a:noFill/>
        </p:spPr>
      </p:pic>
      <p:sp>
        <p:nvSpPr>
          <p:cNvPr id="5" name="TextBox 4"/>
          <p:cNvSpPr txBox="1"/>
          <p:nvPr/>
        </p:nvSpPr>
        <p:spPr>
          <a:xfrm>
            <a:off x="533400" y="867027"/>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83. The 2 types of cells in a blastocyst are..…</a:t>
            </a:r>
          </a:p>
        </p:txBody>
      </p:sp>
      <p:sp>
        <p:nvSpPr>
          <p:cNvPr id="8" name="TextBox 7"/>
          <p:cNvSpPr txBox="1"/>
          <p:nvPr/>
        </p:nvSpPr>
        <p:spPr>
          <a:xfrm>
            <a:off x="1009272" y="1328975"/>
            <a:ext cx="5467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Outer trophoblasts &amp; inner cell mass</a:t>
            </a:r>
          </a:p>
        </p:txBody>
      </p:sp>
      <p:sp>
        <p:nvSpPr>
          <p:cNvPr id="19" name="TextBox 18"/>
          <p:cNvSpPr txBox="1"/>
          <p:nvPr/>
        </p:nvSpPr>
        <p:spPr>
          <a:xfrm>
            <a:off x="1019206" y="1790640"/>
            <a:ext cx="50005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Outer cells mass &amp; inner trophoblasts</a:t>
            </a:r>
          </a:p>
        </p:txBody>
      </p:sp>
      <p:sp>
        <p:nvSpPr>
          <p:cNvPr id="20" name="TextBox 19"/>
          <p:cNvSpPr txBox="1"/>
          <p:nvPr/>
        </p:nvSpPr>
        <p:spPr>
          <a:xfrm>
            <a:off x="1019204" y="2781240"/>
            <a:ext cx="5076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Outer epiblast &amp; inner cells mass</a:t>
            </a:r>
          </a:p>
        </p:txBody>
      </p:sp>
      <p:sp>
        <p:nvSpPr>
          <p:cNvPr id="21" name="TextBox 20"/>
          <p:cNvSpPr txBox="1"/>
          <p:nvPr/>
        </p:nvSpPr>
        <p:spPr>
          <a:xfrm>
            <a:off x="1019204" y="2304930"/>
            <a:ext cx="5610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Outer epiblast &amp; inner trophoblasts</a:t>
            </a:r>
          </a:p>
        </p:txBody>
      </p:sp>
    </p:spTree>
    <p:extLst>
      <p:ext uri="{BB962C8B-B14F-4D97-AF65-F5344CB8AC3E}">
        <p14:creationId xmlns:p14="http://schemas.microsoft.com/office/powerpoint/2010/main" val="4626522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2500" y="2171357"/>
            <a:ext cx="714405" cy="714405"/>
          </a:xfrm>
          <a:prstGeom prst="rect">
            <a:avLst/>
          </a:prstGeom>
          <a:noFill/>
        </p:spPr>
      </p:pic>
      <p:sp>
        <p:nvSpPr>
          <p:cNvPr id="5" name="TextBox 4"/>
          <p:cNvSpPr txBox="1"/>
          <p:nvPr/>
        </p:nvSpPr>
        <p:spPr>
          <a:xfrm>
            <a:off x="609600" y="97155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84. Blastocyst attaches to ___ of the uterus.</a:t>
            </a:r>
          </a:p>
        </p:txBody>
      </p:sp>
      <p:sp>
        <p:nvSpPr>
          <p:cNvPr id="8" name="TextBox 7"/>
          <p:cNvSpPr txBox="1"/>
          <p:nvPr/>
        </p:nvSpPr>
        <p:spPr>
          <a:xfrm>
            <a:off x="1009272" y="1352550"/>
            <a:ext cx="27338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Myometrium</a:t>
            </a:r>
          </a:p>
        </p:txBody>
      </p:sp>
      <p:sp>
        <p:nvSpPr>
          <p:cNvPr id="19" name="TextBox 18"/>
          <p:cNvSpPr txBox="1"/>
          <p:nvPr/>
        </p:nvSpPr>
        <p:spPr>
          <a:xfrm>
            <a:off x="1019206" y="1814215"/>
            <a:ext cx="50005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Perimetrium</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1019204" y="2804815"/>
            <a:ext cx="25383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
        <p:nvSpPr>
          <p:cNvPr id="21" name="TextBox 20"/>
          <p:cNvSpPr txBox="1"/>
          <p:nvPr/>
        </p:nvSpPr>
        <p:spPr>
          <a:xfrm>
            <a:off x="1019204" y="2328505"/>
            <a:ext cx="25383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Endometrium</a:t>
            </a:r>
          </a:p>
        </p:txBody>
      </p:sp>
    </p:spTree>
    <p:extLst>
      <p:ext uri="{BB962C8B-B14F-4D97-AF65-F5344CB8AC3E}">
        <p14:creationId xmlns:p14="http://schemas.microsoft.com/office/powerpoint/2010/main" val="20327639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5" name="Cloud Callout 14"/>
          <p:cNvSpPr/>
          <p:nvPr/>
        </p:nvSpPr>
        <p:spPr>
          <a:xfrm>
            <a:off x="5105400" y="890882"/>
            <a:ext cx="3368697" cy="2141363"/>
          </a:xfrm>
          <a:prstGeom prst="cloudCallout">
            <a:avLst>
              <a:gd name="adj1" fmla="val -74286"/>
              <a:gd name="adj2" fmla="val 7316"/>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semniferous tubule opens into the vasa efferentia through the </a:t>
            </a:r>
            <a:r>
              <a:rPr lang="en-IN" sz="2000" b="1">
                <a:solidFill>
                  <a:srgbClr val="0000FF"/>
                </a:solidFill>
                <a:latin typeface="Times New Roman" pitchFamily="18" charset="0"/>
                <a:cs typeface="Times New Roman" pitchFamily="18" charset="0"/>
              </a:rPr>
              <a:t>rete testis.</a:t>
            </a:r>
          </a:p>
        </p:txBody>
      </p:sp>
      <p:sp>
        <p:nvSpPr>
          <p:cNvPr id="2" name="Rectangle 1"/>
          <p:cNvSpPr/>
          <p:nvPr/>
        </p:nvSpPr>
        <p:spPr>
          <a:xfrm>
            <a:off x="581025" y="742890"/>
            <a:ext cx="2559547"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atin typeface="Times New Roman" pitchFamily="18" charset="0"/>
                <a:cs typeface="Times New Roman" pitchFamily="18" charset="0"/>
              </a:rPr>
              <a:t>VASA EFFERENTIA</a:t>
            </a:r>
          </a:p>
        </p:txBody>
      </p:sp>
      <p:pic>
        <p:nvPicPr>
          <p:cNvPr id="9217" name="Picture 1"/>
          <p:cNvPicPr>
            <a:picLocks noChangeAspect="1" noChangeArrowheads="1"/>
          </p:cNvPicPr>
          <p:nvPr/>
        </p:nvPicPr>
        <p:blipFill>
          <a:blip r:embed="rId2"/>
          <a:srcRect l="1512" t="51111" r="5291" b="1793"/>
          <a:stretch>
            <a:fillRect/>
          </a:stretch>
        </p:blipFill>
        <p:spPr bwMode="auto">
          <a:xfrm>
            <a:off x="574874" y="1276350"/>
            <a:ext cx="3997125" cy="3428999"/>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0" name="7-Point Star 9"/>
          <p:cNvSpPr/>
          <p:nvPr/>
        </p:nvSpPr>
        <p:spPr>
          <a:xfrm>
            <a:off x="3916680" y="1581150"/>
            <a:ext cx="175260" cy="324697"/>
          </a:xfrm>
          <a:prstGeom prst="star7">
            <a:avLst/>
          </a:prstGeom>
          <a:solidFill>
            <a:srgbClr val="FFFF00"/>
          </a:solidFill>
          <a:ln>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latin typeface="Times New Roman" pitchFamily="18" charset="0"/>
              <a:cs typeface="Times New Roman" pitchFamily="18" charset="0"/>
            </a:endParaRPr>
          </a:p>
        </p:txBody>
      </p:sp>
      <p:sp>
        <p:nvSpPr>
          <p:cNvPr id="24" name="Freeform 23"/>
          <p:cNvSpPr/>
          <p:nvPr/>
        </p:nvSpPr>
        <p:spPr>
          <a:xfrm>
            <a:off x="2196253" y="1982047"/>
            <a:ext cx="751417" cy="901276"/>
          </a:xfrm>
          <a:custGeom>
            <a:gdLst>
              <a:gd name="connsiteX0" fmla="*/ 488527 w 751417"/>
              <a:gd name="connsiteY0" fmla="*/ 834813 h 901276"/>
              <a:gd name="connsiteX1" fmla="*/ 435187 w 751417"/>
              <a:gd name="connsiteY1" fmla="*/ 570653 h 901276"/>
              <a:gd name="connsiteX2" fmla="*/ 358987 w 751417"/>
              <a:gd name="connsiteY2" fmla="*/ 377613 h 901276"/>
              <a:gd name="connsiteX3" fmla="*/ 247227 w 751417"/>
              <a:gd name="connsiteY3" fmla="*/ 265853 h 901276"/>
              <a:gd name="connsiteX4" fmla="*/ 183727 w 751417"/>
              <a:gd name="connsiteY4" fmla="*/ 164253 h 901276"/>
              <a:gd name="connsiteX5" fmla="*/ 11007 w 751417"/>
              <a:gd name="connsiteY5" fmla="*/ 37253 h 901276"/>
              <a:gd name="connsiteX6" fmla="*/ 249767 w 751417"/>
              <a:gd name="connsiteY6" fmla="*/ 1693 h 901276"/>
              <a:gd name="connsiteX7" fmla="*/ 412327 w 751417"/>
              <a:gd name="connsiteY7" fmla="*/ 27093 h 901276"/>
              <a:gd name="connsiteX8" fmla="*/ 579967 w 751417"/>
              <a:gd name="connsiteY8" fmla="*/ 131233 h 901276"/>
              <a:gd name="connsiteX9" fmla="*/ 719667 w 751417"/>
              <a:gd name="connsiteY9" fmla="*/ 316653 h 901276"/>
              <a:gd name="connsiteX10" fmla="*/ 747607 w 751417"/>
              <a:gd name="connsiteY10" fmla="*/ 522393 h 901276"/>
              <a:gd name="connsiteX11" fmla="*/ 742527 w 751417"/>
              <a:gd name="connsiteY11" fmla="*/ 712893 h 901276"/>
              <a:gd name="connsiteX12" fmla="*/ 722207 w 751417"/>
              <a:gd name="connsiteY12" fmla="*/ 827193 h 901276"/>
              <a:gd name="connsiteX13" fmla="*/ 656167 w 751417"/>
              <a:gd name="connsiteY13" fmla="*/ 890693 h 901276"/>
              <a:gd name="connsiteX14" fmla="*/ 577427 w 751417"/>
              <a:gd name="connsiteY14" fmla="*/ 890693 h 901276"/>
              <a:gd name="connsiteX15" fmla="*/ 488527 w 751417"/>
              <a:gd name="connsiteY15" fmla="*/ 834813 h 90127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417" h="901276">
                <a:moveTo>
                  <a:pt x="488527" y="834813"/>
                </a:moveTo>
                <a:cubicBezTo>
                  <a:pt x="464820" y="781473"/>
                  <a:pt x="456777" y="646853"/>
                  <a:pt x="435187" y="570653"/>
                </a:cubicBezTo>
                <a:cubicBezTo>
                  <a:pt x="413597" y="494453"/>
                  <a:pt x="390314" y="428413"/>
                  <a:pt x="358987" y="377613"/>
                </a:cubicBezTo>
                <a:cubicBezTo>
                  <a:pt x="327660" y="326813"/>
                  <a:pt x="276437" y="301413"/>
                  <a:pt x="247227" y="265853"/>
                </a:cubicBezTo>
                <a:cubicBezTo>
                  <a:pt x="218017" y="230293"/>
                  <a:pt x="223097" y="202353"/>
                  <a:pt x="183727" y="164253"/>
                </a:cubicBezTo>
                <a:cubicBezTo>
                  <a:pt x="144357" y="126153"/>
                  <a:pt x="0" y="64346"/>
                  <a:pt x="11007" y="37253"/>
                </a:cubicBezTo>
                <a:cubicBezTo>
                  <a:pt x="22014" y="10160"/>
                  <a:pt x="182880" y="3386"/>
                  <a:pt x="249767" y="1693"/>
                </a:cubicBezTo>
                <a:cubicBezTo>
                  <a:pt x="316654" y="0"/>
                  <a:pt x="357294" y="5503"/>
                  <a:pt x="412327" y="27093"/>
                </a:cubicBezTo>
                <a:cubicBezTo>
                  <a:pt x="467360" y="48683"/>
                  <a:pt x="528744" y="82973"/>
                  <a:pt x="579967" y="131233"/>
                </a:cubicBezTo>
                <a:cubicBezTo>
                  <a:pt x="631190" y="179493"/>
                  <a:pt x="691727" y="251460"/>
                  <a:pt x="719667" y="316653"/>
                </a:cubicBezTo>
                <a:cubicBezTo>
                  <a:pt x="747607" y="381846"/>
                  <a:pt x="743797" y="456353"/>
                  <a:pt x="747607" y="522393"/>
                </a:cubicBezTo>
                <a:cubicBezTo>
                  <a:pt x="751417" y="588433"/>
                  <a:pt x="746760" y="662093"/>
                  <a:pt x="742527" y="712893"/>
                </a:cubicBezTo>
                <a:cubicBezTo>
                  <a:pt x="738294" y="763693"/>
                  <a:pt x="736600" y="797560"/>
                  <a:pt x="722207" y="827193"/>
                </a:cubicBezTo>
                <a:cubicBezTo>
                  <a:pt x="707814" y="856826"/>
                  <a:pt x="680297" y="880110"/>
                  <a:pt x="656167" y="890693"/>
                </a:cubicBezTo>
                <a:cubicBezTo>
                  <a:pt x="632037" y="901276"/>
                  <a:pt x="605367" y="899583"/>
                  <a:pt x="577427" y="890693"/>
                </a:cubicBezTo>
                <a:cubicBezTo>
                  <a:pt x="549487" y="881803"/>
                  <a:pt x="512234" y="888153"/>
                  <a:pt x="488527" y="834813"/>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9363865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9" presetClass="entr" presetSubtype="0" fill="hold" nodeType="clickEffect">
                                  <p:stCondLst>
                                    <p:cond delay="0"/>
                                  </p:stCondLst>
                                  <p:iterate type="lt">
                                    <p:tmPct val="10000"/>
                                  </p:iterate>
                                  <p:childTnLst>
                                    <p:set>
                                      <p:cBhvr>
                                        <p:cTn id="6" dur="1" fill="hold">
                                          <p:stCondLst>
                                            <p:cond delay="0"/>
                                          </p:stCondLst>
                                        </p:cTn>
                                        <p:tgtEl>
                                          <p:spTgt spid="9217"/>
                                        </p:tgtEl>
                                        <p:attrNameLst>
                                          <p:attrName>style.visibility</p:attrName>
                                        </p:attrNameLst>
                                      </p:cBhvr>
                                      <p:to>
                                        <p:strVal val="visible"/>
                                      </p:to>
                                    </p:set>
                                    <p:animEffect transition="in" filter="dissolve">
                                      <p:cBhvr>
                                        <p:cTn id="7" dur="500"/>
                                        <p:tgtEl>
                                          <p:spTgt spid="921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wipe(left)">
                                      <p:cBhvr>
                                        <p:cTn id="12" dur="1900"/>
                                        <p:tgtEl>
                                          <p:spTgt spid="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9" presetClass="entr" presetSubtype="10" fill="hold" grpId="0" nodeType="clickEffect">
                                  <p:stCondLst>
                                    <p:cond delay="0"/>
                                  </p:stCondLst>
                                  <p:iterate type="lt">
                                    <p:tmPct val="10000"/>
                                  </p:iterate>
                                  <p:childTnLst>
                                    <p:set>
                                      <p:cBhvr>
                                        <p:cTn id="16" dur="1" fill="hold">
                                          <p:stCondLst>
                                            <p:cond delay="0"/>
                                          </p:stCondLst>
                                        </p:cTn>
                                        <p:tgtEl>
                                          <p:spTgt spid="10"/>
                                        </p:tgtEl>
                                        <p:attrNameLst>
                                          <p:attrName>style.visibility</p:attrName>
                                        </p:attrNameLst>
                                      </p:cBhvr>
                                      <p:to>
                                        <p:strVal val="visible"/>
                                      </p:to>
                                    </p:set>
                                    <p:anim calcmode="lin" valueType="num">
                                      <p:cBhvr>
                                        <p:cTn id="17" dur="2000" fill="hold"/>
                                        <p:tgtEl>
                                          <p:spTgt spid="10"/>
                                        </p:tgtEl>
                                        <p:attrNameLst>
                                          <p:attrName>ppt_w</p:attrName>
                                        </p:attrNameLst>
                                      </p:cBhvr>
                                      <p:tavLst>
                                        <p:tav tm="0" fmla="#ppt_w*sin(2.5*pi*$)">
                                          <p:val>
                                            <p:fltVal val="0"/>
                                          </p:val>
                                        </p:tav>
                                        <p:tav tm="100000">
                                          <p:val>
                                            <p:fltVal val="1"/>
                                          </p:val>
                                        </p:tav>
                                      </p:tavLst>
                                    </p:anim>
                                    <p:anim calcmode="lin" valueType="num">
                                      <p:cBhvr>
                                        <p:cTn id="18" dur="2000" fill="hold"/>
                                        <p:tgtEl>
                                          <p:spTgt spid="1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3" name="audio111.wav"/>
                                        </p:tgtEl>
                                      </p:cMediaNode>
                                    </p:audio>
                                  </p:subTnLst>
                                </p:cTn>
                              </p:par>
                              <p:par>
                                <p:cTn id="19" presetID="22" presetClass="entr" presetSubtype="1" fill="hold" grpId="0" nodeType="withEffect">
                                  <p:stCondLst>
                                    <p:cond delay="0"/>
                                  </p:stCondLst>
                                  <p:iterate type="lt">
                                    <p:tmPct val="10000"/>
                                  </p:iterate>
                                  <p:childTnLst>
                                    <p:set>
                                      <p:cBhvr>
                                        <p:cTn id="20" dur="1" fill="hold">
                                          <p:stCondLst>
                                            <p:cond delay="0"/>
                                          </p:stCondLst>
                                        </p:cTn>
                                        <p:tgtEl>
                                          <p:spTgt spid="24"/>
                                        </p:tgtEl>
                                        <p:attrNameLst>
                                          <p:attrName>style.visibility</p:attrName>
                                        </p:attrNameLst>
                                      </p:cBhvr>
                                      <p:to>
                                        <p:strVal val="visible"/>
                                      </p:to>
                                    </p:set>
                                    <p:animEffect transition="in" filter="wipe(up)">
                                      <p:cBhvr>
                                        <p:cTn id="21" dur="2000"/>
                                        <p:tgtEl>
                                          <p:spTgt spid="24"/>
                                        </p:tgtEl>
                                      </p:cBhvr>
                                    </p:animEffect>
                                  </p:childTnLst>
                                </p:cTn>
                              </p:par>
                            </p:childTnLst>
                          </p:cTn>
                        </p:par>
                        <p:par>
                          <p:cTn id="22" fill="hold" nodeType="afterGroup">
                            <p:stCondLst>
                              <p:cond delay="2000"/>
                            </p:stCondLst>
                            <p:childTnLst>
                              <p:par>
                                <p:cTn id="23" presetID="35" presetClass="emph" presetSubtype="0" repeatCount="3000" fill="hold" grpId="1" nodeType="afterEffect">
                                  <p:stCondLst>
                                    <p:cond delay="0"/>
                                  </p:stCondLst>
                                  <p:iterate type="lt">
                                    <p:tmPct val="10000"/>
                                  </p:iterate>
                                  <p:childTnLst>
                                    <p:anim calcmode="discrete" valueType="str">
                                      <p:cBhvr>
                                        <p:cTn id="24"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wipe(left)">
                                      <p:cBhvr>
                                        <p:cTn id="3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10" grpId="0" animBg="1"/>
      <p:bldP spid="24" grpId="0" animBg="1"/>
      <p:bldP spid="24" grpId="1" animBg="1"/>
    </p:bldLst>
  </p:timing>
</p:sld>
</file>

<file path=ppt/slides/slide4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7435" y="2466945"/>
            <a:ext cx="714405" cy="714405"/>
          </a:xfrm>
          <a:prstGeom prst="rect">
            <a:avLst/>
          </a:prstGeom>
          <a:noFill/>
        </p:spPr>
      </p:pic>
      <p:sp>
        <p:nvSpPr>
          <p:cNvPr id="5" name="TextBox 4"/>
          <p:cNvSpPr txBox="1"/>
          <p:nvPr/>
        </p:nvSpPr>
        <p:spPr>
          <a:xfrm>
            <a:off x="548335" y="889602"/>
            <a:ext cx="851946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85. The strong attachment of blastocyst to endometrium is called …….. </a:t>
            </a:r>
          </a:p>
        </p:txBody>
      </p:sp>
      <p:sp>
        <p:nvSpPr>
          <p:cNvPr id="8" name="TextBox 7"/>
          <p:cNvSpPr txBox="1"/>
          <p:nvPr/>
        </p:nvSpPr>
        <p:spPr>
          <a:xfrm>
            <a:off x="1024207" y="1270602"/>
            <a:ext cx="27338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Parturition </a:t>
            </a:r>
          </a:p>
        </p:txBody>
      </p:sp>
      <p:sp>
        <p:nvSpPr>
          <p:cNvPr id="19" name="TextBox 18"/>
          <p:cNvSpPr txBox="1"/>
          <p:nvPr/>
        </p:nvSpPr>
        <p:spPr>
          <a:xfrm>
            <a:off x="1034141" y="1732267"/>
            <a:ext cx="50005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Compaction </a:t>
            </a:r>
          </a:p>
        </p:txBody>
      </p:sp>
      <p:sp>
        <p:nvSpPr>
          <p:cNvPr id="20" name="TextBox 19"/>
          <p:cNvSpPr txBox="1"/>
          <p:nvPr/>
        </p:nvSpPr>
        <p:spPr>
          <a:xfrm>
            <a:off x="1034139" y="2722867"/>
            <a:ext cx="25383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Implantation </a:t>
            </a:r>
          </a:p>
        </p:txBody>
      </p:sp>
      <p:sp>
        <p:nvSpPr>
          <p:cNvPr id="21" name="TextBox 20"/>
          <p:cNvSpPr txBox="1"/>
          <p:nvPr/>
        </p:nvSpPr>
        <p:spPr>
          <a:xfrm>
            <a:off x="1034139" y="2246557"/>
            <a:ext cx="25383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Delamination </a:t>
            </a:r>
          </a:p>
        </p:txBody>
      </p:sp>
    </p:spTree>
    <p:extLst>
      <p:ext uri="{BB962C8B-B14F-4D97-AF65-F5344CB8AC3E}">
        <p14:creationId xmlns:p14="http://schemas.microsoft.com/office/powerpoint/2010/main" val="606903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9205" y="1914435"/>
            <a:ext cx="714405" cy="714405"/>
          </a:xfrm>
          <a:prstGeom prst="rect">
            <a:avLst/>
          </a:prstGeom>
          <a:noFill/>
        </p:spPr>
      </p:pic>
      <p:sp>
        <p:nvSpPr>
          <p:cNvPr id="5" name="TextBox 4"/>
          <p:cNvSpPr txBox="1"/>
          <p:nvPr/>
        </p:nvSpPr>
        <p:spPr>
          <a:xfrm>
            <a:off x="548640" y="1276350"/>
            <a:ext cx="737616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86. During the penetration of sperm into an ovum, the enzyme released by the acrosome to dissolve hyaluronic acid ….. </a:t>
            </a:r>
          </a:p>
        </p:txBody>
      </p:sp>
      <p:sp>
        <p:nvSpPr>
          <p:cNvPr id="8" name="TextBox 7"/>
          <p:cNvSpPr txBox="1"/>
          <p:nvPr/>
        </p:nvSpPr>
        <p:spPr>
          <a:xfrm>
            <a:off x="1071170" y="21334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Hyaluronidase</a:t>
            </a:r>
          </a:p>
        </p:txBody>
      </p:sp>
      <p:sp>
        <p:nvSpPr>
          <p:cNvPr id="19" name="TextBox 18"/>
          <p:cNvSpPr txBox="1"/>
          <p:nvPr/>
        </p:nvSpPr>
        <p:spPr>
          <a:xfrm>
            <a:off x="1081104" y="26288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Acrosin</a:t>
            </a:r>
          </a:p>
        </p:txBody>
      </p:sp>
      <p:sp>
        <p:nvSpPr>
          <p:cNvPr id="20" name="TextBox 19"/>
          <p:cNvSpPr txBox="1"/>
          <p:nvPr/>
        </p:nvSpPr>
        <p:spPr>
          <a:xfrm>
            <a:off x="1081102" y="36194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Nuclease</a:t>
            </a:r>
          </a:p>
        </p:txBody>
      </p:sp>
      <p:sp>
        <p:nvSpPr>
          <p:cNvPr id="21" name="TextBox 20"/>
          <p:cNvSpPr txBox="1"/>
          <p:nvPr/>
        </p:nvSpPr>
        <p:spPr>
          <a:xfrm>
            <a:off x="1081103" y="31431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Cytolysin</a:t>
            </a:r>
          </a:p>
        </p:txBody>
      </p:sp>
      <p:sp>
        <p:nvSpPr>
          <p:cNvPr id="11" name="TextBox 10"/>
          <p:cNvSpPr txBox="1"/>
          <p:nvPr/>
        </p:nvSpPr>
        <p:spPr>
          <a:xfrm>
            <a:off x="597786" y="819150"/>
            <a:ext cx="680542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2000" b="1" u="sng">
                <a:solidFill>
                  <a:srgbClr val="FF0000"/>
                </a:solidFill>
                <a:latin typeface="Times New Roman" pitchFamily="18" charset="0"/>
                <a:ea typeface="Cambria Math" pitchFamily="18" charset="0"/>
                <a:cs typeface="Times New Roman" pitchFamily="18" charset="0"/>
              </a:rPr>
              <a:t>PREGNANCY &amp; EMBRYONIC DEVELOPMENT </a:t>
            </a:r>
          </a:p>
        </p:txBody>
      </p:sp>
    </p:spTree>
    <p:extLst>
      <p:ext uri="{BB962C8B-B14F-4D97-AF65-F5344CB8AC3E}">
        <p14:creationId xmlns:p14="http://schemas.microsoft.com/office/powerpoint/2010/main" val="4150894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1" grpId="0"/>
    </p:bldLst>
  </p:timing>
</p:sld>
</file>

<file path=ppt/slides/slide4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3006" y="2071582"/>
            <a:ext cx="714405" cy="714405"/>
          </a:xfrm>
          <a:prstGeom prst="rect">
            <a:avLst/>
          </a:prstGeom>
          <a:noFill/>
        </p:spPr>
      </p:pic>
      <p:sp>
        <p:nvSpPr>
          <p:cNvPr id="5" name="TextBox 4"/>
          <p:cNvSpPr txBox="1"/>
          <p:nvPr/>
        </p:nvSpPr>
        <p:spPr>
          <a:xfrm>
            <a:off x="609600" y="83802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87. Zona pellucida is dissolved by the enzyme.……</a:t>
            </a:r>
          </a:p>
        </p:txBody>
      </p:sp>
      <p:sp>
        <p:nvSpPr>
          <p:cNvPr id="8" name="TextBox 7"/>
          <p:cNvSpPr txBox="1"/>
          <p:nvPr/>
        </p:nvSpPr>
        <p:spPr>
          <a:xfrm>
            <a:off x="994970" y="12190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Cytolysin</a:t>
            </a:r>
          </a:p>
        </p:txBody>
      </p:sp>
      <p:sp>
        <p:nvSpPr>
          <p:cNvPr id="19" name="TextBox 18"/>
          <p:cNvSpPr txBox="1"/>
          <p:nvPr/>
        </p:nvSpPr>
        <p:spPr>
          <a:xfrm>
            <a:off x="1004904" y="17144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Carboxylase</a:t>
            </a:r>
          </a:p>
        </p:txBody>
      </p:sp>
      <p:sp>
        <p:nvSpPr>
          <p:cNvPr id="20" name="TextBox 19"/>
          <p:cNvSpPr txBox="1"/>
          <p:nvPr/>
        </p:nvSpPr>
        <p:spPr>
          <a:xfrm>
            <a:off x="1004902" y="27050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Hyaluronidase</a:t>
            </a:r>
          </a:p>
        </p:txBody>
      </p:sp>
      <p:sp>
        <p:nvSpPr>
          <p:cNvPr id="21" name="TextBox 20"/>
          <p:cNvSpPr txBox="1"/>
          <p:nvPr/>
        </p:nvSpPr>
        <p:spPr>
          <a:xfrm>
            <a:off x="1004903" y="22287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Acrosin</a:t>
            </a:r>
          </a:p>
        </p:txBody>
      </p:sp>
    </p:spTree>
    <p:extLst>
      <p:ext uri="{BB962C8B-B14F-4D97-AF65-F5344CB8AC3E}">
        <p14:creationId xmlns:p14="http://schemas.microsoft.com/office/powerpoint/2010/main" val="6260472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3006" y="2452582"/>
            <a:ext cx="714405" cy="714405"/>
          </a:xfrm>
          <a:prstGeom prst="rect">
            <a:avLst/>
          </a:prstGeom>
          <a:noFill/>
        </p:spPr>
      </p:pic>
      <p:sp>
        <p:nvSpPr>
          <p:cNvPr id="5" name="TextBox 4"/>
          <p:cNvSpPr txBox="1"/>
          <p:nvPr/>
        </p:nvSpPr>
        <p:spPr>
          <a:xfrm>
            <a:off x="548640" y="895350"/>
            <a:ext cx="737616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88. The cells of trophoblast above the region of inner cell mass are called ………</a:t>
            </a:r>
          </a:p>
        </p:txBody>
      </p:sp>
      <p:sp>
        <p:nvSpPr>
          <p:cNvPr id="8" name="TextBox 7"/>
          <p:cNvSpPr txBox="1"/>
          <p:nvPr/>
        </p:nvSpPr>
        <p:spPr>
          <a:xfrm>
            <a:off x="994970" y="16000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Tropho ectoderm cells</a:t>
            </a:r>
          </a:p>
        </p:txBody>
      </p:sp>
      <p:sp>
        <p:nvSpPr>
          <p:cNvPr id="19" name="TextBox 18"/>
          <p:cNvSpPr txBox="1"/>
          <p:nvPr/>
        </p:nvSpPr>
        <p:spPr>
          <a:xfrm>
            <a:off x="1004904" y="20954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Tropho endoderm cells</a:t>
            </a:r>
          </a:p>
        </p:txBody>
      </p:sp>
      <p:sp>
        <p:nvSpPr>
          <p:cNvPr id="20" name="TextBox 19"/>
          <p:cNvSpPr txBox="1"/>
          <p:nvPr/>
        </p:nvSpPr>
        <p:spPr>
          <a:xfrm>
            <a:off x="1004902" y="30860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Embryonic cells</a:t>
            </a:r>
          </a:p>
        </p:txBody>
      </p:sp>
      <p:sp>
        <p:nvSpPr>
          <p:cNvPr id="21" name="TextBox 20"/>
          <p:cNvSpPr txBox="1"/>
          <p:nvPr/>
        </p:nvSpPr>
        <p:spPr>
          <a:xfrm>
            <a:off x="1004903" y="26097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Cells of Rauber</a:t>
            </a:r>
          </a:p>
        </p:txBody>
      </p:sp>
    </p:spTree>
    <p:extLst>
      <p:ext uri="{BB962C8B-B14F-4D97-AF65-F5344CB8AC3E}">
        <p14:creationId xmlns:p14="http://schemas.microsoft.com/office/powerpoint/2010/main" val="10045008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971525"/>
            <a:ext cx="714405" cy="714405"/>
          </a:xfrm>
          <a:prstGeom prst="rect">
            <a:avLst/>
          </a:prstGeom>
          <a:noFill/>
        </p:spPr>
      </p:pic>
      <p:sp>
        <p:nvSpPr>
          <p:cNvPr id="5" name="TextBox 4"/>
          <p:cNvSpPr txBox="1"/>
          <p:nvPr/>
        </p:nvSpPr>
        <p:spPr>
          <a:xfrm>
            <a:off x="533400" y="971550"/>
            <a:ext cx="7924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89. After the process of implantation of embryo, uterine endometrium is differentiated into ……………</a:t>
            </a:r>
          </a:p>
        </p:txBody>
      </p:sp>
      <p:sp>
        <p:nvSpPr>
          <p:cNvPr id="8" name="TextBox 7"/>
          <p:cNvSpPr txBox="1"/>
          <p:nvPr/>
        </p:nvSpPr>
        <p:spPr>
          <a:xfrm>
            <a:off x="1001878" y="16762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Interstitial cells</a:t>
            </a:r>
          </a:p>
        </p:txBody>
      </p:sp>
      <p:sp>
        <p:nvSpPr>
          <p:cNvPr id="19" name="TextBox 18"/>
          <p:cNvSpPr txBox="1"/>
          <p:nvPr/>
        </p:nvSpPr>
        <p:spPr>
          <a:xfrm>
            <a:off x="1011812" y="21716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Decidua</a:t>
            </a:r>
          </a:p>
        </p:txBody>
      </p:sp>
      <p:sp>
        <p:nvSpPr>
          <p:cNvPr id="20" name="TextBox 19"/>
          <p:cNvSpPr txBox="1"/>
          <p:nvPr/>
        </p:nvSpPr>
        <p:spPr>
          <a:xfrm>
            <a:off x="1011810" y="31622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Mesomeres</a:t>
            </a:r>
          </a:p>
        </p:txBody>
      </p:sp>
      <p:sp>
        <p:nvSpPr>
          <p:cNvPr id="21" name="TextBox 20"/>
          <p:cNvSpPr txBox="1"/>
          <p:nvPr/>
        </p:nvSpPr>
        <p:spPr>
          <a:xfrm>
            <a:off x="1011811" y="26859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Somites</a:t>
            </a:r>
          </a:p>
        </p:txBody>
      </p:sp>
    </p:spTree>
    <p:extLst>
      <p:ext uri="{BB962C8B-B14F-4D97-AF65-F5344CB8AC3E}">
        <p14:creationId xmlns:p14="http://schemas.microsoft.com/office/powerpoint/2010/main" val="41063220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3006" y="1590525"/>
            <a:ext cx="714405" cy="714405"/>
          </a:xfrm>
          <a:prstGeom prst="rect">
            <a:avLst/>
          </a:prstGeom>
          <a:noFill/>
        </p:spPr>
      </p:pic>
      <p:sp>
        <p:nvSpPr>
          <p:cNvPr id="5" name="TextBox 4"/>
          <p:cNvSpPr txBox="1"/>
          <p:nvPr/>
        </p:nvSpPr>
        <p:spPr>
          <a:xfrm>
            <a:off x="533400" y="838020"/>
            <a:ext cx="737616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90. The portion of the decidua where placenta is to be formed is …</a:t>
            </a:r>
          </a:p>
        </p:txBody>
      </p:sp>
      <p:sp>
        <p:nvSpPr>
          <p:cNvPr id="8" name="TextBox 7"/>
          <p:cNvSpPr txBox="1"/>
          <p:nvPr/>
        </p:nvSpPr>
        <p:spPr>
          <a:xfrm>
            <a:off x="994970" y="12952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Decidua parietalis</a:t>
            </a:r>
          </a:p>
        </p:txBody>
      </p:sp>
      <p:sp>
        <p:nvSpPr>
          <p:cNvPr id="19" name="TextBox 18"/>
          <p:cNvSpPr txBox="1"/>
          <p:nvPr/>
        </p:nvSpPr>
        <p:spPr>
          <a:xfrm>
            <a:off x="1004904" y="17906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Decidua basalis</a:t>
            </a:r>
          </a:p>
        </p:txBody>
      </p:sp>
      <p:sp>
        <p:nvSpPr>
          <p:cNvPr id="20" name="TextBox 19"/>
          <p:cNvSpPr txBox="1"/>
          <p:nvPr/>
        </p:nvSpPr>
        <p:spPr>
          <a:xfrm>
            <a:off x="1004902" y="27812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Decidua blastisis</a:t>
            </a:r>
          </a:p>
        </p:txBody>
      </p:sp>
      <p:sp>
        <p:nvSpPr>
          <p:cNvPr id="21" name="TextBox 20"/>
          <p:cNvSpPr txBox="1"/>
          <p:nvPr/>
        </p:nvSpPr>
        <p:spPr>
          <a:xfrm>
            <a:off x="1004903" y="23049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Decidua capsularis</a:t>
            </a:r>
          </a:p>
        </p:txBody>
      </p:sp>
    </p:spTree>
    <p:extLst>
      <p:ext uri="{BB962C8B-B14F-4D97-AF65-F5344CB8AC3E}">
        <p14:creationId xmlns:p14="http://schemas.microsoft.com/office/powerpoint/2010/main" val="2138696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1938292"/>
            <a:ext cx="714405" cy="714405"/>
          </a:xfrm>
          <a:prstGeom prst="rect">
            <a:avLst/>
          </a:prstGeom>
          <a:noFill/>
        </p:spPr>
      </p:pic>
      <p:sp>
        <p:nvSpPr>
          <p:cNvPr id="5" name="TextBox 4"/>
          <p:cNvSpPr txBox="1"/>
          <p:nvPr/>
        </p:nvSpPr>
        <p:spPr>
          <a:xfrm>
            <a:off x="533400" y="83802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91. Decidua parietalis is formed at</a:t>
            </a:r>
          </a:p>
        </p:txBody>
      </p:sp>
      <p:sp>
        <p:nvSpPr>
          <p:cNvPr id="8" name="TextBox 7"/>
          <p:cNvSpPr txBox="1"/>
          <p:nvPr/>
        </p:nvSpPr>
        <p:spPr>
          <a:xfrm>
            <a:off x="838200" y="123813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The lining of uterine cavity where only decidua basalis is absent</a:t>
            </a:r>
          </a:p>
        </p:txBody>
      </p:sp>
      <p:sp>
        <p:nvSpPr>
          <p:cNvPr id="19" name="TextBox 18"/>
          <p:cNvSpPr txBox="1"/>
          <p:nvPr/>
        </p:nvSpPr>
        <p:spPr>
          <a:xfrm>
            <a:off x="838200" y="1638240"/>
            <a:ext cx="777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The lining of uterine cavity where only decidua capsularis is absent</a:t>
            </a:r>
          </a:p>
        </p:txBody>
      </p:sp>
      <p:sp>
        <p:nvSpPr>
          <p:cNvPr id="21" name="TextBox 20"/>
          <p:cNvSpPr txBox="1"/>
          <p:nvPr/>
        </p:nvSpPr>
        <p:spPr>
          <a:xfrm>
            <a:off x="838200" y="2095440"/>
            <a:ext cx="24765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Both 1 &amp; 2</a:t>
            </a:r>
          </a:p>
        </p:txBody>
      </p:sp>
      <p:sp>
        <p:nvSpPr>
          <p:cNvPr id="10" name="TextBox 9"/>
          <p:cNvSpPr txBox="1"/>
          <p:nvPr/>
        </p:nvSpPr>
        <p:spPr>
          <a:xfrm>
            <a:off x="838200" y="2552640"/>
            <a:ext cx="419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In the decidua basalis</a:t>
            </a:r>
          </a:p>
        </p:txBody>
      </p:sp>
    </p:spTree>
    <p:extLst>
      <p:ext uri="{BB962C8B-B14F-4D97-AF65-F5344CB8AC3E}">
        <p14:creationId xmlns:p14="http://schemas.microsoft.com/office/powerpoint/2010/main" val="2942875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27031" y="1123950"/>
            <a:ext cx="536743" cy="536743"/>
          </a:xfrm>
          <a:prstGeom prst="rect">
            <a:avLst/>
          </a:prstGeom>
          <a:noFill/>
        </p:spPr>
      </p:pic>
      <p:sp>
        <p:nvSpPr>
          <p:cNvPr id="5" name="TextBox 4"/>
          <p:cNvSpPr txBox="1"/>
          <p:nvPr/>
        </p:nvSpPr>
        <p:spPr>
          <a:xfrm>
            <a:off x="533400" y="800040"/>
            <a:ext cx="75605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92. Rauber cells disappear soon after the formation of…. </a:t>
            </a:r>
          </a:p>
        </p:txBody>
      </p:sp>
      <p:sp>
        <p:nvSpPr>
          <p:cNvPr id="8" name="TextBox 7"/>
          <p:cNvSpPr txBox="1"/>
          <p:nvPr/>
        </p:nvSpPr>
        <p:spPr>
          <a:xfrm>
            <a:off x="990600" y="1292324"/>
            <a:ext cx="3429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Embryonic disc</a:t>
            </a:r>
          </a:p>
        </p:txBody>
      </p:sp>
      <p:sp>
        <p:nvSpPr>
          <p:cNvPr id="19" name="TextBox 18"/>
          <p:cNvSpPr txBox="1"/>
          <p:nvPr/>
        </p:nvSpPr>
        <p:spPr>
          <a:xfrm>
            <a:off x="990600" y="1806614"/>
            <a:ext cx="3352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Embryonic pole</a:t>
            </a:r>
          </a:p>
        </p:txBody>
      </p:sp>
      <p:sp>
        <p:nvSpPr>
          <p:cNvPr id="21" name="TextBox 20"/>
          <p:cNvSpPr txBox="1"/>
          <p:nvPr/>
        </p:nvSpPr>
        <p:spPr>
          <a:xfrm>
            <a:off x="990600" y="2340014"/>
            <a:ext cx="362584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Embryonic disc with 3 layers </a:t>
            </a:r>
          </a:p>
        </p:txBody>
      </p:sp>
      <p:sp>
        <p:nvSpPr>
          <p:cNvPr id="10" name="TextBox 9"/>
          <p:cNvSpPr txBox="1"/>
          <p:nvPr/>
        </p:nvSpPr>
        <p:spPr>
          <a:xfrm>
            <a:off x="990600" y="2873414"/>
            <a:ext cx="419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Extra embryonic membranes </a:t>
            </a:r>
          </a:p>
        </p:txBody>
      </p:sp>
    </p:spTree>
    <p:extLst>
      <p:ext uri="{BB962C8B-B14F-4D97-AF65-F5344CB8AC3E}">
        <p14:creationId xmlns:p14="http://schemas.microsoft.com/office/powerpoint/2010/main" val="24680784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6394" y="1262144"/>
            <a:ext cx="590417" cy="590417"/>
          </a:xfrm>
          <a:prstGeom prst="rect">
            <a:avLst/>
          </a:prstGeom>
          <a:noFill/>
        </p:spPr>
      </p:pic>
      <p:sp>
        <p:nvSpPr>
          <p:cNvPr id="5" name="TextBox 4"/>
          <p:cNvSpPr txBox="1"/>
          <p:nvPr/>
        </p:nvSpPr>
        <p:spPr>
          <a:xfrm>
            <a:off x="533400" y="8953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93. Bilaminar embryonic disc consists of ….</a:t>
            </a:r>
          </a:p>
        </p:txBody>
      </p:sp>
      <p:sp>
        <p:nvSpPr>
          <p:cNvPr id="8" name="TextBox 7"/>
          <p:cNvSpPr txBox="1"/>
          <p:nvPr/>
        </p:nvSpPr>
        <p:spPr>
          <a:xfrm>
            <a:off x="1066800" y="1345658"/>
            <a:ext cx="3124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Epiblast &amp; hypoblast</a:t>
            </a:r>
          </a:p>
        </p:txBody>
      </p:sp>
      <p:sp>
        <p:nvSpPr>
          <p:cNvPr id="19" name="TextBox 18"/>
          <p:cNvSpPr txBox="1"/>
          <p:nvPr/>
        </p:nvSpPr>
        <p:spPr>
          <a:xfrm>
            <a:off x="1066800" y="1859948"/>
            <a:ext cx="365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Ectoderm &amp; Mesoderm</a:t>
            </a:r>
          </a:p>
        </p:txBody>
      </p:sp>
      <p:sp>
        <p:nvSpPr>
          <p:cNvPr id="21" name="TextBox 20"/>
          <p:cNvSpPr txBox="1"/>
          <p:nvPr/>
        </p:nvSpPr>
        <p:spPr>
          <a:xfrm>
            <a:off x="1066800" y="2317148"/>
            <a:ext cx="329622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Endoderm &amp; mesoderm </a:t>
            </a:r>
          </a:p>
        </p:txBody>
      </p:sp>
      <p:sp>
        <p:nvSpPr>
          <p:cNvPr id="10" name="TextBox 9"/>
          <p:cNvSpPr txBox="1"/>
          <p:nvPr/>
        </p:nvSpPr>
        <p:spPr>
          <a:xfrm>
            <a:off x="1066800" y="2774348"/>
            <a:ext cx="419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Hypoblast &amp; Endoderm</a:t>
            </a:r>
          </a:p>
        </p:txBody>
      </p:sp>
    </p:spTree>
    <p:extLst>
      <p:ext uri="{BB962C8B-B14F-4D97-AF65-F5344CB8AC3E}">
        <p14:creationId xmlns:p14="http://schemas.microsoft.com/office/powerpoint/2010/main" val="11785477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2000" y="2619345"/>
            <a:ext cx="714405" cy="714405"/>
          </a:xfrm>
          <a:prstGeom prst="rect">
            <a:avLst/>
          </a:prstGeom>
          <a:noFill/>
        </p:spPr>
      </p:pic>
      <p:sp>
        <p:nvSpPr>
          <p:cNvPr id="5" name="TextBox 4"/>
          <p:cNvSpPr txBox="1"/>
          <p:nvPr/>
        </p:nvSpPr>
        <p:spPr>
          <a:xfrm>
            <a:off x="533400" y="895350"/>
            <a:ext cx="800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94. Hypoblast layer below the trophoblast encloses a cavity called..…</a:t>
            </a:r>
          </a:p>
        </p:txBody>
      </p:sp>
      <p:sp>
        <p:nvSpPr>
          <p:cNvPr id="8" name="TextBox 7"/>
          <p:cNvSpPr txBox="1"/>
          <p:nvPr/>
        </p:nvSpPr>
        <p:spPr>
          <a:xfrm>
            <a:off x="933072" y="1300370"/>
            <a:ext cx="2495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Yolk sac</a:t>
            </a:r>
          </a:p>
        </p:txBody>
      </p:sp>
      <p:sp>
        <p:nvSpPr>
          <p:cNvPr id="19" name="TextBox 18"/>
          <p:cNvSpPr txBox="1"/>
          <p:nvPr/>
        </p:nvSpPr>
        <p:spPr>
          <a:xfrm>
            <a:off x="943006" y="1762035"/>
            <a:ext cx="21049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Blastocoel</a:t>
            </a:r>
          </a:p>
        </p:txBody>
      </p:sp>
      <p:sp>
        <p:nvSpPr>
          <p:cNvPr id="20" name="TextBox 19"/>
          <p:cNvSpPr txBox="1"/>
          <p:nvPr/>
        </p:nvSpPr>
        <p:spPr>
          <a:xfrm>
            <a:off x="943004" y="2752635"/>
            <a:ext cx="25383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3</a:t>
            </a:r>
          </a:p>
        </p:txBody>
      </p:sp>
      <p:sp>
        <p:nvSpPr>
          <p:cNvPr id="21" name="TextBox 20"/>
          <p:cNvSpPr txBox="1"/>
          <p:nvPr/>
        </p:nvSpPr>
        <p:spPr>
          <a:xfrm>
            <a:off x="943004" y="2276325"/>
            <a:ext cx="28050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Umbilical vesicle</a:t>
            </a:r>
          </a:p>
        </p:txBody>
      </p:sp>
    </p:spTree>
    <p:extLst>
      <p:ext uri="{BB962C8B-B14F-4D97-AF65-F5344CB8AC3E}">
        <p14:creationId xmlns:p14="http://schemas.microsoft.com/office/powerpoint/2010/main" val="4569606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1"/>
          <p:cNvPicPr>
            <a:picLocks noChangeAspect="1" noChangeArrowheads="1"/>
          </p:cNvPicPr>
          <p:nvPr/>
        </p:nvPicPr>
        <p:blipFill>
          <a:blip r:embed="rId2"/>
          <a:srcRect l="1512" t="51111" r="5291" b="1793"/>
          <a:stretch>
            <a:fillRect/>
          </a:stretch>
        </p:blipFill>
        <p:spPr bwMode="auto">
          <a:xfrm>
            <a:off x="590771" y="1523356"/>
            <a:ext cx="3997125" cy="2648594"/>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6" name="Rectangle 5"/>
          <p:cNvSpPr/>
          <p:nvPr/>
        </p:nvSpPr>
        <p:spPr>
          <a:xfrm>
            <a:off x="4809960" y="861636"/>
            <a:ext cx="3572039" cy="1323439"/>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sz="2000" b="1">
                <a:latin typeface="Times New Roman" pitchFamily="18" charset="0"/>
                <a:cs typeface="Times New Roman" pitchFamily="18" charset="0"/>
              </a:rPr>
              <a:t>A Network Of  tubules in the testis, carrying spermatozoa from the seminiferous tubules to the vasa efferentia </a:t>
            </a:r>
          </a:p>
        </p:txBody>
      </p:sp>
      <p:sp>
        <p:nvSpPr>
          <p:cNvPr id="8" name="TextBox 7"/>
          <p:cNvSpPr txBox="1"/>
          <p:nvPr/>
        </p:nvSpPr>
        <p:spPr>
          <a:xfrm>
            <a:off x="590770" y="742950"/>
            <a:ext cx="238102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US" sz="2400" b="1">
                <a:latin typeface="Times New Roman" pitchFamily="18" charset="0"/>
                <a:cs typeface="Times New Roman" pitchFamily="18" charset="0"/>
              </a:rPr>
              <a:t>RETE TESTIS</a:t>
            </a:r>
          </a:p>
        </p:txBody>
      </p:sp>
      <p:pic>
        <p:nvPicPr>
          <p:cNvPr id="9" name="Picture 2" descr="C:\Users\sony\Desktop\XI pictures\animated_arrow.gif"/>
          <p:cNvPicPr>
            <a:picLocks noChangeAspect="1" noChangeArrowheads="1" noCrop="1"/>
          </p:cNvPicPr>
          <p:nvPr/>
        </p:nvPicPr>
        <p:blipFill>
          <a:blip r:embed="rId3"/>
          <a:stretch>
            <a:fillRect/>
          </a:stretch>
        </p:blipFill>
        <p:spPr bwMode="auto">
          <a:xfrm rot="8110868">
            <a:off x="4027137" y="2563759"/>
            <a:ext cx="784215" cy="319433"/>
          </a:xfrm>
          <a:prstGeom prst="rect">
            <a:avLst/>
          </a:prstGeom>
          <a:noFill/>
        </p:spPr>
      </p:pic>
      <p:sp>
        <p:nvSpPr>
          <p:cNvPr id="10" name="Freeform 9"/>
          <p:cNvSpPr/>
          <p:nvPr/>
        </p:nvSpPr>
        <p:spPr>
          <a:xfrm>
            <a:off x="2382330" y="2363672"/>
            <a:ext cx="300567" cy="780203"/>
          </a:xfrm>
          <a:custGeom>
            <a:gdLst>
              <a:gd name="connsiteX0" fmla="*/ 82127 w 300567"/>
              <a:gd name="connsiteY0" fmla="*/ 11853 h 780203"/>
              <a:gd name="connsiteX1" fmla="*/ 99907 w 300567"/>
              <a:gd name="connsiteY1" fmla="*/ 123613 h 780203"/>
              <a:gd name="connsiteX2" fmla="*/ 71967 w 300567"/>
              <a:gd name="connsiteY2" fmla="*/ 176953 h 780203"/>
              <a:gd name="connsiteX3" fmla="*/ 41487 w 300567"/>
              <a:gd name="connsiteY3" fmla="*/ 306493 h 780203"/>
              <a:gd name="connsiteX4" fmla="*/ 51647 w 300567"/>
              <a:gd name="connsiteY4" fmla="*/ 392853 h 780203"/>
              <a:gd name="connsiteX5" fmla="*/ 28787 w 300567"/>
              <a:gd name="connsiteY5" fmla="*/ 446193 h 780203"/>
              <a:gd name="connsiteX6" fmla="*/ 3387 w 300567"/>
              <a:gd name="connsiteY6" fmla="*/ 519853 h 780203"/>
              <a:gd name="connsiteX7" fmla="*/ 8467 w 300567"/>
              <a:gd name="connsiteY7" fmla="*/ 618913 h 780203"/>
              <a:gd name="connsiteX8" fmla="*/ 28787 w 300567"/>
              <a:gd name="connsiteY8" fmla="*/ 682413 h 780203"/>
              <a:gd name="connsiteX9" fmla="*/ 61807 w 300567"/>
              <a:gd name="connsiteY9" fmla="*/ 733213 h 780203"/>
              <a:gd name="connsiteX10" fmla="*/ 249767 w 300567"/>
              <a:gd name="connsiteY10" fmla="*/ 753533 h 780203"/>
              <a:gd name="connsiteX11" fmla="*/ 295487 w 300567"/>
              <a:gd name="connsiteY11" fmla="*/ 573193 h 780203"/>
              <a:gd name="connsiteX12" fmla="*/ 280247 w 300567"/>
              <a:gd name="connsiteY12" fmla="*/ 397933 h 780203"/>
              <a:gd name="connsiteX13" fmla="*/ 231987 w 300567"/>
              <a:gd name="connsiteY13" fmla="*/ 209973 h 780203"/>
              <a:gd name="connsiteX14" fmla="*/ 145627 w 300567"/>
              <a:gd name="connsiteY14" fmla="*/ 52493 h 780203"/>
              <a:gd name="connsiteX15" fmla="*/ 82127 w 300567"/>
              <a:gd name="connsiteY15" fmla="*/ 11853 h 78020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567" h="780203">
                <a:moveTo>
                  <a:pt x="82127" y="11853"/>
                </a:moveTo>
                <a:cubicBezTo>
                  <a:pt x="74507" y="23706"/>
                  <a:pt x="101600" y="96096"/>
                  <a:pt x="99907" y="123613"/>
                </a:cubicBezTo>
                <a:cubicBezTo>
                  <a:pt x="98214" y="151130"/>
                  <a:pt x="81704" y="146473"/>
                  <a:pt x="71967" y="176953"/>
                </a:cubicBezTo>
                <a:cubicBezTo>
                  <a:pt x="62230" y="207433"/>
                  <a:pt x="44874" y="270510"/>
                  <a:pt x="41487" y="306493"/>
                </a:cubicBezTo>
                <a:cubicBezTo>
                  <a:pt x="38100" y="342476"/>
                  <a:pt x="53764" y="369570"/>
                  <a:pt x="51647" y="392853"/>
                </a:cubicBezTo>
                <a:cubicBezTo>
                  <a:pt x="49530" y="416136"/>
                  <a:pt x="36830" y="425026"/>
                  <a:pt x="28787" y="446193"/>
                </a:cubicBezTo>
                <a:cubicBezTo>
                  <a:pt x="20744" y="467360"/>
                  <a:pt x="6774" y="491066"/>
                  <a:pt x="3387" y="519853"/>
                </a:cubicBezTo>
                <a:cubicBezTo>
                  <a:pt x="0" y="548640"/>
                  <a:pt x="4234" y="591820"/>
                  <a:pt x="8467" y="618913"/>
                </a:cubicBezTo>
                <a:cubicBezTo>
                  <a:pt x="12700" y="646006"/>
                  <a:pt x="19897" y="663363"/>
                  <a:pt x="28787" y="682413"/>
                </a:cubicBezTo>
                <a:cubicBezTo>
                  <a:pt x="37677" y="701463"/>
                  <a:pt x="24977" y="721360"/>
                  <a:pt x="61807" y="733213"/>
                </a:cubicBezTo>
                <a:cubicBezTo>
                  <a:pt x="98637" y="745066"/>
                  <a:pt x="210820" y="780203"/>
                  <a:pt x="249767" y="753533"/>
                </a:cubicBezTo>
                <a:cubicBezTo>
                  <a:pt x="288714" y="726863"/>
                  <a:pt x="290407" y="632460"/>
                  <a:pt x="295487" y="573193"/>
                </a:cubicBezTo>
                <a:cubicBezTo>
                  <a:pt x="300567" y="513926"/>
                  <a:pt x="290830" y="458470"/>
                  <a:pt x="280247" y="397933"/>
                </a:cubicBezTo>
                <a:cubicBezTo>
                  <a:pt x="269664" y="337396"/>
                  <a:pt x="254424" y="267546"/>
                  <a:pt x="231987" y="209973"/>
                </a:cubicBezTo>
                <a:cubicBezTo>
                  <a:pt x="209550" y="152400"/>
                  <a:pt x="171027" y="85936"/>
                  <a:pt x="145627" y="52493"/>
                </a:cubicBezTo>
                <a:cubicBezTo>
                  <a:pt x="120227" y="19050"/>
                  <a:pt x="89747" y="0"/>
                  <a:pt x="82127" y="11853"/>
                </a:cubicBez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2691600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9" presetClass="entr" presetSubtype="0" fill="hold"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5" presetClass="entr" presetSubtype="0" fill="hold"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par>
                                <p:cTn id="20" presetID="22" presetClass="entr" presetSubtype="1" fill="hold" grpId="0" nodeType="withEffect">
                                  <p:stCondLst>
                                    <p:cond delay="0"/>
                                  </p:stCondLst>
                                  <p:iterate type="lt">
                                    <p:tmPct val="10000"/>
                                  </p:iterate>
                                  <p:childTnLst>
                                    <p:set>
                                      <p:cBhvr>
                                        <p:cTn id="21" dur="1" fill="hold">
                                          <p:stCondLst>
                                            <p:cond delay="0"/>
                                          </p:stCondLst>
                                        </p:cTn>
                                        <p:tgtEl>
                                          <p:spTgt spid="10"/>
                                        </p:tgtEl>
                                        <p:attrNameLst>
                                          <p:attrName>style.visibility</p:attrName>
                                        </p:attrNameLst>
                                      </p:cBhvr>
                                      <p:to>
                                        <p:strVal val="visible"/>
                                      </p:to>
                                    </p:set>
                                    <p:animEffect transition="in" filter="wipe(up)">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609695"/>
            <a:ext cx="714405" cy="714405"/>
          </a:xfrm>
          <a:prstGeom prst="rect">
            <a:avLst/>
          </a:prstGeom>
          <a:noFill/>
        </p:spPr>
      </p:pic>
      <p:sp>
        <p:nvSpPr>
          <p:cNvPr id="5" name="TextBox 4"/>
          <p:cNvSpPr txBox="1"/>
          <p:nvPr/>
        </p:nvSpPr>
        <p:spPr>
          <a:xfrm>
            <a:off x="609600" y="1304895"/>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95. A primitive pit is formed ……………</a:t>
            </a:r>
          </a:p>
        </p:txBody>
      </p:sp>
      <p:sp>
        <p:nvSpPr>
          <p:cNvPr id="8" name="TextBox 7"/>
          <p:cNvSpPr txBox="1"/>
          <p:nvPr/>
        </p:nvSpPr>
        <p:spPr>
          <a:xfrm>
            <a:off x="1070112" y="1862375"/>
            <a:ext cx="365428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Anterior to primitive streak </a:t>
            </a:r>
          </a:p>
        </p:txBody>
      </p:sp>
      <p:sp>
        <p:nvSpPr>
          <p:cNvPr id="19" name="TextBox 18"/>
          <p:cNvSpPr txBox="1"/>
          <p:nvPr/>
        </p:nvSpPr>
        <p:spPr>
          <a:xfrm>
            <a:off x="1066800" y="2324040"/>
            <a:ext cx="4267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Posterior to primitive  knot  </a:t>
            </a:r>
          </a:p>
        </p:txBody>
      </p:sp>
      <p:sp>
        <p:nvSpPr>
          <p:cNvPr id="20" name="TextBox 19"/>
          <p:cNvSpPr txBox="1"/>
          <p:nvPr/>
        </p:nvSpPr>
        <p:spPr>
          <a:xfrm>
            <a:off x="1084131" y="3390840"/>
            <a:ext cx="371646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Posterior to Hensen’s  node   </a:t>
            </a:r>
          </a:p>
        </p:txBody>
      </p:sp>
      <p:sp>
        <p:nvSpPr>
          <p:cNvPr id="21" name="TextBox 20"/>
          <p:cNvSpPr txBox="1"/>
          <p:nvPr/>
        </p:nvSpPr>
        <p:spPr>
          <a:xfrm>
            <a:off x="1095404" y="2838330"/>
            <a:ext cx="3628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Anterior to primitive node </a:t>
            </a:r>
          </a:p>
        </p:txBody>
      </p:sp>
      <p:sp>
        <p:nvSpPr>
          <p:cNvPr id="10" name="TextBox 9"/>
          <p:cNvSpPr txBox="1"/>
          <p:nvPr/>
        </p:nvSpPr>
        <p:spPr>
          <a:xfrm>
            <a:off x="1676400" y="753130"/>
            <a:ext cx="4648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2800" b="1" u="sng">
                <a:solidFill>
                  <a:srgbClr val="FF0000"/>
                </a:solidFill>
                <a:latin typeface="Times New Roman" pitchFamily="18" charset="0"/>
                <a:ea typeface="Cambria Math" pitchFamily="18" charset="0"/>
                <a:cs typeface="Times New Roman" pitchFamily="18" charset="0"/>
              </a:rPr>
              <a:t>GASTRULATION</a:t>
            </a:r>
          </a:p>
        </p:txBody>
      </p:sp>
    </p:spTree>
    <p:extLst>
      <p:ext uri="{BB962C8B-B14F-4D97-AF65-F5344CB8AC3E}">
        <p14:creationId xmlns:p14="http://schemas.microsoft.com/office/powerpoint/2010/main" val="3140213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Lst>
  </p:timing>
</p:sld>
</file>

<file path=ppt/slides/slide4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04907" y="2128912"/>
            <a:ext cx="714405" cy="714405"/>
          </a:xfrm>
          <a:prstGeom prst="rect">
            <a:avLst/>
          </a:prstGeom>
          <a:noFill/>
        </p:spPr>
      </p:pic>
      <p:sp>
        <p:nvSpPr>
          <p:cNvPr id="5" name="TextBox 4"/>
          <p:cNvSpPr txBox="1"/>
          <p:nvPr/>
        </p:nvSpPr>
        <p:spPr>
          <a:xfrm>
            <a:off x="533400" y="81915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96. Primitive folds are formed on.……</a:t>
            </a:r>
          </a:p>
        </p:txBody>
      </p:sp>
      <p:sp>
        <p:nvSpPr>
          <p:cNvPr id="8" name="TextBox 7"/>
          <p:cNvSpPr txBox="1"/>
          <p:nvPr/>
        </p:nvSpPr>
        <p:spPr>
          <a:xfrm>
            <a:off x="956871" y="12763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Either side of primitive knot</a:t>
            </a:r>
          </a:p>
        </p:txBody>
      </p:sp>
      <p:sp>
        <p:nvSpPr>
          <p:cNvPr id="19" name="TextBox 18"/>
          <p:cNvSpPr txBox="1"/>
          <p:nvPr/>
        </p:nvSpPr>
        <p:spPr>
          <a:xfrm>
            <a:off x="966805" y="1771770"/>
            <a:ext cx="4138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Either side of primitive node</a:t>
            </a:r>
          </a:p>
        </p:txBody>
      </p:sp>
      <p:sp>
        <p:nvSpPr>
          <p:cNvPr id="20" name="TextBox 19"/>
          <p:cNvSpPr txBox="1"/>
          <p:nvPr/>
        </p:nvSpPr>
        <p:spPr>
          <a:xfrm>
            <a:off x="966803" y="2762370"/>
            <a:ext cx="35670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Either side of primitive pit</a:t>
            </a:r>
          </a:p>
        </p:txBody>
      </p:sp>
      <p:sp>
        <p:nvSpPr>
          <p:cNvPr id="21" name="TextBox 20"/>
          <p:cNvSpPr txBox="1"/>
          <p:nvPr/>
        </p:nvSpPr>
        <p:spPr>
          <a:xfrm>
            <a:off x="966803" y="2286060"/>
            <a:ext cx="4367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Either side of primitive streak</a:t>
            </a:r>
          </a:p>
        </p:txBody>
      </p:sp>
    </p:spTree>
    <p:extLst>
      <p:ext uri="{BB962C8B-B14F-4D97-AF65-F5344CB8AC3E}">
        <p14:creationId xmlns:p14="http://schemas.microsoft.com/office/powerpoint/2010/main" val="6912864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895325"/>
            <a:ext cx="714405" cy="714405"/>
          </a:xfrm>
          <a:prstGeom prst="rect">
            <a:avLst/>
          </a:prstGeom>
          <a:noFill/>
        </p:spPr>
      </p:pic>
      <p:sp>
        <p:nvSpPr>
          <p:cNvPr id="5" name="TextBox 4"/>
          <p:cNvSpPr txBox="1"/>
          <p:nvPr/>
        </p:nvSpPr>
        <p:spPr>
          <a:xfrm>
            <a:off x="472440" y="895350"/>
            <a:ext cx="737616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97. The formation of future endodermal cells of epiblast into endoderm of embryo involves the process of   ………</a:t>
            </a:r>
          </a:p>
        </p:txBody>
      </p:sp>
      <p:sp>
        <p:nvSpPr>
          <p:cNvPr id="8" name="TextBox 7"/>
          <p:cNvSpPr txBox="1"/>
          <p:nvPr/>
        </p:nvSpPr>
        <p:spPr>
          <a:xfrm>
            <a:off x="990164" y="16000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Invagination</a:t>
            </a:r>
          </a:p>
        </p:txBody>
      </p:sp>
      <p:sp>
        <p:nvSpPr>
          <p:cNvPr id="19" name="TextBox 18"/>
          <p:cNvSpPr txBox="1"/>
          <p:nvPr/>
        </p:nvSpPr>
        <p:spPr>
          <a:xfrm>
            <a:off x="1000098" y="2095440"/>
            <a:ext cx="4138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Ingression</a:t>
            </a:r>
          </a:p>
        </p:txBody>
      </p:sp>
      <p:sp>
        <p:nvSpPr>
          <p:cNvPr id="20" name="TextBox 19"/>
          <p:cNvSpPr txBox="1"/>
          <p:nvPr/>
        </p:nvSpPr>
        <p:spPr>
          <a:xfrm>
            <a:off x="1000096" y="3086040"/>
            <a:ext cx="35670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Epi &amp; Emboly</a:t>
            </a:r>
          </a:p>
        </p:txBody>
      </p:sp>
      <p:sp>
        <p:nvSpPr>
          <p:cNvPr id="21" name="TextBox 20"/>
          <p:cNvSpPr txBox="1"/>
          <p:nvPr/>
        </p:nvSpPr>
        <p:spPr>
          <a:xfrm>
            <a:off x="1000096" y="2609730"/>
            <a:ext cx="4367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Evagination</a:t>
            </a:r>
          </a:p>
        </p:txBody>
      </p:sp>
    </p:spTree>
    <p:extLst>
      <p:ext uri="{BB962C8B-B14F-4D97-AF65-F5344CB8AC3E}">
        <p14:creationId xmlns:p14="http://schemas.microsoft.com/office/powerpoint/2010/main" val="11649984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9118" y="1952655"/>
            <a:ext cx="714405" cy="714405"/>
          </a:xfrm>
          <a:prstGeom prst="rect">
            <a:avLst/>
          </a:prstGeom>
          <a:noFill/>
        </p:spPr>
      </p:pic>
      <p:sp>
        <p:nvSpPr>
          <p:cNvPr id="5" name="TextBox 4"/>
          <p:cNvSpPr txBox="1"/>
          <p:nvPr/>
        </p:nvSpPr>
        <p:spPr>
          <a:xfrm>
            <a:off x="472440" y="895350"/>
            <a:ext cx="813816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98. The invasion of epiblast cells into the space between epi &amp; hypoblasts is called ………… </a:t>
            </a:r>
          </a:p>
        </p:txBody>
      </p:sp>
      <p:sp>
        <p:nvSpPr>
          <p:cNvPr id="8" name="TextBox 7"/>
          <p:cNvSpPr txBox="1"/>
          <p:nvPr/>
        </p:nvSpPr>
        <p:spPr>
          <a:xfrm>
            <a:off x="956871" y="16573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Blastulation</a:t>
            </a:r>
          </a:p>
        </p:txBody>
      </p:sp>
      <p:sp>
        <p:nvSpPr>
          <p:cNvPr id="19" name="TextBox 18"/>
          <p:cNvSpPr txBox="1"/>
          <p:nvPr/>
        </p:nvSpPr>
        <p:spPr>
          <a:xfrm>
            <a:off x="966805" y="2152770"/>
            <a:ext cx="4138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Gastrulation</a:t>
            </a:r>
          </a:p>
        </p:txBody>
      </p:sp>
      <p:sp>
        <p:nvSpPr>
          <p:cNvPr id="20" name="TextBox 19"/>
          <p:cNvSpPr txBox="1"/>
          <p:nvPr/>
        </p:nvSpPr>
        <p:spPr>
          <a:xfrm>
            <a:off x="966803" y="3143370"/>
            <a:ext cx="35670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Embryogenesis</a:t>
            </a:r>
          </a:p>
        </p:txBody>
      </p:sp>
      <p:sp>
        <p:nvSpPr>
          <p:cNvPr id="21" name="TextBox 20"/>
          <p:cNvSpPr txBox="1"/>
          <p:nvPr/>
        </p:nvSpPr>
        <p:spPr>
          <a:xfrm>
            <a:off x="966803" y="2667060"/>
            <a:ext cx="4367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Organogenesis</a:t>
            </a:r>
          </a:p>
        </p:txBody>
      </p:sp>
    </p:spTree>
    <p:extLst>
      <p:ext uri="{BB962C8B-B14F-4D97-AF65-F5344CB8AC3E}">
        <p14:creationId xmlns:p14="http://schemas.microsoft.com/office/powerpoint/2010/main" val="8452224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152717"/>
            <a:ext cx="714405" cy="714405"/>
          </a:xfrm>
          <a:prstGeom prst="rect">
            <a:avLst/>
          </a:prstGeom>
          <a:noFill/>
        </p:spPr>
      </p:pic>
      <p:sp>
        <p:nvSpPr>
          <p:cNvPr id="5" name="TextBox 4"/>
          <p:cNvSpPr txBox="1"/>
          <p:nvPr/>
        </p:nvSpPr>
        <p:spPr>
          <a:xfrm>
            <a:off x="533400" y="847917"/>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99. Trilaminar embryonic disc consists of .……</a:t>
            </a:r>
          </a:p>
        </p:txBody>
      </p:sp>
      <p:sp>
        <p:nvSpPr>
          <p:cNvPr id="8" name="TextBox 7"/>
          <p:cNvSpPr txBox="1"/>
          <p:nvPr/>
        </p:nvSpPr>
        <p:spPr>
          <a:xfrm>
            <a:off x="1007672" y="1309865"/>
            <a:ext cx="4172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Ecto, endo &amp; mesoderms</a:t>
            </a:r>
          </a:p>
        </p:txBody>
      </p:sp>
      <p:sp>
        <p:nvSpPr>
          <p:cNvPr id="19" name="TextBox 18"/>
          <p:cNvSpPr txBox="1"/>
          <p:nvPr/>
        </p:nvSpPr>
        <p:spPr>
          <a:xfrm>
            <a:off x="1017605" y="1771530"/>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Ecto , endo &amp; hypoblast</a:t>
            </a:r>
          </a:p>
        </p:txBody>
      </p:sp>
      <p:sp>
        <p:nvSpPr>
          <p:cNvPr id="20" name="TextBox 19"/>
          <p:cNvSpPr txBox="1"/>
          <p:nvPr/>
        </p:nvSpPr>
        <p:spPr>
          <a:xfrm>
            <a:off x="1017604" y="272415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Ectoderm, mesoblast &amp; endoderm</a:t>
            </a:r>
          </a:p>
        </p:txBody>
      </p:sp>
      <p:sp>
        <p:nvSpPr>
          <p:cNvPr id="21" name="TextBox 20"/>
          <p:cNvSpPr txBox="1"/>
          <p:nvPr/>
        </p:nvSpPr>
        <p:spPr>
          <a:xfrm>
            <a:off x="1017604" y="2247840"/>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Epiblast, hypoblast &amp; mesoblasts</a:t>
            </a:r>
          </a:p>
        </p:txBody>
      </p:sp>
    </p:spTree>
    <p:extLst>
      <p:ext uri="{BB962C8B-B14F-4D97-AF65-F5344CB8AC3E}">
        <p14:creationId xmlns:p14="http://schemas.microsoft.com/office/powerpoint/2010/main" val="17467664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58902" y="2495550"/>
            <a:ext cx="714405" cy="714405"/>
          </a:xfrm>
          <a:prstGeom prst="rect">
            <a:avLst/>
          </a:prstGeom>
          <a:noFill/>
        </p:spPr>
      </p:pic>
      <p:sp>
        <p:nvSpPr>
          <p:cNvPr id="5" name="TextBox 4"/>
          <p:cNvSpPr txBox="1"/>
          <p:nvPr/>
        </p:nvSpPr>
        <p:spPr>
          <a:xfrm>
            <a:off x="609600" y="8953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100. The extra embryonic membranes are.……</a:t>
            </a:r>
          </a:p>
        </p:txBody>
      </p:sp>
      <p:sp>
        <p:nvSpPr>
          <p:cNvPr id="8" name="TextBox 7"/>
          <p:cNvSpPr txBox="1"/>
          <p:nvPr/>
        </p:nvSpPr>
        <p:spPr>
          <a:xfrm>
            <a:off x="1161672" y="1276350"/>
            <a:ext cx="4172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Amnion &amp; Allontois only</a:t>
            </a:r>
          </a:p>
        </p:txBody>
      </p:sp>
      <p:sp>
        <p:nvSpPr>
          <p:cNvPr id="19" name="TextBox 18"/>
          <p:cNvSpPr txBox="1"/>
          <p:nvPr/>
        </p:nvSpPr>
        <p:spPr>
          <a:xfrm>
            <a:off x="1171605" y="1738015"/>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Amnion &amp; chorion only</a:t>
            </a:r>
          </a:p>
        </p:txBody>
      </p:sp>
      <p:sp>
        <p:nvSpPr>
          <p:cNvPr id="20" name="TextBox 19"/>
          <p:cNvSpPr txBox="1"/>
          <p:nvPr/>
        </p:nvSpPr>
        <p:spPr>
          <a:xfrm>
            <a:off x="1171604" y="264795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Amnion, allontois, chorion &amp; yolk sac</a:t>
            </a:r>
          </a:p>
        </p:txBody>
      </p:sp>
      <p:sp>
        <p:nvSpPr>
          <p:cNvPr id="21" name="TextBox 20"/>
          <p:cNvSpPr txBox="1"/>
          <p:nvPr/>
        </p:nvSpPr>
        <p:spPr>
          <a:xfrm>
            <a:off x="1171604" y="2214325"/>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Yolk sac &amp; chorion only</a:t>
            </a:r>
          </a:p>
        </p:txBody>
      </p:sp>
    </p:spTree>
    <p:extLst>
      <p:ext uri="{BB962C8B-B14F-4D97-AF65-F5344CB8AC3E}">
        <p14:creationId xmlns:p14="http://schemas.microsoft.com/office/powerpoint/2010/main" val="36424399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87728" y="2571750"/>
            <a:ext cx="645755" cy="645755"/>
          </a:xfrm>
          <a:prstGeom prst="rect">
            <a:avLst/>
          </a:prstGeom>
          <a:noFill/>
        </p:spPr>
      </p:pic>
      <p:sp>
        <p:nvSpPr>
          <p:cNvPr id="5" name="TextBox 4"/>
          <p:cNvSpPr txBox="1"/>
          <p:nvPr/>
        </p:nvSpPr>
        <p:spPr>
          <a:xfrm>
            <a:off x="533400" y="895068"/>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101. The somatopleure develops from ……….</a:t>
            </a:r>
          </a:p>
        </p:txBody>
      </p:sp>
      <p:sp>
        <p:nvSpPr>
          <p:cNvPr id="8" name="TextBox 7"/>
          <p:cNvSpPr txBox="1"/>
          <p:nvPr/>
        </p:nvSpPr>
        <p:spPr>
          <a:xfrm>
            <a:off x="1119963" y="1352550"/>
            <a:ext cx="4589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Head &amp; Tail folds of amniotic folds </a:t>
            </a:r>
          </a:p>
        </p:txBody>
      </p:sp>
      <p:sp>
        <p:nvSpPr>
          <p:cNvPr id="19" name="TextBox 18"/>
          <p:cNvSpPr txBox="1"/>
          <p:nvPr/>
        </p:nvSpPr>
        <p:spPr>
          <a:xfrm>
            <a:off x="1119963" y="1833607"/>
            <a:ext cx="491391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Head &amp; lateral folds of amniotic folds </a:t>
            </a:r>
          </a:p>
        </p:txBody>
      </p:sp>
      <p:sp>
        <p:nvSpPr>
          <p:cNvPr id="20" name="TextBox 19"/>
          <p:cNvSpPr txBox="1"/>
          <p:nvPr/>
        </p:nvSpPr>
        <p:spPr>
          <a:xfrm>
            <a:off x="1115888" y="2724150"/>
            <a:ext cx="558971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Head, Tail &amp; lateral folds of amniotic folds </a:t>
            </a:r>
          </a:p>
        </p:txBody>
      </p:sp>
      <p:sp>
        <p:nvSpPr>
          <p:cNvPr id="21" name="TextBox 20"/>
          <p:cNvSpPr txBox="1"/>
          <p:nvPr/>
        </p:nvSpPr>
        <p:spPr>
          <a:xfrm>
            <a:off x="1103696" y="2266950"/>
            <a:ext cx="522090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Lateral &amp; tail folds of amniotic folds </a:t>
            </a:r>
          </a:p>
        </p:txBody>
      </p:sp>
    </p:spTree>
    <p:extLst>
      <p:ext uri="{BB962C8B-B14F-4D97-AF65-F5344CB8AC3E}">
        <p14:creationId xmlns:p14="http://schemas.microsoft.com/office/powerpoint/2010/main" val="7260279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76864" y="2312757"/>
            <a:ext cx="714405" cy="714405"/>
          </a:xfrm>
          <a:prstGeom prst="rect">
            <a:avLst/>
          </a:prstGeom>
          <a:noFill/>
        </p:spPr>
      </p:pic>
      <p:sp>
        <p:nvSpPr>
          <p:cNvPr id="5" name="TextBox 4"/>
          <p:cNvSpPr txBox="1"/>
          <p:nvPr/>
        </p:nvSpPr>
        <p:spPr>
          <a:xfrm>
            <a:off x="516636" y="895350"/>
            <a:ext cx="809396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102. The fluid that acts as a shock absorber &amp; prevents the embryo </a:t>
            </a:r>
          </a:p>
          <a:p>
            <a:pPr marL="292100" indent="-292100" algn="just"/>
            <a:r>
              <a:rPr lang="en-US" sz="2000" b="1">
                <a:solidFill>
                  <a:srgbClr val="0000FF"/>
                </a:solidFill>
                <a:latin typeface="Times New Roman" pitchFamily="18" charset="0"/>
                <a:ea typeface="Cambria Math" pitchFamily="18" charset="0"/>
                <a:cs typeface="Times New Roman" pitchFamily="18" charset="0"/>
              </a:rPr>
              <a:t>         from desiccation is …….  </a:t>
            </a:r>
          </a:p>
        </p:txBody>
      </p:sp>
      <p:sp>
        <p:nvSpPr>
          <p:cNvPr id="8" name="TextBox 7"/>
          <p:cNvSpPr txBox="1"/>
          <p:nvPr/>
        </p:nvSpPr>
        <p:spPr>
          <a:xfrm>
            <a:off x="1161672" y="1566788"/>
            <a:ext cx="4172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Pleural fluid</a:t>
            </a:r>
          </a:p>
        </p:txBody>
      </p:sp>
      <p:sp>
        <p:nvSpPr>
          <p:cNvPr id="19" name="TextBox 18"/>
          <p:cNvSpPr txBox="1"/>
          <p:nvPr/>
        </p:nvSpPr>
        <p:spPr>
          <a:xfrm>
            <a:off x="1171605" y="2028453"/>
            <a:ext cx="44671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C00000"/>
                </a:solidFill>
                <a:latin typeface="Times New Roman" pitchFamily="18" charset="0"/>
                <a:ea typeface="Cambria Math" pitchFamily="18" charset="0"/>
                <a:cs typeface="Times New Roman" pitchFamily="18" charset="0"/>
              </a:rPr>
              <a:t>2) Cerebral fluid</a:t>
            </a:r>
          </a:p>
        </p:txBody>
      </p:sp>
      <p:sp>
        <p:nvSpPr>
          <p:cNvPr id="20" name="TextBox 19"/>
          <p:cNvSpPr txBox="1"/>
          <p:nvPr/>
        </p:nvSpPr>
        <p:spPr>
          <a:xfrm>
            <a:off x="1171604" y="300984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Chorionic fluid</a:t>
            </a:r>
          </a:p>
        </p:txBody>
      </p:sp>
      <p:sp>
        <p:nvSpPr>
          <p:cNvPr id="21" name="TextBox 20"/>
          <p:cNvSpPr txBox="1"/>
          <p:nvPr/>
        </p:nvSpPr>
        <p:spPr>
          <a:xfrm>
            <a:off x="1171604" y="2504763"/>
            <a:ext cx="43147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Amniotic fluid</a:t>
            </a:r>
          </a:p>
        </p:txBody>
      </p:sp>
    </p:spTree>
    <p:extLst>
      <p:ext uri="{BB962C8B-B14F-4D97-AF65-F5344CB8AC3E}">
        <p14:creationId xmlns:p14="http://schemas.microsoft.com/office/powerpoint/2010/main" val="4256579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46873" y="1537423"/>
            <a:ext cx="649459" cy="649459"/>
          </a:xfrm>
          <a:prstGeom prst="rect">
            <a:avLst/>
          </a:prstGeom>
          <a:noFill/>
        </p:spPr>
      </p:pic>
      <p:sp>
        <p:nvSpPr>
          <p:cNvPr id="5" name="TextBox 4"/>
          <p:cNvSpPr txBox="1"/>
          <p:nvPr/>
        </p:nvSpPr>
        <p:spPr>
          <a:xfrm>
            <a:off x="533400" y="8762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103.  Allontois &amp; yolk sac are derived from….</a:t>
            </a:r>
          </a:p>
        </p:txBody>
      </p:sp>
      <p:sp>
        <p:nvSpPr>
          <p:cNvPr id="8" name="TextBox 7"/>
          <p:cNvSpPr txBox="1"/>
          <p:nvPr/>
        </p:nvSpPr>
        <p:spPr>
          <a:xfrm>
            <a:off x="1066800" y="1276350"/>
            <a:ext cx="3429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Somatopleure</a:t>
            </a:r>
          </a:p>
        </p:txBody>
      </p:sp>
      <p:sp>
        <p:nvSpPr>
          <p:cNvPr id="19" name="TextBox 18"/>
          <p:cNvSpPr txBox="1"/>
          <p:nvPr/>
        </p:nvSpPr>
        <p:spPr>
          <a:xfrm>
            <a:off x="1066800" y="173355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Splanchnopleure</a:t>
            </a:r>
          </a:p>
        </p:txBody>
      </p:sp>
      <p:sp>
        <p:nvSpPr>
          <p:cNvPr id="21" name="TextBox 20"/>
          <p:cNvSpPr txBox="1"/>
          <p:nvPr/>
        </p:nvSpPr>
        <p:spPr>
          <a:xfrm>
            <a:off x="1066800" y="2171640"/>
            <a:ext cx="24765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Mensentopleure</a:t>
            </a:r>
          </a:p>
        </p:txBody>
      </p:sp>
      <p:sp>
        <p:nvSpPr>
          <p:cNvPr id="10" name="TextBox 9"/>
          <p:cNvSpPr txBox="1"/>
          <p:nvPr/>
        </p:nvSpPr>
        <p:spPr>
          <a:xfrm>
            <a:off x="1066800" y="2628840"/>
            <a:ext cx="228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Both 1 &amp; 2</a:t>
            </a:r>
          </a:p>
        </p:txBody>
      </p:sp>
    </p:spTree>
    <p:extLst>
      <p:ext uri="{BB962C8B-B14F-4D97-AF65-F5344CB8AC3E}">
        <p14:creationId xmlns:p14="http://schemas.microsoft.com/office/powerpoint/2010/main" val="5869622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286060"/>
            <a:ext cx="714405" cy="714405"/>
          </a:xfrm>
          <a:prstGeom prst="rect">
            <a:avLst/>
          </a:prstGeom>
          <a:noFill/>
        </p:spPr>
      </p:pic>
      <p:sp>
        <p:nvSpPr>
          <p:cNvPr id="5" name="TextBox 4"/>
          <p:cNvSpPr txBox="1"/>
          <p:nvPr/>
        </p:nvSpPr>
        <p:spPr>
          <a:xfrm>
            <a:off x="516636" y="800040"/>
            <a:ext cx="794156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104. The chorion develops a rich supply of blood vessels &amp; forms an </a:t>
            </a:r>
          </a:p>
          <a:p>
            <a:pPr marL="342900" indent="-342900" algn="just"/>
            <a:r>
              <a:rPr lang="en-US" sz="2000" b="1">
                <a:solidFill>
                  <a:srgbClr val="0000FF"/>
                </a:solidFill>
                <a:latin typeface="Times New Roman" pitchFamily="18" charset="0"/>
                <a:ea typeface="Cambria Math" pitchFamily="18" charset="0"/>
                <a:cs typeface="Times New Roman" pitchFamily="18" charset="0"/>
              </a:rPr>
              <a:t>        intimate association with ….  </a:t>
            </a:r>
          </a:p>
        </p:txBody>
      </p:sp>
      <p:sp>
        <p:nvSpPr>
          <p:cNvPr id="8" name="TextBox 7"/>
          <p:cNvSpPr txBox="1"/>
          <p:nvPr/>
        </p:nvSpPr>
        <p:spPr>
          <a:xfrm>
            <a:off x="990600" y="150495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Perimetrium of uterus</a:t>
            </a:r>
          </a:p>
        </p:txBody>
      </p:sp>
      <p:sp>
        <p:nvSpPr>
          <p:cNvPr id="19" name="TextBox 18"/>
          <p:cNvSpPr txBox="1"/>
          <p:nvPr/>
        </p:nvSpPr>
        <p:spPr>
          <a:xfrm>
            <a:off x="990600" y="196215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Myometrium of uterus</a:t>
            </a:r>
          </a:p>
        </p:txBody>
      </p:sp>
      <p:sp>
        <p:nvSpPr>
          <p:cNvPr id="21" name="TextBox 20"/>
          <p:cNvSpPr txBox="1"/>
          <p:nvPr/>
        </p:nvSpPr>
        <p:spPr>
          <a:xfrm>
            <a:off x="970978" y="2495550"/>
            <a:ext cx="329622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Endometrium of uterus </a:t>
            </a:r>
          </a:p>
        </p:txBody>
      </p:sp>
      <p:sp>
        <p:nvSpPr>
          <p:cNvPr id="10" name="TextBox 9"/>
          <p:cNvSpPr txBox="1"/>
          <p:nvPr/>
        </p:nvSpPr>
        <p:spPr>
          <a:xfrm>
            <a:off x="990600" y="2952750"/>
            <a:ext cx="507111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Both Myo &amp; perimetrium of uterus  </a:t>
            </a:r>
          </a:p>
        </p:txBody>
      </p:sp>
    </p:spTree>
    <p:extLst>
      <p:ext uri="{BB962C8B-B14F-4D97-AF65-F5344CB8AC3E}">
        <p14:creationId xmlns:p14="http://schemas.microsoft.com/office/powerpoint/2010/main" val="2955283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8193" name="Picture 1"/>
          <p:cNvPicPr>
            <a:picLocks noChangeAspect="1" noChangeArrowheads="1"/>
          </p:cNvPicPr>
          <p:nvPr/>
        </p:nvPicPr>
        <p:blipFill>
          <a:blip r:embed="rId2"/>
          <a:srcRect l="7406" b="6146"/>
          <a:stretch>
            <a:fillRect/>
          </a:stretch>
        </p:blipFill>
        <p:spPr bwMode="auto">
          <a:xfrm>
            <a:off x="637734" y="1989207"/>
            <a:ext cx="4162865" cy="27432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601053" y="1989207"/>
            <a:ext cx="1303947"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Anterior Side</a:t>
            </a:r>
          </a:p>
        </p:txBody>
      </p:sp>
      <p:sp>
        <p:nvSpPr>
          <p:cNvPr id="25" name="TextBox 24"/>
          <p:cNvSpPr txBox="1"/>
          <p:nvPr/>
        </p:nvSpPr>
        <p:spPr>
          <a:xfrm>
            <a:off x="3352800" y="1989207"/>
            <a:ext cx="1365951"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Posterior Side</a:t>
            </a:r>
          </a:p>
        </p:txBody>
      </p:sp>
      <p:sp>
        <p:nvSpPr>
          <p:cNvPr id="18" name="Cloud Callout 17"/>
          <p:cNvSpPr/>
          <p:nvPr/>
        </p:nvSpPr>
        <p:spPr>
          <a:xfrm>
            <a:off x="5494606" y="917490"/>
            <a:ext cx="2895600" cy="565320"/>
          </a:xfrm>
          <a:prstGeom prst="cloudCallout">
            <a:avLst>
              <a:gd name="adj1" fmla="val -72817"/>
              <a:gd name="adj2" fmla="val 104350"/>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Epididymis</a:t>
            </a:r>
          </a:p>
        </p:txBody>
      </p:sp>
      <p:sp>
        <p:nvSpPr>
          <p:cNvPr id="2" name="Rectangle 1"/>
          <p:cNvSpPr/>
          <p:nvPr/>
        </p:nvSpPr>
        <p:spPr>
          <a:xfrm>
            <a:off x="609600" y="723840"/>
            <a:ext cx="1906291" cy="430887"/>
          </a:xfrm>
          <a:prstGeom prst="rect">
            <a:avLst/>
          </a:prstGeom>
          <a:solidFill>
            <a:srgbClr val="C00000"/>
          </a:solidFill>
        </p:spPr>
        <p:style>
          <a:lnRef idx="0">
            <a:schemeClr val="accent1"/>
          </a:lnRef>
          <a:fillRef idx="3">
            <a:schemeClr val="accent1"/>
          </a:fillRef>
          <a:effectRef idx="3">
            <a:schemeClr val="accent1"/>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solidFill>
                  <a:schemeClr val="bg1"/>
                </a:solidFill>
                <a:latin typeface="Times New Roman" pitchFamily="18" charset="0"/>
                <a:cs typeface="Times New Roman" pitchFamily="18" charset="0"/>
              </a:rPr>
              <a:t>EPIDIDYMIS</a:t>
            </a:r>
          </a:p>
        </p:txBody>
      </p:sp>
      <p:sp>
        <p:nvSpPr>
          <p:cNvPr id="11" name="7-Point Star 10"/>
          <p:cNvSpPr/>
          <p:nvPr/>
        </p:nvSpPr>
        <p:spPr>
          <a:xfrm>
            <a:off x="4231392" y="3840293"/>
            <a:ext cx="188208" cy="229174"/>
          </a:xfrm>
          <a:prstGeom prst="star7">
            <a:avLst/>
          </a:prstGeom>
        </p:spPr>
        <p:style>
          <a:lnRef idx="0">
            <a:schemeClr val="accent4"/>
          </a:lnRef>
          <a:fillRef idx="3">
            <a:schemeClr val="accent4"/>
          </a:fillRef>
          <a:effectRef idx="3">
            <a:schemeClr val="accent4"/>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latin typeface="Times New Roman" pitchFamily="18" charset="0"/>
              <a:cs typeface="Times New Roman" pitchFamily="18" charset="0"/>
            </a:endParaRPr>
          </a:p>
        </p:txBody>
      </p:sp>
      <p:sp>
        <p:nvSpPr>
          <p:cNvPr id="23" name="Freeform 22"/>
          <p:cNvSpPr/>
          <p:nvPr/>
        </p:nvSpPr>
        <p:spPr>
          <a:xfrm>
            <a:off x="1868705" y="3600837"/>
            <a:ext cx="874607" cy="937260"/>
          </a:xfrm>
          <a:custGeom>
            <a:gdLst>
              <a:gd name="connsiteX0" fmla="*/ 11007 w 874607"/>
              <a:gd name="connsiteY0" fmla="*/ 170180 h 937260"/>
              <a:gd name="connsiteX1" fmla="*/ 87207 w 874607"/>
              <a:gd name="connsiteY1" fmla="*/ 246380 h 937260"/>
              <a:gd name="connsiteX2" fmla="*/ 259927 w 874607"/>
              <a:gd name="connsiteY2" fmla="*/ 200660 h 937260"/>
              <a:gd name="connsiteX3" fmla="*/ 458047 w 874607"/>
              <a:gd name="connsiteY3" fmla="*/ 210820 h 937260"/>
              <a:gd name="connsiteX4" fmla="*/ 595207 w 874607"/>
              <a:gd name="connsiteY4" fmla="*/ 281940 h 937260"/>
              <a:gd name="connsiteX5" fmla="*/ 727287 w 874607"/>
              <a:gd name="connsiteY5" fmla="*/ 342900 h 937260"/>
              <a:gd name="connsiteX6" fmla="*/ 752687 w 874607"/>
              <a:gd name="connsiteY6" fmla="*/ 480060 h 937260"/>
              <a:gd name="connsiteX7" fmla="*/ 752687 w 874607"/>
              <a:gd name="connsiteY7" fmla="*/ 617220 h 937260"/>
              <a:gd name="connsiteX8" fmla="*/ 661247 w 874607"/>
              <a:gd name="connsiteY8" fmla="*/ 759460 h 937260"/>
              <a:gd name="connsiteX9" fmla="*/ 585047 w 874607"/>
              <a:gd name="connsiteY9" fmla="*/ 830580 h 937260"/>
              <a:gd name="connsiteX10" fmla="*/ 595207 w 874607"/>
              <a:gd name="connsiteY10" fmla="*/ 896620 h 937260"/>
              <a:gd name="connsiteX11" fmla="*/ 651087 w 874607"/>
              <a:gd name="connsiteY11" fmla="*/ 932180 h 937260"/>
              <a:gd name="connsiteX12" fmla="*/ 706967 w 874607"/>
              <a:gd name="connsiteY12" fmla="*/ 866140 h 937260"/>
              <a:gd name="connsiteX13" fmla="*/ 854287 w 874607"/>
              <a:gd name="connsiteY13" fmla="*/ 612140 h 937260"/>
              <a:gd name="connsiteX14" fmla="*/ 828887 w 874607"/>
              <a:gd name="connsiteY14" fmla="*/ 337820 h 937260"/>
              <a:gd name="connsiteX15" fmla="*/ 752687 w 874607"/>
              <a:gd name="connsiteY15" fmla="*/ 180340 h 937260"/>
              <a:gd name="connsiteX16" fmla="*/ 529167 w 874607"/>
              <a:gd name="connsiteY16" fmla="*/ 27940 h 937260"/>
              <a:gd name="connsiteX17" fmla="*/ 280247 w 874607"/>
              <a:gd name="connsiteY17" fmla="*/ 12700 h 937260"/>
              <a:gd name="connsiteX18" fmla="*/ 122767 w 874607"/>
              <a:gd name="connsiteY18" fmla="*/ 53340 h 937260"/>
              <a:gd name="connsiteX19" fmla="*/ 21167 w 874607"/>
              <a:gd name="connsiteY19" fmla="*/ 104140 h 937260"/>
              <a:gd name="connsiteX20" fmla="*/ 11007 w 874607"/>
              <a:gd name="connsiteY20" fmla="*/ 170180 h 93726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607" h="937260">
                <a:moveTo>
                  <a:pt x="11007" y="170180"/>
                </a:moveTo>
                <a:cubicBezTo>
                  <a:pt x="22014" y="193887"/>
                  <a:pt x="45720" y="241300"/>
                  <a:pt x="87207" y="246380"/>
                </a:cubicBezTo>
                <a:cubicBezTo>
                  <a:pt x="128694" y="251460"/>
                  <a:pt x="198120" y="206587"/>
                  <a:pt x="259927" y="200660"/>
                </a:cubicBezTo>
                <a:cubicBezTo>
                  <a:pt x="321734" y="194733"/>
                  <a:pt x="402167" y="197273"/>
                  <a:pt x="458047" y="210820"/>
                </a:cubicBezTo>
                <a:cubicBezTo>
                  <a:pt x="513927" y="224367"/>
                  <a:pt x="550334" y="259927"/>
                  <a:pt x="595207" y="281940"/>
                </a:cubicBezTo>
                <a:cubicBezTo>
                  <a:pt x="640080" y="303953"/>
                  <a:pt x="701040" y="309880"/>
                  <a:pt x="727287" y="342900"/>
                </a:cubicBezTo>
                <a:cubicBezTo>
                  <a:pt x="753534" y="375920"/>
                  <a:pt x="748454" y="434340"/>
                  <a:pt x="752687" y="480060"/>
                </a:cubicBezTo>
                <a:cubicBezTo>
                  <a:pt x="756920" y="525780"/>
                  <a:pt x="767927" y="570653"/>
                  <a:pt x="752687" y="617220"/>
                </a:cubicBezTo>
                <a:cubicBezTo>
                  <a:pt x="737447" y="663787"/>
                  <a:pt x="689187" y="723900"/>
                  <a:pt x="661247" y="759460"/>
                </a:cubicBezTo>
                <a:cubicBezTo>
                  <a:pt x="633307" y="795020"/>
                  <a:pt x="596054" y="807720"/>
                  <a:pt x="585047" y="830580"/>
                </a:cubicBezTo>
                <a:cubicBezTo>
                  <a:pt x="574040" y="853440"/>
                  <a:pt x="584200" y="879687"/>
                  <a:pt x="595207" y="896620"/>
                </a:cubicBezTo>
                <a:cubicBezTo>
                  <a:pt x="606214" y="913553"/>
                  <a:pt x="632460" y="937260"/>
                  <a:pt x="651087" y="932180"/>
                </a:cubicBezTo>
                <a:cubicBezTo>
                  <a:pt x="669714" y="927100"/>
                  <a:pt x="673100" y="919480"/>
                  <a:pt x="706967" y="866140"/>
                </a:cubicBezTo>
                <a:cubicBezTo>
                  <a:pt x="740834" y="812800"/>
                  <a:pt x="833967" y="700193"/>
                  <a:pt x="854287" y="612140"/>
                </a:cubicBezTo>
                <a:cubicBezTo>
                  <a:pt x="874607" y="524087"/>
                  <a:pt x="845820" y="409787"/>
                  <a:pt x="828887" y="337820"/>
                </a:cubicBezTo>
                <a:cubicBezTo>
                  <a:pt x="811954" y="265853"/>
                  <a:pt x="802640" y="231987"/>
                  <a:pt x="752687" y="180340"/>
                </a:cubicBezTo>
                <a:cubicBezTo>
                  <a:pt x="702734" y="128693"/>
                  <a:pt x="607907" y="55880"/>
                  <a:pt x="529167" y="27940"/>
                </a:cubicBezTo>
                <a:cubicBezTo>
                  <a:pt x="450427" y="0"/>
                  <a:pt x="347980" y="8467"/>
                  <a:pt x="280247" y="12700"/>
                </a:cubicBezTo>
                <a:cubicBezTo>
                  <a:pt x="212514" y="16933"/>
                  <a:pt x="165947" y="38100"/>
                  <a:pt x="122767" y="53340"/>
                </a:cubicBezTo>
                <a:cubicBezTo>
                  <a:pt x="79587" y="68580"/>
                  <a:pt x="38100" y="82973"/>
                  <a:pt x="21167" y="104140"/>
                </a:cubicBezTo>
                <a:cubicBezTo>
                  <a:pt x="4234" y="125307"/>
                  <a:pt x="0" y="146473"/>
                  <a:pt x="11007" y="170180"/>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 name="Rectangle 2"/>
          <p:cNvSpPr/>
          <p:nvPr/>
        </p:nvSpPr>
        <p:spPr>
          <a:xfrm>
            <a:off x="533400" y="1200150"/>
            <a:ext cx="48768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b="1">
                <a:latin typeface="Times New Roman" pitchFamily="18" charset="0"/>
                <a:cs typeface="Times New Roman" pitchFamily="18" charset="0"/>
              </a:rPr>
              <a:t>The vasa efferentia leave the testis and open into a narrow, tightly coiled tube.</a:t>
            </a:r>
          </a:p>
        </p:txBody>
      </p:sp>
      <p:sp>
        <p:nvSpPr>
          <p:cNvPr id="5" name="Rectangle 4"/>
          <p:cNvSpPr/>
          <p:nvPr/>
        </p:nvSpPr>
        <p:spPr>
          <a:xfrm>
            <a:off x="4941277" y="1989207"/>
            <a:ext cx="3364523"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sz="2000" b="1">
                <a:latin typeface="Times New Roman" pitchFamily="18" charset="0"/>
                <a:cs typeface="Times New Roman" pitchFamily="18" charset="0"/>
              </a:rPr>
              <a:t>Epididymis is located along the posterior surface of each testis.</a:t>
            </a:r>
          </a:p>
        </p:txBody>
      </p:sp>
    </p:spTree>
    <p:extLst>
      <p:ext uri="{BB962C8B-B14F-4D97-AF65-F5344CB8AC3E}">
        <p14:creationId xmlns:p14="http://schemas.microsoft.com/office/powerpoint/2010/main" val="39035178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nodeType="afterGroup">
                            <p:stCondLst>
                              <p:cond delay="500"/>
                            </p:stCondLst>
                            <p:childTnLst>
                              <p:par>
                                <p:cTn id="16" presetID="22" presetClass="entr" presetSubtype="1" fill="hold" grpId="0" nodeType="afterEffect">
                                  <p:stCondLst>
                                    <p:cond delay="0"/>
                                  </p:stCondLst>
                                  <p:iterate type="lt">
                                    <p:tmPct val="10000"/>
                                  </p:iterate>
                                  <p:childTnLst>
                                    <p:set>
                                      <p:cBhvr>
                                        <p:cTn id="17" dur="1" fill="hold">
                                          <p:stCondLst>
                                            <p:cond delay="0"/>
                                          </p:stCondLst>
                                        </p:cTn>
                                        <p:tgtEl>
                                          <p:spTgt spid="23"/>
                                        </p:tgtEl>
                                        <p:attrNameLst>
                                          <p:attrName>style.visibility</p:attrName>
                                        </p:attrNameLst>
                                      </p:cBhvr>
                                      <p:to>
                                        <p:strVal val="visible"/>
                                      </p:to>
                                    </p:set>
                                    <p:animEffect transition="in" filter="wipe(up)">
                                      <p:cBhvr>
                                        <p:cTn id="18" dur="2000"/>
                                        <p:tgtEl>
                                          <p:spTgt spid="23"/>
                                        </p:tgtEl>
                                      </p:cBhvr>
                                    </p:animEffect>
                                  </p:childTnLst>
                                </p:cTn>
                              </p:par>
                            </p:childTnLst>
                          </p:cTn>
                        </p:par>
                        <p:par>
                          <p:cTn id="19" fill="hold" nodeType="afterGroup">
                            <p:stCondLst>
                              <p:cond delay="2500"/>
                            </p:stCondLst>
                            <p:childTnLst>
                              <p:par>
                                <p:cTn id="20" presetID="19" presetClass="entr" presetSubtype="10" fill="hold" grpId="0" nodeType="after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 calcmode="lin" valueType="num">
                                      <p:cBhvr>
                                        <p:cTn id="22" dur="2000" fill="hold"/>
                                        <p:tgtEl>
                                          <p:spTgt spid="11"/>
                                        </p:tgtEl>
                                        <p:attrNameLst>
                                          <p:attrName>ppt_w</p:attrName>
                                        </p:attrNameLst>
                                      </p:cBhvr>
                                      <p:tavLst>
                                        <p:tav tm="0" fmla="#ppt_w*sin(2.5*pi*$)">
                                          <p:val>
                                            <p:fltVal val="0"/>
                                          </p:val>
                                        </p:tav>
                                        <p:tav tm="100000">
                                          <p:val>
                                            <p:fltVal val="1"/>
                                          </p:val>
                                        </p:tav>
                                      </p:tavLst>
                                    </p:anim>
                                    <p:anim calcmode="lin" valueType="num">
                                      <p:cBhvr>
                                        <p:cTn id="23" dur="2000" fill="hold"/>
                                        <p:tgtEl>
                                          <p:spTgt spid="1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0"/>
                                            </p:cond>
                                          </p:stCondLst>
                                          <p:endCondLst>
                                            <p:cond evt="onStopAudio" delay="0">
                                              <p:tgtEl>
                                                <p:sldTgt/>
                                              </p:tgtEl>
                                            </p:cond>
                                          </p:endCondLst>
                                        </p:cTn>
                                        <p:tgtEl>
                                          <p:sndTgt r:embed="rId3" name="audio111.wav"/>
                                        </p:tgtEl>
                                      </p:cMediaNode>
                                    </p:audio>
                                  </p:subTnLst>
                                </p:cTn>
                              </p:par>
                            </p:childTnLst>
                          </p:cTn>
                        </p:par>
                      </p:childTnLst>
                    </p:cTn>
                  </p:par>
                  <p:par>
                    <p:cTn id="24" fill="hold" nodeType="clickPar">
                      <p:stCondLst>
                        <p:cond delay="indefinite"/>
                      </p:stCondLst>
                      <p:childTnLst>
                        <p:par>
                          <p:cTn id="25" fill="hold">
                            <p:stCondLst>
                              <p:cond delay="0"/>
                            </p:stCondLst>
                            <p:childTnLst>
                              <p:par>
                                <p:cTn id="26" presetID="22" presetClass="entr" presetSubtype="8" fill="hold" grpId="0" nodeType="clickEffect">
                                  <p:stCondLst>
                                    <p:cond delay="0"/>
                                  </p:stCondLst>
                                  <p:iterate type="lt">
                                    <p:tmPct val="10000"/>
                                  </p:iterate>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P spid="23" grpId="0" animBg="1"/>
      <p:bldP spid="3" grpId="0"/>
      <p:bldP spid="5" grpId="0" animBg="1"/>
    </p:bldLst>
  </p:timing>
</p:sld>
</file>

<file path=ppt/slides/slide4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100189" y="2328944"/>
            <a:ext cx="590417" cy="590417"/>
          </a:xfrm>
          <a:prstGeom prst="rect">
            <a:avLst/>
          </a:prstGeom>
          <a:noFill/>
        </p:spPr>
      </p:pic>
      <p:sp>
        <p:nvSpPr>
          <p:cNvPr id="5" name="TextBox 4"/>
          <p:cNvSpPr txBox="1"/>
          <p:nvPr/>
        </p:nvSpPr>
        <p:spPr>
          <a:xfrm>
            <a:off x="533400" y="876240"/>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27063" indent="-627063" algn="just"/>
            <a:r>
              <a:rPr lang="en-US" sz="2000" b="1">
                <a:solidFill>
                  <a:srgbClr val="0000FF"/>
                </a:solidFill>
                <a:latin typeface="Times New Roman" pitchFamily="18" charset="0"/>
                <a:ea typeface="Cambria Math" pitchFamily="18" charset="0"/>
                <a:cs typeface="Times New Roman" pitchFamily="18" charset="0"/>
              </a:rPr>
              <a:t>105. The embryonic axial skeleton which is replaced by vertebral column is ………</a:t>
            </a:r>
          </a:p>
        </p:txBody>
      </p:sp>
      <p:sp>
        <p:nvSpPr>
          <p:cNvPr id="8" name="TextBox 7"/>
          <p:cNvSpPr txBox="1"/>
          <p:nvPr/>
        </p:nvSpPr>
        <p:spPr>
          <a:xfrm>
            <a:off x="1143000" y="1581150"/>
            <a:ext cx="3429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1) Neural tube</a:t>
            </a:r>
          </a:p>
        </p:txBody>
      </p:sp>
      <p:sp>
        <p:nvSpPr>
          <p:cNvPr id="19" name="TextBox 18"/>
          <p:cNvSpPr txBox="1"/>
          <p:nvPr/>
        </p:nvSpPr>
        <p:spPr>
          <a:xfrm>
            <a:off x="1143000" y="203835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C00000"/>
                </a:solidFill>
                <a:latin typeface="Times New Roman" pitchFamily="18" charset="0"/>
                <a:ea typeface="Cambria Math" pitchFamily="18" charset="0"/>
                <a:cs typeface="Times New Roman" pitchFamily="18" charset="0"/>
              </a:rPr>
              <a:t>2) Neural plates</a:t>
            </a:r>
          </a:p>
        </p:txBody>
      </p:sp>
      <p:sp>
        <p:nvSpPr>
          <p:cNvPr id="21" name="TextBox 20"/>
          <p:cNvSpPr txBox="1"/>
          <p:nvPr/>
        </p:nvSpPr>
        <p:spPr>
          <a:xfrm>
            <a:off x="1143000" y="2476440"/>
            <a:ext cx="24765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3) Notochord</a:t>
            </a:r>
          </a:p>
        </p:txBody>
      </p:sp>
      <p:sp>
        <p:nvSpPr>
          <p:cNvPr id="10" name="TextBox 9"/>
          <p:cNvSpPr txBox="1"/>
          <p:nvPr/>
        </p:nvSpPr>
        <p:spPr>
          <a:xfrm>
            <a:off x="1143000" y="2933640"/>
            <a:ext cx="419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C00000"/>
                </a:solidFill>
                <a:latin typeface="Times New Roman" pitchFamily="18" charset="0"/>
                <a:ea typeface="Cambria Math" pitchFamily="18" charset="0"/>
                <a:cs typeface="Times New Roman" pitchFamily="18" charset="0"/>
              </a:rPr>
              <a:t>4) Neural folds</a:t>
            </a:r>
          </a:p>
        </p:txBody>
      </p:sp>
    </p:spTree>
    <p:extLst>
      <p:ext uri="{BB962C8B-B14F-4D97-AF65-F5344CB8AC3E}">
        <p14:creationId xmlns:p14="http://schemas.microsoft.com/office/powerpoint/2010/main" val="24968253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1" grpId="0"/>
      <p:bldP spid="10" grpId="0"/>
    </p:bldLst>
  </p:timing>
</p:sld>
</file>

<file path=ppt/slides/slide4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23073" y="2127630"/>
            <a:ext cx="649459" cy="649459"/>
          </a:xfrm>
          <a:prstGeom prst="rect">
            <a:avLst/>
          </a:prstGeom>
          <a:noFill/>
        </p:spPr>
      </p:pic>
      <p:sp>
        <p:nvSpPr>
          <p:cNvPr id="5" name="TextBox 4"/>
          <p:cNvSpPr txBox="1"/>
          <p:nvPr/>
        </p:nvSpPr>
        <p:spPr>
          <a:xfrm>
            <a:off x="609600" y="8953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106. The neural plates are formed from …</a:t>
            </a:r>
          </a:p>
        </p:txBody>
      </p:sp>
      <p:sp>
        <p:nvSpPr>
          <p:cNvPr id="8" name="TextBox 7"/>
          <p:cNvSpPr txBox="1"/>
          <p:nvPr/>
        </p:nvSpPr>
        <p:spPr>
          <a:xfrm>
            <a:off x="1107668" y="1276350"/>
            <a:ext cx="265073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Endodermal cells</a:t>
            </a:r>
          </a:p>
        </p:txBody>
      </p:sp>
      <p:sp>
        <p:nvSpPr>
          <p:cNvPr id="19" name="TextBox 18"/>
          <p:cNvSpPr txBox="1"/>
          <p:nvPr/>
        </p:nvSpPr>
        <p:spPr>
          <a:xfrm>
            <a:off x="1117602" y="1738015"/>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Mesodermal cells</a:t>
            </a:r>
          </a:p>
        </p:txBody>
      </p:sp>
      <p:sp>
        <p:nvSpPr>
          <p:cNvPr id="20" name="TextBox 19"/>
          <p:cNvSpPr txBox="1"/>
          <p:nvPr/>
        </p:nvSpPr>
        <p:spPr>
          <a:xfrm>
            <a:off x="1117600" y="2728615"/>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Ecto-endo dermal cells</a:t>
            </a:r>
          </a:p>
        </p:txBody>
      </p:sp>
      <p:sp>
        <p:nvSpPr>
          <p:cNvPr id="21" name="TextBox 20"/>
          <p:cNvSpPr txBox="1"/>
          <p:nvPr/>
        </p:nvSpPr>
        <p:spPr>
          <a:xfrm>
            <a:off x="1117600" y="2252305"/>
            <a:ext cx="3376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Ectodermal cells</a:t>
            </a:r>
          </a:p>
        </p:txBody>
      </p:sp>
    </p:spTree>
    <p:extLst>
      <p:ext uri="{BB962C8B-B14F-4D97-AF65-F5344CB8AC3E}">
        <p14:creationId xmlns:p14="http://schemas.microsoft.com/office/powerpoint/2010/main" val="13378326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106599" y="1274332"/>
            <a:ext cx="590417" cy="590417"/>
          </a:xfrm>
          <a:prstGeom prst="rect">
            <a:avLst/>
          </a:prstGeom>
          <a:noFill/>
        </p:spPr>
      </p:pic>
      <p:sp>
        <p:nvSpPr>
          <p:cNvPr id="5" name="TextBox 4"/>
          <p:cNvSpPr txBox="1"/>
          <p:nvPr/>
        </p:nvSpPr>
        <p:spPr>
          <a:xfrm>
            <a:off x="522580" y="907538"/>
            <a:ext cx="831662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107. ‘Induction’ process is related to the initial formation of </a:t>
            </a:r>
          </a:p>
        </p:txBody>
      </p:sp>
      <p:sp>
        <p:nvSpPr>
          <p:cNvPr id="8" name="TextBox 7"/>
          <p:cNvSpPr txBox="1"/>
          <p:nvPr/>
        </p:nvSpPr>
        <p:spPr>
          <a:xfrm>
            <a:off x="1161673" y="1405175"/>
            <a:ext cx="265073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Neural plate </a:t>
            </a:r>
          </a:p>
        </p:txBody>
      </p:sp>
      <p:sp>
        <p:nvSpPr>
          <p:cNvPr id="19" name="TextBox 18"/>
          <p:cNvSpPr txBox="1"/>
          <p:nvPr/>
        </p:nvSpPr>
        <p:spPr>
          <a:xfrm>
            <a:off x="1171607" y="1866840"/>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Neural groove</a:t>
            </a:r>
          </a:p>
        </p:txBody>
      </p:sp>
      <p:sp>
        <p:nvSpPr>
          <p:cNvPr id="20" name="TextBox 19"/>
          <p:cNvSpPr txBox="1"/>
          <p:nvPr/>
        </p:nvSpPr>
        <p:spPr>
          <a:xfrm>
            <a:off x="1171605" y="2857440"/>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Neural tube</a:t>
            </a:r>
          </a:p>
        </p:txBody>
      </p:sp>
      <p:sp>
        <p:nvSpPr>
          <p:cNvPr id="21" name="TextBox 20"/>
          <p:cNvSpPr txBox="1"/>
          <p:nvPr/>
        </p:nvSpPr>
        <p:spPr>
          <a:xfrm>
            <a:off x="1171605" y="2381130"/>
            <a:ext cx="3376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Neural folds</a:t>
            </a:r>
          </a:p>
        </p:txBody>
      </p:sp>
    </p:spTree>
    <p:extLst>
      <p:ext uri="{BB962C8B-B14F-4D97-AF65-F5344CB8AC3E}">
        <p14:creationId xmlns:p14="http://schemas.microsoft.com/office/powerpoint/2010/main" val="12687043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24678" y="1520316"/>
            <a:ext cx="649459" cy="649459"/>
          </a:xfrm>
          <a:prstGeom prst="rect">
            <a:avLst/>
          </a:prstGeom>
          <a:noFill/>
        </p:spPr>
      </p:pic>
      <p:sp>
        <p:nvSpPr>
          <p:cNvPr id="5" name="TextBox 4"/>
          <p:cNvSpPr txBox="1"/>
          <p:nvPr/>
        </p:nvSpPr>
        <p:spPr>
          <a:xfrm>
            <a:off x="533400" y="895350"/>
            <a:ext cx="756056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108. The column of mesoderm present near the notochord &amp; neural </a:t>
            </a:r>
          </a:p>
          <a:p>
            <a:pPr marL="292100" indent="-292100" algn="just"/>
            <a:r>
              <a:rPr lang="en-US" sz="2000" b="1">
                <a:solidFill>
                  <a:srgbClr val="0000FF"/>
                </a:solidFill>
                <a:latin typeface="Times New Roman" pitchFamily="18" charset="0"/>
                <a:ea typeface="Cambria Math" pitchFamily="18" charset="0"/>
                <a:cs typeface="Times New Roman" pitchFamily="18" charset="0"/>
              </a:rPr>
              <a:t>        tube is called …. </a:t>
            </a:r>
          </a:p>
        </p:txBody>
      </p:sp>
      <p:sp>
        <p:nvSpPr>
          <p:cNvPr id="8" name="TextBox 7"/>
          <p:cNvSpPr txBox="1"/>
          <p:nvPr/>
        </p:nvSpPr>
        <p:spPr>
          <a:xfrm>
            <a:off x="1009273" y="1709975"/>
            <a:ext cx="265073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Epimere</a:t>
            </a:r>
          </a:p>
        </p:txBody>
      </p:sp>
      <p:sp>
        <p:nvSpPr>
          <p:cNvPr id="19" name="TextBox 18"/>
          <p:cNvSpPr txBox="1"/>
          <p:nvPr/>
        </p:nvSpPr>
        <p:spPr>
          <a:xfrm>
            <a:off x="1019207" y="2171640"/>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Mesomere</a:t>
            </a:r>
          </a:p>
        </p:txBody>
      </p:sp>
      <p:sp>
        <p:nvSpPr>
          <p:cNvPr id="20" name="TextBox 19"/>
          <p:cNvSpPr txBox="1"/>
          <p:nvPr/>
        </p:nvSpPr>
        <p:spPr>
          <a:xfrm>
            <a:off x="1019205" y="3162240"/>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Hypomere</a:t>
            </a:r>
          </a:p>
        </p:txBody>
      </p:sp>
      <p:sp>
        <p:nvSpPr>
          <p:cNvPr id="21" name="TextBox 20"/>
          <p:cNvSpPr txBox="1"/>
          <p:nvPr/>
        </p:nvSpPr>
        <p:spPr>
          <a:xfrm>
            <a:off x="1019205" y="2685930"/>
            <a:ext cx="3376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Metamere</a:t>
            </a:r>
          </a:p>
        </p:txBody>
      </p:sp>
    </p:spTree>
    <p:extLst>
      <p:ext uri="{BB962C8B-B14F-4D97-AF65-F5344CB8AC3E}">
        <p14:creationId xmlns:p14="http://schemas.microsoft.com/office/powerpoint/2010/main" val="27744488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120805" y="2223982"/>
            <a:ext cx="714405" cy="714405"/>
          </a:xfrm>
          <a:prstGeom prst="rect">
            <a:avLst/>
          </a:prstGeom>
          <a:noFill/>
        </p:spPr>
      </p:pic>
      <p:sp>
        <p:nvSpPr>
          <p:cNvPr id="5" name="TextBox 4"/>
          <p:cNvSpPr txBox="1"/>
          <p:nvPr/>
        </p:nvSpPr>
        <p:spPr>
          <a:xfrm>
            <a:off x="609600" y="971550"/>
            <a:ext cx="75605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109. Vertebral column  develops from ……..</a:t>
            </a:r>
          </a:p>
        </p:txBody>
      </p:sp>
      <p:sp>
        <p:nvSpPr>
          <p:cNvPr id="8" name="TextBox 7"/>
          <p:cNvSpPr txBox="1"/>
          <p:nvPr/>
        </p:nvSpPr>
        <p:spPr>
          <a:xfrm>
            <a:off x="1195403" y="1405175"/>
            <a:ext cx="320738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Sclerotome of  hypomere </a:t>
            </a:r>
          </a:p>
        </p:txBody>
      </p:sp>
      <p:sp>
        <p:nvSpPr>
          <p:cNvPr id="19" name="TextBox 18"/>
          <p:cNvSpPr txBox="1"/>
          <p:nvPr/>
        </p:nvSpPr>
        <p:spPr>
          <a:xfrm>
            <a:off x="1247807" y="1866840"/>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Sclerotome of  mesomere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1247805" y="2857440"/>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Sclerotome of  Dermatomere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1247805" y="2381130"/>
            <a:ext cx="3376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Sclerotome of  Epimere </a:t>
            </a:r>
          </a:p>
        </p:txBody>
      </p:sp>
    </p:spTree>
    <p:extLst>
      <p:ext uri="{BB962C8B-B14F-4D97-AF65-F5344CB8AC3E}">
        <p14:creationId xmlns:p14="http://schemas.microsoft.com/office/powerpoint/2010/main" val="6297490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38198" y="1633775"/>
            <a:ext cx="714405" cy="714405"/>
          </a:xfrm>
          <a:prstGeom prst="rect">
            <a:avLst/>
          </a:prstGeom>
          <a:noFill/>
        </p:spPr>
      </p:pic>
      <p:sp>
        <p:nvSpPr>
          <p:cNvPr id="5" name="TextBox 4"/>
          <p:cNvSpPr txBox="1"/>
          <p:nvPr/>
        </p:nvSpPr>
        <p:spPr>
          <a:xfrm>
            <a:off x="533400" y="971550"/>
            <a:ext cx="75605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110. Dermis of skin &amp; other connective tissues are formed from …</a:t>
            </a:r>
          </a:p>
        </p:txBody>
      </p:sp>
      <p:sp>
        <p:nvSpPr>
          <p:cNvPr id="8" name="TextBox 7"/>
          <p:cNvSpPr txBox="1"/>
          <p:nvPr/>
        </p:nvSpPr>
        <p:spPr>
          <a:xfrm>
            <a:off x="1043002" y="1405175"/>
            <a:ext cx="42909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Dermatome of  hypomere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1095407" y="1866840"/>
            <a:ext cx="35527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Dermatome of  epimere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1095405" y="2857440"/>
            <a:ext cx="37813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Dermatome of  mesomere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1095405" y="2381130"/>
            <a:ext cx="3376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Dermatome of  metamere</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771995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9502" y="1171827"/>
            <a:ext cx="714405" cy="714405"/>
          </a:xfrm>
          <a:prstGeom prst="rect">
            <a:avLst/>
          </a:prstGeom>
          <a:noFill/>
        </p:spPr>
      </p:pic>
      <p:sp>
        <p:nvSpPr>
          <p:cNvPr id="5" name="TextBox 4"/>
          <p:cNvSpPr txBox="1"/>
          <p:nvPr/>
        </p:nvSpPr>
        <p:spPr>
          <a:xfrm>
            <a:off x="533400" y="81915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111. Myotome  develops into ..…</a:t>
            </a:r>
          </a:p>
        </p:txBody>
      </p:sp>
      <p:sp>
        <p:nvSpPr>
          <p:cNvPr id="8" name="TextBox 7"/>
          <p:cNvSpPr txBox="1"/>
          <p:nvPr/>
        </p:nvSpPr>
        <p:spPr>
          <a:xfrm>
            <a:off x="1161672" y="1328975"/>
            <a:ext cx="3867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Voluntary muscles</a:t>
            </a:r>
          </a:p>
        </p:txBody>
      </p:sp>
      <p:sp>
        <p:nvSpPr>
          <p:cNvPr id="19" name="TextBox 18"/>
          <p:cNvSpPr txBox="1"/>
          <p:nvPr/>
        </p:nvSpPr>
        <p:spPr>
          <a:xfrm>
            <a:off x="1171606" y="1790640"/>
            <a:ext cx="47719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Involuntary muscles</a:t>
            </a:r>
          </a:p>
        </p:txBody>
      </p:sp>
      <p:sp>
        <p:nvSpPr>
          <p:cNvPr id="20" name="TextBox 19"/>
          <p:cNvSpPr txBox="1"/>
          <p:nvPr/>
        </p:nvSpPr>
        <p:spPr>
          <a:xfrm>
            <a:off x="1171604" y="27812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Cardiac muscles</a:t>
            </a:r>
          </a:p>
        </p:txBody>
      </p:sp>
      <p:sp>
        <p:nvSpPr>
          <p:cNvPr id="21" name="TextBox 20"/>
          <p:cNvSpPr txBox="1"/>
          <p:nvPr/>
        </p:nvSpPr>
        <p:spPr>
          <a:xfrm>
            <a:off x="1171604" y="230493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Visceral muscles</a:t>
            </a:r>
          </a:p>
        </p:txBody>
      </p:sp>
    </p:spTree>
    <p:extLst>
      <p:ext uri="{BB962C8B-B14F-4D97-AF65-F5344CB8AC3E}">
        <p14:creationId xmlns:p14="http://schemas.microsoft.com/office/powerpoint/2010/main" val="2856750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6394" y="1200150"/>
            <a:ext cx="590417" cy="590417"/>
          </a:xfrm>
          <a:prstGeom prst="rect">
            <a:avLst/>
          </a:prstGeom>
          <a:noFill/>
        </p:spPr>
      </p:pic>
      <p:sp>
        <p:nvSpPr>
          <p:cNvPr id="5" name="TextBox 4"/>
          <p:cNvSpPr txBox="1"/>
          <p:nvPr/>
        </p:nvSpPr>
        <p:spPr>
          <a:xfrm>
            <a:off x="533400" y="89535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112. Intraembryonic coelom is formed in between</a:t>
            </a:r>
          </a:p>
        </p:txBody>
      </p:sp>
      <p:sp>
        <p:nvSpPr>
          <p:cNvPr id="8" name="TextBox 7"/>
          <p:cNvSpPr txBox="1"/>
          <p:nvPr/>
        </p:nvSpPr>
        <p:spPr>
          <a:xfrm>
            <a:off x="1100720" y="1328975"/>
            <a:ext cx="514768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Somatic &amp; splanchnic mesodermal layers </a:t>
            </a:r>
          </a:p>
        </p:txBody>
      </p:sp>
      <p:sp>
        <p:nvSpPr>
          <p:cNvPr id="19" name="TextBox 18"/>
          <p:cNvSpPr txBox="1"/>
          <p:nvPr/>
        </p:nvSpPr>
        <p:spPr>
          <a:xfrm>
            <a:off x="1075407" y="1790640"/>
            <a:ext cx="524919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Somatic &amp; splanchnic ectodermal layers </a:t>
            </a:r>
          </a:p>
        </p:txBody>
      </p:sp>
      <p:sp>
        <p:nvSpPr>
          <p:cNvPr id="20" name="TextBox 19"/>
          <p:cNvSpPr txBox="1"/>
          <p:nvPr/>
        </p:nvSpPr>
        <p:spPr>
          <a:xfrm>
            <a:off x="1103999" y="2781240"/>
            <a:ext cx="59826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Somatic &amp; splanchnic ecto – endodermal layers </a:t>
            </a:r>
          </a:p>
        </p:txBody>
      </p:sp>
      <p:sp>
        <p:nvSpPr>
          <p:cNvPr id="21" name="TextBox 20"/>
          <p:cNvSpPr txBox="1"/>
          <p:nvPr/>
        </p:nvSpPr>
        <p:spPr>
          <a:xfrm>
            <a:off x="1115888" y="2304930"/>
            <a:ext cx="558971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Somatic &amp; splanchnic endodermal layers  </a:t>
            </a:r>
          </a:p>
        </p:txBody>
      </p:sp>
    </p:spTree>
    <p:extLst>
      <p:ext uri="{BB962C8B-B14F-4D97-AF65-F5344CB8AC3E}">
        <p14:creationId xmlns:p14="http://schemas.microsoft.com/office/powerpoint/2010/main" val="1436851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833325"/>
            <a:ext cx="714405" cy="714405"/>
          </a:xfrm>
          <a:prstGeom prst="rect">
            <a:avLst/>
          </a:prstGeom>
          <a:noFill/>
        </p:spPr>
      </p:pic>
      <p:sp>
        <p:nvSpPr>
          <p:cNvPr id="5" name="TextBox 4"/>
          <p:cNvSpPr txBox="1"/>
          <p:nvPr/>
        </p:nvSpPr>
        <p:spPr>
          <a:xfrm>
            <a:off x="560832" y="871775"/>
            <a:ext cx="8125968"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113. In placenta as villi are restricted to the dorsal surface of </a:t>
            </a:r>
          </a:p>
          <a:p>
            <a:pPr marL="346075" indent="-346075" algn="just"/>
            <a:r>
              <a:rPr lang="en-US" sz="2000" b="1">
                <a:solidFill>
                  <a:srgbClr val="0000FF"/>
                </a:solidFill>
                <a:latin typeface="Times New Roman" pitchFamily="18" charset="0"/>
                <a:ea typeface="Cambria Math" pitchFamily="18" charset="0"/>
                <a:cs typeface="Times New Roman" pitchFamily="18" charset="0"/>
              </a:rPr>
              <a:t>        blastodisc. It is called ……… </a:t>
            </a:r>
          </a:p>
        </p:txBody>
      </p:sp>
      <p:sp>
        <p:nvSpPr>
          <p:cNvPr id="8" name="TextBox 7"/>
          <p:cNvSpPr txBox="1"/>
          <p:nvPr/>
        </p:nvSpPr>
        <p:spPr>
          <a:xfrm>
            <a:off x="1024520" y="1581150"/>
            <a:ext cx="272175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Discoblastula</a:t>
            </a:r>
          </a:p>
        </p:txBody>
      </p:sp>
      <p:sp>
        <p:nvSpPr>
          <p:cNvPr id="19" name="TextBox 18"/>
          <p:cNvSpPr txBox="1"/>
          <p:nvPr/>
        </p:nvSpPr>
        <p:spPr>
          <a:xfrm>
            <a:off x="999208" y="2042815"/>
            <a:ext cx="277542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Discoidal</a:t>
            </a:r>
          </a:p>
        </p:txBody>
      </p:sp>
      <p:sp>
        <p:nvSpPr>
          <p:cNvPr id="20" name="TextBox 19"/>
          <p:cNvSpPr txBox="1"/>
          <p:nvPr/>
        </p:nvSpPr>
        <p:spPr>
          <a:xfrm>
            <a:off x="951599" y="2919235"/>
            <a:ext cx="31632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3</a:t>
            </a:r>
          </a:p>
        </p:txBody>
      </p:sp>
      <p:sp>
        <p:nvSpPr>
          <p:cNvPr id="21" name="TextBox 20"/>
          <p:cNvSpPr txBox="1"/>
          <p:nvPr/>
        </p:nvSpPr>
        <p:spPr>
          <a:xfrm>
            <a:off x="963488" y="2442925"/>
            <a:ext cx="295546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Haemochorial</a:t>
            </a:r>
          </a:p>
        </p:txBody>
      </p:sp>
    </p:spTree>
    <p:extLst>
      <p:ext uri="{BB962C8B-B14F-4D97-AF65-F5344CB8AC3E}">
        <p14:creationId xmlns:p14="http://schemas.microsoft.com/office/powerpoint/2010/main" val="1145247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58368" y="1171827"/>
            <a:ext cx="714405" cy="714405"/>
          </a:xfrm>
          <a:prstGeom prst="rect">
            <a:avLst/>
          </a:prstGeom>
          <a:noFill/>
        </p:spPr>
      </p:pic>
      <p:sp>
        <p:nvSpPr>
          <p:cNvPr id="5" name="TextBox 4"/>
          <p:cNvSpPr txBox="1"/>
          <p:nvPr/>
        </p:nvSpPr>
        <p:spPr>
          <a:xfrm>
            <a:off x="609600" y="867027"/>
            <a:ext cx="774496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114. ‘Haemochorial’ means …….</a:t>
            </a:r>
          </a:p>
        </p:txBody>
      </p:sp>
      <p:sp>
        <p:nvSpPr>
          <p:cNvPr id="8" name="TextBox 7"/>
          <p:cNvSpPr txBox="1"/>
          <p:nvPr/>
        </p:nvSpPr>
        <p:spPr>
          <a:xfrm>
            <a:off x="810768" y="1333440"/>
            <a:ext cx="829039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When maternal blood comes into direct contact with foetal chorion </a:t>
            </a:r>
          </a:p>
        </p:txBody>
      </p:sp>
      <p:sp>
        <p:nvSpPr>
          <p:cNvPr id="19" name="TextBox 18"/>
          <p:cNvSpPr txBox="1"/>
          <p:nvPr/>
        </p:nvSpPr>
        <p:spPr>
          <a:xfrm>
            <a:off x="738891" y="1790640"/>
            <a:ext cx="845387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When maternal blood comes into direct contact with foetal amnion</a:t>
            </a:r>
          </a:p>
        </p:txBody>
      </p:sp>
      <p:sp>
        <p:nvSpPr>
          <p:cNvPr id="20" name="TextBox 19"/>
          <p:cNvSpPr txBox="1"/>
          <p:nvPr/>
        </p:nvSpPr>
        <p:spPr>
          <a:xfrm>
            <a:off x="723958" y="2781240"/>
            <a:ext cx="796284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When maternal blood comes into direct contact with foetal allontoise</a:t>
            </a:r>
          </a:p>
        </p:txBody>
      </p:sp>
      <p:sp>
        <p:nvSpPr>
          <p:cNvPr id="21" name="TextBox 20"/>
          <p:cNvSpPr txBox="1"/>
          <p:nvPr/>
        </p:nvSpPr>
        <p:spPr>
          <a:xfrm>
            <a:off x="731503" y="2266950"/>
            <a:ext cx="81838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When maternal blood comes into direct contact with foetal yolk sac</a:t>
            </a:r>
          </a:p>
        </p:txBody>
      </p:sp>
    </p:spTree>
    <p:extLst>
      <p:ext uri="{BB962C8B-B14F-4D97-AF65-F5344CB8AC3E}">
        <p14:creationId xmlns:p14="http://schemas.microsoft.com/office/powerpoint/2010/main" val="19667718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92308" y="742950"/>
            <a:ext cx="1754006"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solidFill>
                  <a:schemeClr val="bg1"/>
                </a:solidFill>
                <a:latin typeface="Times New Roman" pitchFamily="18" charset="0"/>
                <a:cs typeface="Times New Roman" pitchFamily="18" charset="0"/>
              </a:rPr>
              <a:t>EPIDIDYMIS</a:t>
            </a:r>
          </a:p>
        </p:txBody>
      </p:sp>
      <p:pic>
        <p:nvPicPr>
          <p:cNvPr id="4" name="Picture 1"/>
          <p:cNvPicPr>
            <a:picLocks noChangeAspect="1" noChangeArrowheads="1"/>
          </p:cNvPicPr>
          <p:nvPr/>
        </p:nvPicPr>
        <p:blipFill>
          <a:blip r:embed="rId2"/>
          <a:srcRect l="9134" t="4409" r="13228" b="630"/>
          <a:stretch>
            <a:fillRect/>
          </a:stretch>
        </p:blipFill>
        <p:spPr bwMode="auto">
          <a:xfrm flipH="1">
            <a:off x="573258" y="1575285"/>
            <a:ext cx="4455942" cy="3046953"/>
          </a:xfrm>
          <a:prstGeom prst="rect">
            <a:avLst/>
          </a:prstGeom>
          <a:noFill/>
          <a:ln w="9525">
            <a:noFill/>
            <a:miter lim="800000"/>
          </a:ln>
          <a:effectLst/>
        </p:spPr>
      </p:pic>
      <p:sp>
        <p:nvSpPr>
          <p:cNvPr id="14" name="Rectangle 13"/>
          <p:cNvSpPr/>
          <p:nvPr/>
        </p:nvSpPr>
        <p:spPr>
          <a:xfrm>
            <a:off x="2707493" y="1352550"/>
            <a:ext cx="916813"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5" name="Rectangle 14"/>
          <p:cNvSpPr/>
          <p:nvPr/>
        </p:nvSpPr>
        <p:spPr>
          <a:xfrm>
            <a:off x="3886200" y="1809750"/>
            <a:ext cx="916813"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a:t>
            </a:r>
          </a:p>
        </p:txBody>
      </p:sp>
      <p:sp>
        <p:nvSpPr>
          <p:cNvPr id="16" name="Rectangle 15"/>
          <p:cNvSpPr/>
          <p:nvPr/>
        </p:nvSpPr>
        <p:spPr>
          <a:xfrm>
            <a:off x="4343400" y="2952750"/>
            <a:ext cx="916813"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Rectangle 16"/>
          <p:cNvSpPr/>
          <p:nvPr/>
        </p:nvSpPr>
        <p:spPr>
          <a:xfrm>
            <a:off x="4038600" y="3943350"/>
            <a:ext cx="916813"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Rectangle 17"/>
          <p:cNvSpPr/>
          <p:nvPr/>
        </p:nvSpPr>
        <p:spPr>
          <a:xfrm>
            <a:off x="649458" y="4171950"/>
            <a:ext cx="722142" cy="37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9" name="Rectangle 18"/>
          <p:cNvSpPr/>
          <p:nvPr/>
        </p:nvSpPr>
        <p:spPr>
          <a:xfrm>
            <a:off x="4038600" y="2495550"/>
            <a:ext cx="458406" cy="1547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a:t>c</a:t>
            </a:r>
          </a:p>
        </p:txBody>
      </p:sp>
      <p:sp>
        <p:nvSpPr>
          <p:cNvPr id="21" name="Cloud 20"/>
          <p:cNvSpPr/>
          <p:nvPr/>
        </p:nvSpPr>
        <p:spPr>
          <a:xfrm>
            <a:off x="4267803" y="742950"/>
            <a:ext cx="4105369" cy="246733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atin typeface="Times New Roman" pitchFamily="18" charset="0"/>
                <a:cs typeface="Times New Roman" pitchFamily="18" charset="0"/>
              </a:rPr>
              <a:t>It provides storage space for the sperms and gives the sperms time to mature.</a:t>
            </a:r>
            <a:endParaRPr lang="en-US" sz="2200" b="1"/>
          </a:p>
        </p:txBody>
      </p:sp>
    </p:spTree>
    <p:extLst>
      <p:ext uri="{BB962C8B-B14F-4D97-AF65-F5344CB8AC3E}">
        <p14:creationId xmlns:p14="http://schemas.microsoft.com/office/powerpoint/2010/main" val="38320904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1">
                                            <p:txEl>
                                              <p:pRg st="0" end="0"/>
                                            </p:txEl>
                                          </p:spTgt>
                                        </p:tgtEl>
                                        <p:attrNameLst>
                                          <p:attrName>style.visibility</p:attrName>
                                        </p:attrNameLst>
                                      </p:cBhvr>
                                      <p:to>
                                        <p:strVal val="visible"/>
                                      </p:to>
                                    </p:set>
                                    <p:animEffect transition="in" filter="wipe(left)">
                                      <p:cBhvr>
                                        <p:cTn id="14"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66800" y="1533435"/>
            <a:ext cx="714405" cy="714405"/>
          </a:xfrm>
          <a:prstGeom prst="rect">
            <a:avLst/>
          </a:prstGeom>
          <a:noFill/>
        </p:spPr>
      </p:pic>
      <p:sp>
        <p:nvSpPr>
          <p:cNvPr id="5" name="TextBox 4"/>
          <p:cNvSpPr txBox="1"/>
          <p:nvPr/>
        </p:nvSpPr>
        <p:spPr>
          <a:xfrm>
            <a:off x="560832" y="971550"/>
            <a:ext cx="8049768"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buAutoNum type="arabicPeriod" startAt="115"/>
            </a:pPr>
            <a:r>
              <a:rPr lang="en-US" sz="2000" b="1">
                <a:solidFill>
                  <a:srgbClr val="0000FF"/>
                </a:solidFill>
                <a:latin typeface="Times New Roman" pitchFamily="18" charset="0"/>
                <a:ea typeface="Cambria Math" pitchFamily="18" charset="0"/>
                <a:cs typeface="Times New Roman" pitchFamily="18" charset="0"/>
              </a:rPr>
              <a:t> During parturition the placenta cast off with the loss of embryonic  </a:t>
            </a:r>
          </a:p>
          <a:p>
            <a:pPr algn="just"/>
            <a:r>
              <a:rPr lang="en-US" sz="2000" b="1">
                <a:solidFill>
                  <a:srgbClr val="0000FF"/>
                </a:solidFill>
                <a:latin typeface="Times New Roman" pitchFamily="18" charset="0"/>
                <a:ea typeface="Cambria Math" pitchFamily="18" charset="0"/>
                <a:cs typeface="Times New Roman" pitchFamily="18" charset="0"/>
              </a:rPr>
              <a:t>        membranes &amp; maternal tissues, causing haemorrhage, is called</a:t>
            </a:r>
          </a:p>
        </p:txBody>
      </p:sp>
      <p:sp>
        <p:nvSpPr>
          <p:cNvPr id="8" name="TextBox 7"/>
          <p:cNvSpPr txBox="1"/>
          <p:nvPr/>
        </p:nvSpPr>
        <p:spPr>
          <a:xfrm>
            <a:off x="1143000" y="1771530"/>
            <a:ext cx="3867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Deciduate placenta</a:t>
            </a:r>
          </a:p>
        </p:txBody>
      </p:sp>
      <p:sp>
        <p:nvSpPr>
          <p:cNvPr id="19" name="TextBox 18"/>
          <p:cNvSpPr txBox="1"/>
          <p:nvPr/>
        </p:nvSpPr>
        <p:spPr>
          <a:xfrm>
            <a:off x="1143000" y="2228730"/>
            <a:ext cx="325933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Placenta haemorrhage</a:t>
            </a:r>
          </a:p>
        </p:txBody>
      </p:sp>
      <p:sp>
        <p:nvSpPr>
          <p:cNvPr id="20" name="TextBox 19"/>
          <p:cNvSpPr txBox="1"/>
          <p:nvPr/>
        </p:nvSpPr>
        <p:spPr>
          <a:xfrm>
            <a:off x="1143000" y="3162240"/>
            <a:ext cx="307002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Decidual haemorrhage</a:t>
            </a:r>
          </a:p>
        </p:txBody>
      </p:sp>
      <p:sp>
        <p:nvSpPr>
          <p:cNvPr id="21" name="TextBox 20"/>
          <p:cNvSpPr txBox="1"/>
          <p:nvPr/>
        </p:nvSpPr>
        <p:spPr>
          <a:xfrm>
            <a:off x="1143000" y="2705040"/>
            <a:ext cx="286840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Haemochorial</a:t>
            </a:r>
          </a:p>
        </p:txBody>
      </p:sp>
    </p:spTree>
    <p:extLst>
      <p:ext uri="{BB962C8B-B14F-4D97-AF65-F5344CB8AC3E}">
        <p14:creationId xmlns:p14="http://schemas.microsoft.com/office/powerpoint/2010/main" val="2557237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09783" y="1709975"/>
            <a:ext cx="590417" cy="590417"/>
          </a:xfrm>
          <a:prstGeom prst="rect">
            <a:avLst/>
          </a:prstGeom>
          <a:noFill/>
        </p:spPr>
      </p:pic>
      <p:sp>
        <p:nvSpPr>
          <p:cNvPr id="5" name="TextBox 4"/>
          <p:cNvSpPr txBox="1"/>
          <p:nvPr/>
        </p:nvSpPr>
        <p:spPr>
          <a:xfrm>
            <a:off x="533400" y="947975"/>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116. Type of placenta in human female is..…</a:t>
            </a:r>
          </a:p>
        </p:txBody>
      </p:sp>
      <p:sp>
        <p:nvSpPr>
          <p:cNvPr id="8" name="TextBox 7"/>
          <p:cNvSpPr txBox="1"/>
          <p:nvPr/>
        </p:nvSpPr>
        <p:spPr>
          <a:xfrm>
            <a:off x="1096570" y="1405175"/>
            <a:ext cx="3867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Choriovitelline</a:t>
            </a:r>
          </a:p>
        </p:txBody>
      </p:sp>
      <p:sp>
        <p:nvSpPr>
          <p:cNvPr id="19" name="TextBox 18"/>
          <p:cNvSpPr txBox="1"/>
          <p:nvPr/>
        </p:nvSpPr>
        <p:spPr>
          <a:xfrm>
            <a:off x="1106504" y="1866840"/>
            <a:ext cx="47719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Chorioallontoic</a:t>
            </a:r>
          </a:p>
        </p:txBody>
      </p:sp>
      <p:sp>
        <p:nvSpPr>
          <p:cNvPr id="20" name="TextBox 19"/>
          <p:cNvSpPr txBox="1"/>
          <p:nvPr/>
        </p:nvSpPr>
        <p:spPr>
          <a:xfrm>
            <a:off x="1106502" y="28574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3</a:t>
            </a:r>
          </a:p>
        </p:txBody>
      </p:sp>
      <p:sp>
        <p:nvSpPr>
          <p:cNvPr id="21" name="TextBox 20"/>
          <p:cNvSpPr txBox="1"/>
          <p:nvPr/>
        </p:nvSpPr>
        <p:spPr>
          <a:xfrm>
            <a:off x="1106502" y="2381130"/>
            <a:ext cx="4619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Yolk sac</a:t>
            </a:r>
          </a:p>
        </p:txBody>
      </p:sp>
    </p:spTree>
    <p:extLst>
      <p:ext uri="{BB962C8B-B14F-4D97-AF65-F5344CB8AC3E}">
        <p14:creationId xmlns:p14="http://schemas.microsoft.com/office/powerpoint/2010/main" val="36155171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3302" y="2071582"/>
            <a:ext cx="714405" cy="714405"/>
          </a:xfrm>
          <a:prstGeom prst="rect">
            <a:avLst/>
          </a:prstGeom>
          <a:noFill/>
        </p:spPr>
      </p:pic>
      <p:sp>
        <p:nvSpPr>
          <p:cNvPr id="5" name="TextBox 4"/>
          <p:cNvSpPr txBox="1"/>
          <p:nvPr/>
        </p:nvSpPr>
        <p:spPr>
          <a:xfrm>
            <a:off x="533400" y="871775"/>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117.  Placenta is formed by..…</a:t>
            </a:r>
          </a:p>
        </p:txBody>
      </p:sp>
      <p:sp>
        <p:nvSpPr>
          <p:cNvPr id="8" name="TextBox 7"/>
          <p:cNvSpPr txBox="1"/>
          <p:nvPr/>
        </p:nvSpPr>
        <p:spPr>
          <a:xfrm>
            <a:off x="1085472" y="1252775"/>
            <a:ext cx="3867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Chorionic villi only</a:t>
            </a:r>
          </a:p>
        </p:txBody>
      </p:sp>
      <p:sp>
        <p:nvSpPr>
          <p:cNvPr id="19" name="TextBox 18"/>
          <p:cNvSpPr txBox="1"/>
          <p:nvPr/>
        </p:nvSpPr>
        <p:spPr>
          <a:xfrm>
            <a:off x="1095406" y="1714440"/>
            <a:ext cx="47719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Uterine tissue only</a:t>
            </a:r>
          </a:p>
        </p:txBody>
      </p:sp>
      <p:sp>
        <p:nvSpPr>
          <p:cNvPr id="20" name="TextBox 19"/>
          <p:cNvSpPr txBox="1"/>
          <p:nvPr/>
        </p:nvSpPr>
        <p:spPr>
          <a:xfrm>
            <a:off x="1095404" y="27050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Amniotic layer</a:t>
            </a:r>
          </a:p>
        </p:txBody>
      </p:sp>
      <p:sp>
        <p:nvSpPr>
          <p:cNvPr id="21" name="TextBox 20"/>
          <p:cNvSpPr txBox="1"/>
          <p:nvPr/>
        </p:nvSpPr>
        <p:spPr>
          <a:xfrm>
            <a:off x="1095404" y="2228730"/>
            <a:ext cx="34654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Both 1 &amp; 2</a:t>
            </a:r>
          </a:p>
        </p:txBody>
      </p:sp>
    </p:spTree>
    <p:extLst>
      <p:ext uri="{BB962C8B-B14F-4D97-AF65-F5344CB8AC3E}">
        <p14:creationId xmlns:p14="http://schemas.microsoft.com/office/powerpoint/2010/main" val="16059196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94468" y="2528023"/>
            <a:ext cx="649459" cy="649459"/>
          </a:xfrm>
          <a:prstGeom prst="rect">
            <a:avLst/>
          </a:prstGeom>
          <a:noFill/>
        </p:spPr>
      </p:pic>
      <p:sp>
        <p:nvSpPr>
          <p:cNvPr id="5" name="TextBox 4"/>
          <p:cNvSpPr txBox="1"/>
          <p:nvPr/>
        </p:nvSpPr>
        <p:spPr>
          <a:xfrm>
            <a:off x="609600" y="943228"/>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118. Placenta acts as endocrine tissue &amp; secretes..…</a:t>
            </a:r>
          </a:p>
        </p:txBody>
      </p:sp>
      <p:sp>
        <p:nvSpPr>
          <p:cNvPr id="8" name="TextBox 7"/>
          <p:cNvSpPr txBox="1"/>
          <p:nvPr/>
        </p:nvSpPr>
        <p:spPr>
          <a:xfrm>
            <a:off x="1096570" y="1324228"/>
            <a:ext cx="3867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hCG</a:t>
            </a:r>
          </a:p>
        </p:txBody>
      </p:sp>
      <p:sp>
        <p:nvSpPr>
          <p:cNvPr id="19" name="TextBox 18"/>
          <p:cNvSpPr txBox="1"/>
          <p:nvPr/>
        </p:nvSpPr>
        <p:spPr>
          <a:xfrm>
            <a:off x="1106504" y="1785893"/>
            <a:ext cx="11143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PL</a:t>
            </a:r>
          </a:p>
        </p:txBody>
      </p:sp>
      <p:sp>
        <p:nvSpPr>
          <p:cNvPr id="20" name="TextBox 19"/>
          <p:cNvSpPr txBox="1"/>
          <p:nvPr/>
        </p:nvSpPr>
        <p:spPr>
          <a:xfrm>
            <a:off x="1106502" y="264795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1096570" y="2247840"/>
            <a:ext cx="34654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Oestrogens &amp; progesterone</a:t>
            </a:r>
          </a:p>
        </p:txBody>
      </p:sp>
    </p:spTree>
    <p:extLst>
      <p:ext uri="{BB962C8B-B14F-4D97-AF65-F5344CB8AC3E}">
        <p14:creationId xmlns:p14="http://schemas.microsoft.com/office/powerpoint/2010/main" val="32693897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583611"/>
            <a:ext cx="714405" cy="714405"/>
          </a:xfrm>
          <a:prstGeom prst="rect">
            <a:avLst/>
          </a:prstGeom>
          <a:noFill/>
        </p:spPr>
      </p:pic>
      <p:sp>
        <p:nvSpPr>
          <p:cNvPr id="5" name="TextBox 4"/>
          <p:cNvSpPr txBox="1"/>
          <p:nvPr/>
        </p:nvSpPr>
        <p:spPr>
          <a:xfrm>
            <a:off x="533400" y="871775"/>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119. Relaxin is secreted by ……………</a:t>
            </a:r>
          </a:p>
        </p:txBody>
      </p:sp>
      <p:sp>
        <p:nvSpPr>
          <p:cNvPr id="8" name="TextBox 7"/>
          <p:cNvSpPr txBox="1"/>
          <p:nvPr/>
        </p:nvSpPr>
        <p:spPr>
          <a:xfrm>
            <a:off x="1009272" y="1328975"/>
            <a:ext cx="3867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Placenta</a:t>
            </a:r>
          </a:p>
        </p:txBody>
      </p:sp>
      <p:sp>
        <p:nvSpPr>
          <p:cNvPr id="19" name="TextBox 18"/>
          <p:cNvSpPr txBox="1"/>
          <p:nvPr/>
        </p:nvSpPr>
        <p:spPr>
          <a:xfrm>
            <a:off x="1019206" y="1790640"/>
            <a:ext cx="2170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Ovary </a:t>
            </a:r>
          </a:p>
        </p:txBody>
      </p:sp>
      <p:sp>
        <p:nvSpPr>
          <p:cNvPr id="20" name="TextBox 19"/>
          <p:cNvSpPr txBox="1"/>
          <p:nvPr/>
        </p:nvSpPr>
        <p:spPr>
          <a:xfrm>
            <a:off x="1019204" y="27812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Pituatory </a:t>
            </a:r>
          </a:p>
        </p:txBody>
      </p:sp>
      <p:sp>
        <p:nvSpPr>
          <p:cNvPr id="21" name="TextBox 20"/>
          <p:cNvSpPr txBox="1"/>
          <p:nvPr/>
        </p:nvSpPr>
        <p:spPr>
          <a:xfrm>
            <a:off x="1009272" y="2304930"/>
            <a:ext cx="34654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Uterus </a:t>
            </a:r>
          </a:p>
        </p:txBody>
      </p:sp>
    </p:spTree>
    <p:extLst>
      <p:ext uri="{BB962C8B-B14F-4D97-AF65-F5344CB8AC3E}">
        <p14:creationId xmlns:p14="http://schemas.microsoft.com/office/powerpoint/2010/main" val="22476865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54231" y="1143060"/>
            <a:ext cx="714405" cy="714405"/>
          </a:xfrm>
          <a:prstGeom prst="rect">
            <a:avLst/>
          </a:prstGeom>
          <a:noFill/>
        </p:spPr>
      </p:pic>
      <p:sp>
        <p:nvSpPr>
          <p:cNvPr id="5" name="TextBox 4"/>
          <p:cNvSpPr txBox="1"/>
          <p:nvPr/>
        </p:nvSpPr>
        <p:spPr>
          <a:xfrm>
            <a:off x="533400" y="83826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120. Hormones secreted only during pregnancy are …</a:t>
            </a:r>
          </a:p>
        </p:txBody>
      </p:sp>
      <p:sp>
        <p:nvSpPr>
          <p:cNvPr id="8" name="TextBox 7"/>
          <p:cNvSpPr txBox="1"/>
          <p:nvPr/>
        </p:nvSpPr>
        <p:spPr>
          <a:xfrm>
            <a:off x="1161672" y="1328975"/>
            <a:ext cx="56201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hCG, hPL &amp; releaxin</a:t>
            </a:r>
          </a:p>
        </p:txBody>
      </p:sp>
      <p:sp>
        <p:nvSpPr>
          <p:cNvPr id="19" name="TextBox 18"/>
          <p:cNvSpPr txBox="1"/>
          <p:nvPr/>
        </p:nvSpPr>
        <p:spPr>
          <a:xfrm>
            <a:off x="1118094" y="1790640"/>
            <a:ext cx="566370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hCG &amp; Human placental lactogen only </a:t>
            </a:r>
          </a:p>
        </p:txBody>
      </p:sp>
      <p:sp>
        <p:nvSpPr>
          <p:cNvPr id="20" name="TextBox 19"/>
          <p:cNvSpPr txBox="1"/>
          <p:nvPr/>
        </p:nvSpPr>
        <p:spPr>
          <a:xfrm>
            <a:off x="1171604" y="27812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Relaxin only</a:t>
            </a:r>
          </a:p>
        </p:txBody>
      </p:sp>
      <p:sp>
        <p:nvSpPr>
          <p:cNvPr id="21" name="TextBox 20"/>
          <p:cNvSpPr txBox="1"/>
          <p:nvPr/>
        </p:nvSpPr>
        <p:spPr>
          <a:xfrm>
            <a:off x="1161672" y="2304930"/>
            <a:ext cx="5315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hPL &amp; relaxin only</a:t>
            </a:r>
          </a:p>
        </p:txBody>
      </p:sp>
    </p:spTree>
    <p:extLst>
      <p:ext uri="{BB962C8B-B14F-4D97-AF65-F5344CB8AC3E}">
        <p14:creationId xmlns:p14="http://schemas.microsoft.com/office/powerpoint/2010/main" val="32279249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390745"/>
            <a:ext cx="714405" cy="714405"/>
          </a:xfrm>
          <a:prstGeom prst="rect">
            <a:avLst/>
          </a:prstGeom>
          <a:noFill/>
        </p:spPr>
      </p:pic>
      <p:sp>
        <p:nvSpPr>
          <p:cNvPr id="5" name="TextBox 4"/>
          <p:cNvSpPr txBox="1"/>
          <p:nvPr/>
        </p:nvSpPr>
        <p:spPr>
          <a:xfrm>
            <a:off x="484632" y="895350"/>
            <a:ext cx="8125968"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121. During pregnancy the levels of these hormones increase many </a:t>
            </a:r>
          </a:p>
          <a:p>
            <a:pPr marL="346075" indent="-346075" algn="just"/>
            <a:r>
              <a:rPr lang="en-US" sz="2000" b="1">
                <a:solidFill>
                  <a:srgbClr val="0000FF"/>
                </a:solidFill>
                <a:latin typeface="Times New Roman" pitchFamily="18" charset="0"/>
                <a:ea typeface="Cambria Math" pitchFamily="18" charset="0"/>
                <a:cs typeface="Times New Roman" pitchFamily="18" charset="0"/>
              </a:rPr>
              <a:t>        times ……..  </a:t>
            </a:r>
          </a:p>
        </p:txBody>
      </p:sp>
      <p:sp>
        <p:nvSpPr>
          <p:cNvPr id="8" name="TextBox 7"/>
          <p:cNvSpPr txBox="1"/>
          <p:nvPr/>
        </p:nvSpPr>
        <p:spPr>
          <a:xfrm>
            <a:off x="1019124" y="1633775"/>
            <a:ext cx="467970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oestrogens, progestogens, cortisol only </a:t>
            </a:r>
          </a:p>
        </p:txBody>
      </p:sp>
      <p:sp>
        <p:nvSpPr>
          <p:cNvPr id="19" name="TextBox 18"/>
          <p:cNvSpPr txBox="1"/>
          <p:nvPr/>
        </p:nvSpPr>
        <p:spPr>
          <a:xfrm>
            <a:off x="1019124" y="2095440"/>
            <a:ext cx="619154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oestrogens, progestogens, cortisol, prolactin only </a:t>
            </a:r>
          </a:p>
        </p:txBody>
      </p:sp>
      <p:sp>
        <p:nvSpPr>
          <p:cNvPr id="20" name="TextBox 19"/>
          <p:cNvSpPr txBox="1"/>
          <p:nvPr/>
        </p:nvSpPr>
        <p:spPr>
          <a:xfrm>
            <a:off x="1019124" y="30860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oestrogens, progestogens only</a:t>
            </a:r>
          </a:p>
        </p:txBody>
      </p:sp>
      <p:sp>
        <p:nvSpPr>
          <p:cNvPr id="21" name="TextBox 20"/>
          <p:cNvSpPr txBox="1"/>
          <p:nvPr/>
        </p:nvSpPr>
        <p:spPr>
          <a:xfrm>
            <a:off x="1019124" y="2609730"/>
            <a:ext cx="743907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oestrogens, progestogens, cortisol, prolactin, thyroxine only </a:t>
            </a:r>
          </a:p>
        </p:txBody>
      </p:sp>
    </p:spTree>
    <p:extLst>
      <p:ext uri="{BB962C8B-B14F-4D97-AF65-F5344CB8AC3E}">
        <p14:creationId xmlns:p14="http://schemas.microsoft.com/office/powerpoint/2010/main" val="681029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3302" y="2085945"/>
            <a:ext cx="714405" cy="714405"/>
          </a:xfrm>
          <a:prstGeom prst="rect">
            <a:avLst/>
          </a:prstGeom>
          <a:noFill/>
        </p:spPr>
      </p:pic>
      <p:sp>
        <p:nvSpPr>
          <p:cNvPr id="5" name="TextBox 4"/>
          <p:cNvSpPr txBox="1"/>
          <p:nvPr/>
        </p:nvSpPr>
        <p:spPr>
          <a:xfrm>
            <a:off x="484632" y="895350"/>
            <a:ext cx="774496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122. After implantation the inner cell mass develops into ………</a:t>
            </a:r>
          </a:p>
        </p:txBody>
      </p:sp>
      <p:sp>
        <p:nvSpPr>
          <p:cNvPr id="8" name="TextBox 7"/>
          <p:cNvSpPr txBox="1"/>
          <p:nvPr/>
        </p:nvSpPr>
        <p:spPr>
          <a:xfrm>
            <a:off x="990600" y="1328975"/>
            <a:ext cx="231307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Ectoderm</a:t>
            </a:r>
          </a:p>
        </p:txBody>
      </p:sp>
      <p:sp>
        <p:nvSpPr>
          <p:cNvPr id="19" name="TextBox 18"/>
          <p:cNvSpPr txBox="1"/>
          <p:nvPr/>
        </p:nvSpPr>
        <p:spPr>
          <a:xfrm>
            <a:off x="990600" y="1790640"/>
            <a:ext cx="306033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Endoderm</a:t>
            </a:r>
          </a:p>
        </p:txBody>
      </p:sp>
      <p:sp>
        <p:nvSpPr>
          <p:cNvPr id="20" name="TextBox 19"/>
          <p:cNvSpPr txBox="1"/>
          <p:nvPr/>
        </p:nvSpPr>
        <p:spPr>
          <a:xfrm>
            <a:off x="1095404" y="2781240"/>
            <a:ext cx="201971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Mesoderm</a:t>
            </a:r>
          </a:p>
        </p:txBody>
      </p:sp>
      <p:sp>
        <p:nvSpPr>
          <p:cNvPr id="21" name="TextBox 20"/>
          <p:cNvSpPr txBox="1"/>
          <p:nvPr/>
        </p:nvSpPr>
        <p:spPr>
          <a:xfrm>
            <a:off x="1019124" y="2304930"/>
            <a:ext cx="333799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Both 1 &amp; 2</a:t>
            </a:r>
          </a:p>
        </p:txBody>
      </p:sp>
    </p:spTree>
    <p:extLst>
      <p:ext uri="{BB962C8B-B14F-4D97-AF65-F5344CB8AC3E}">
        <p14:creationId xmlns:p14="http://schemas.microsoft.com/office/powerpoint/2010/main" val="39243988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55702" y="1219260"/>
            <a:ext cx="714405" cy="714405"/>
          </a:xfrm>
          <a:prstGeom prst="rect">
            <a:avLst/>
          </a:prstGeom>
          <a:noFill/>
        </p:spPr>
      </p:pic>
      <p:sp>
        <p:nvSpPr>
          <p:cNvPr id="5" name="TextBox 4"/>
          <p:cNvSpPr txBox="1"/>
          <p:nvPr/>
        </p:nvSpPr>
        <p:spPr>
          <a:xfrm>
            <a:off x="533400" y="89535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123. Gestation period in human beings is</a:t>
            </a:r>
          </a:p>
        </p:txBody>
      </p:sp>
      <p:sp>
        <p:nvSpPr>
          <p:cNvPr id="8" name="TextBox 7"/>
          <p:cNvSpPr txBox="1"/>
          <p:nvPr/>
        </p:nvSpPr>
        <p:spPr>
          <a:xfrm>
            <a:off x="1237872" y="1405175"/>
            <a:ext cx="3867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9 months</a:t>
            </a:r>
          </a:p>
        </p:txBody>
      </p:sp>
      <p:sp>
        <p:nvSpPr>
          <p:cNvPr id="19" name="TextBox 18"/>
          <p:cNvSpPr txBox="1"/>
          <p:nvPr/>
        </p:nvSpPr>
        <p:spPr>
          <a:xfrm>
            <a:off x="1247806" y="1866840"/>
            <a:ext cx="47719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12 months</a:t>
            </a:r>
          </a:p>
        </p:txBody>
      </p:sp>
      <p:sp>
        <p:nvSpPr>
          <p:cNvPr id="20" name="TextBox 19"/>
          <p:cNvSpPr txBox="1"/>
          <p:nvPr/>
        </p:nvSpPr>
        <p:spPr>
          <a:xfrm>
            <a:off x="1247804" y="28574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16 months</a:t>
            </a:r>
          </a:p>
        </p:txBody>
      </p:sp>
      <p:sp>
        <p:nvSpPr>
          <p:cNvPr id="21" name="TextBox 20"/>
          <p:cNvSpPr txBox="1"/>
          <p:nvPr/>
        </p:nvSpPr>
        <p:spPr>
          <a:xfrm>
            <a:off x="1247804" y="2381130"/>
            <a:ext cx="34654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5 months</a:t>
            </a:r>
          </a:p>
        </p:txBody>
      </p:sp>
    </p:spTree>
    <p:extLst>
      <p:ext uri="{BB962C8B-B14F-4D97-AF65-F5344CB8AC3E}">
        <p14:creationId xmlns:p14="http://schemas.microsoft.com/office/powerpoint/2010/main" val="36922013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4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65200" y="1219260"/>
            <a:ext cx="714405" cy="714405"/>
          </a:xfrm>
          <a:prstGeom prst="rect">
            <a:avLst/>
          </a:prstGeom>
          <a:noFill/>
        </p:spPr>
      </p:pic>
      <p:sp>
        <p:nvSpPr>
          <p:cNvPr id="5" name="TextBox 4"/>
          <p:cNvSpPr txBox="1"/>
          <p:nvPr/>
        </p:nvSpPr>
        <p:spPr>
          <a:xfrm>
            <a:off x="533400" y="91446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124. After one month of pregnancy, embryo develops</a:t>
            </a:r>
          </a:p>
        </p:txBody>
      </p:sp>
      <p:sp>
        <p:nvSpPr>
          <p:cNvPr id="8" name="TextBox 7"/>
          <p:cNvSpPr txBox="1"/>
          <p:nvPr/>
        </p:nvSpPr>
        <p:spPr>
          <a:xfrm>
            <a:off x="1147370" y="1405175"/>
            <a:ext cx="19337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Heart</a:t>
            </a:r>
          </a:p>
        </p:txBody>
      </p:sp>
      <p:sp>
        <p:nvSpPr>
          <p:cNvPr id="19" name="TextBox 18"/>
          <p:cNvSpPr txBox="1"/>
          <p:nvPr/>
        </p:nvSpPr>
        <p:spPr>
          <a:xfrm>
            <a:off x="1157304" y="1866840"/>
            <a:ext cx="173274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Kidneys</a:t>
            </a:r>
          </a:p>
        </p:txBody>
      </p:sp>
      <p:sp>
        <p:nvSpPr>
          <p:cNvPr id="20" name="TextBox 19"/>
          <p:cNvSpPr txBox="1"/>
          <p:nvPr/>
        </p:nvSpPr>
        <p:spPr>
          <a:xfrm>
            <a:off x="1157302" y="2857440"/>
            <a:ext cx="1636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Eyelids</a:t>
            </a:r>
          </a:p>
        </p:txBody>
      </p:sp>
      <p:sp>
        <p:nvSpPr>
          <p:cNvPr id="21" name="TextBox 20"/>
          <p:cNvSpPr txBox="1"/>
          <p:nvPr/>
        </p:nvSpPr>
        <p:spPr>
          <a:xfrm>
            <a:off x="1157302" y="2381130"/>
            <a:ext cx="20430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Liver</a:t>
            </a:r>
          </a:p>
        </p:txBody>
      </p:sp>
    </p:spTree>
    <p:extLst>
      <p:ext uri="{BB962C8B-B14F-4D97-AF65-F5344CB8AC3E}">
        <p14:creationId xmlns:p14="http://schemas.microsoft.com/office/powerpoint/2010/main" val="3237543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551544" y="814816"/>
            <a:ext cx="6675674" cy="43088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latin typeface="Times New Roman" pitchFamily="18" charset="0"/>
                <a:cs typeface="Times New Roman" pitchFamily="18" charset="0"/>
              </a:rPr>
              <a:t>SEXUAL REPRODUCTION - CHARACTERISTICS</a:t>
            </a:r>
          </a:p>
        </p:txBody>
      </p:sp>
      <p:sp>
        <p:nvSpPr>
          <p:cNvPr id="12" name="Rectangle 11"/>
          <p:cNvSpPr/>
          <p:nvPr/>
        </p:nvSpPr>
        <p:spPr>
          <a:xfrm>
            <a:off x="1655481" y="3924240"/>
            <a:ext cx="3552372" cy="400110"/>
          </a:xfrm>
          <a:prstGeom prst="rect">
            <a:avLst/>
          </a:prstGeom>
          <a:solidFill>
            <a:srgbClr val="FFFFFF"/>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latin typeface="Times New Roman" pitchFamily="18" charset="0"/>
                <a:cs typeface="Times New Roman" pitchFamily="18" charset="0"/>
              </a:rPr>
              <a:t>Gestation period – 22 months</a:t>
            </a:r>
          </a:p>
        </p:txBody>
      </p:sp>
      <p:pic>
        <p:nvPicPr>
          <p:cNvPr id="2051" name="Picture 3"/>
          <p:cNvPicPr>
            <a:picLocks noChangeAspect="1" noChangeArrowheads="1"/>
          </p:cNvPicPr>
          <p:nvPr/>
        </p:nvPicPr>
        <p:blipFill>
          <a:blip r:embed="rId2"/>
          <a:srcRect l="4989" r="8306"/>
          <a:stretch>
            <a:fillRect/>
          </a:stretch>
        </p:blipFill>
        <p:spPr bwMode="auto">
          <a:xfrm>
            <a:off x="762000" y="1443264"/>
            <a:ext cx="3200400" cy="2347686"/>
          </a:xfrm>
          <a:prstGeom prst="rect">
            <a:avLst/>
          </a:prstGeom>
          <a:ln w="88900" cap="sq" cmpd="thickThin">
            <a:solidFill>
              <a:srgbClr val="009900"/>
            </a:solidFill>
            <a:prstDash val="solid"/>
            <a:miter lim="800000"/>
          </a:ln>
          <a:effectLst>
            <a:innerShdw blurRad="76200">
              <a:srgbClr val="000000"/>
            </a:innerShdw>
          </a:effectLst>
        </p:spPr>
      </p:pic>
      <p:sp>
        <p:nvSpPr>
          <p:cNvPr id="14" name="Cloud 13"/>
          <p:cNvSpPr/>
          <p:nvPr/>
        </p:nvSpPr>
        <p:spPr>
          <a:xfrm>
            <a:off x="4655234" y="1393688"/>
            <a:ext cx="2553222" cy="1143000"/>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solidFill>
                <a:schemeClr val="tx1"/>
              </a:solidFill>
            </a:endParaRPr>
          </a:p>
        </p:txBody>
      </p:sp>
      <p:sp>
        <p:nvSpPr>
          <p:cNvPr id="17" name="Cloud 16"/>
          <p:cNvSpPr/>
          <p:nvPr/>
        </p:nvSpPr>
        <p:spPr>
          <a:xfrm>
            <a:off x="4648200" y="1363041"/>
            <a:ext cx="2553222" cy="114300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solidFill>
                <a:schemeClr val="tx1"/>
              </a:solidFill>
            </a:endParaRPr>
          </a:p>
        </p:txBody>
      </p:sp>
      <p:sp>
        <p:nvSpPr>
          <p:cNvPr id="20" name="Cloud 19"/>
          <p:cNvSpPr/>
          <p:nvPr/>
        </p:nvSpPr>
        <p:spPr>
          <a:xfrm>
            <a:off x="4717864" y="1360185"/>
            <a:ext cx="2629422" cy="1529233"/>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solidFill>
                <a:schemeClr val="tx1"/>
              </a:solidFill>
            </a:endParaRPr>
          </a:p>
        </p:txBody>
      </p:sp>
      <p:sp>
        <p:nvSpPr>
          <p:cNvPr id="23" name="Cloud 22"/>
          <p:cNvSpPr/>
          <p:nvPr/>
        </p:nvSpPr>
        <p:spPr>
          <a:xfrm>
            <a:off x="4959263" y="1276350"/>
            <a:ext cx="2629422" cy="1573047"/>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solidFill>
                <a:schemeClr val="tx1"/>
              </a:solidFill>
            </a:endParaRPr>
          </a:p>
        </p:txBody>
      </p:sp>
      <p:sp>
        <p:nvSpPr>
          <p:cNvPr id="25" name="Rectangle 24"/>
          <p:cNvSpPr/>
          <p:nvPr/>
        </p:nvSpPr>
        <p:spPr>
          <a:xfrm>
            <a:off x="5011182" y="1610806"/>
            <a:ext cx="1930052"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latin typeface="Times New Roman" pitchFamily="18" charset="0"/>
                <a:cs typeface="Times New Roman" pitchFamily="18" charset="0"/>
              </a:rPr>
              <a:t>It is a complex process</a:t>
            </a:r>
          </a:p>
        </p:txBody>
      </p:sp>
      <p:sp>
        <p:nvSpPr>
          <p:cNvPr id="26" name="Rectangle 25"/>
          <p:cNvSpPr/>
          <p:nvPr/>
        </p:nvSpPr>
        <p:spPr>
          <a:xfrm>
            <a:off x="4936026" y="1610806"/>
            <a:ext cx="1930052"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latin typeface="Times New Roman" pitchFamily="18" charset="0"/>
                <a:cs typeface="Times New Roman" pitchFamily="18" charset="0"/>
              </a:rPr>
              <a:t>It is a slow process</a:t>
            </a:r>
          </a:p>
        </p:txBody>
      </p:sp>
      <p:sp>
        <p:nvSpPr>
          <p:cNvPr id="27" name="Rectangle 26"/>
          <p:cNvSpPr/>
          <p:nvPr/>
        </p:nvSpPr>
        <p:spPr>
          <a:xfrm>
            <a:off x="4898448" y="1659290"/>
            <a:ext cx="2310008"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latin typeface="Times New Roman" pitchFamily="18" charset="0"/>
                <a:cs typeface="Times New Roman" pitchFamily="18" charset="0"/>
              </a:rPr>
              <a:t>It takes place only in favourable conditions.</a:t>
            </a:r>
          </a:p>
        </p:txBody>
      </p:sp>
      <p:sp>
        <p:nvSpPr>
          <p:cNvPr id="28" name="Rectangle 27"/>
          <p:cNvSpPr/>
          <p:nvPr/>
        </p:nvSpPr>
        <p:spPr>
          <a:xfrm>
            <a:off x="5157592" y="1509213"/>
            <a:ext cx="2310008"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latin typeface="Times New Roman" pitchFamily="18" charset="0"/>
                <a:cs typeface="Times New Roman" pitchFamily="18" charset="0"/>
              </a:rPr>
              <a:t>Small number of offsprings are produced.</a:t>
            </a:r>
          </a:p>
        </p:txBody>
      </p:sp>
    </p:spTree>
    <p:extLst>
      <p:ext uri="{BB962C8B-B14F-4D97-AF65-F5344CB8AC3E}">
        <p14:creationId xmlns:p14="http://schemas.microsoft.com/office/powerpoint/2010/main" val="19330143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grpId="0" nodeType="clickEffect">
                                  <p:stCondLst>
                                    <p:cond delay="0"/>
                                  </p:stCondLst>
                                  <p:iterate type="lt">
                                    <p:tmPct val="10000"/>
                                  </p:iterate>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grpId="0" nodeType="clickEffect">
                                  <p:stCondLst>
                                    <p:cond delay="0"/>
                                  </p:stCondLst>
                                  <p:iterate type="lt">
                                    <p:tmPct val="10000"/>
                                  </p:iterate>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10" presetClass="exit" presetSubtype="0" fill="hold" grpId="1" nodeType="clickEffect">
                                  <p:stCondLst>
                                    <p:cond delay="0"/>
                                  </p:stCondLst>
                                  <p:iterate type="lt">
                                    <p:tmPct val="0"/>
                                  </p:iterate>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10" presetClass="exit" presetSubtype="0" fill="hold" grpId="1" nodeType="withEffect">
                                  <p:stCondLst>
                                    <p:cond delay="0"/>
                                  </p:stCondLst>
                                  <p:iterate type="lt">
                                    <p:tmPct val="0"/>
                                  </p:iterate>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p:stCondLst>
                              <p:cond delay="0"/>
                            </p:stCondLst>
                            <p:childTnLst>
                              <p:par>
                                <p:cTn id="37" presetID="53" presetClass="entr" presetSubtype="16" fill="hold" grpId="0" nodeType="clickEffect">
                                  <p:stCondLst>
                                    <p:cond delay="0"/>
                                  </p:stCondLst>
                                  <p:iterate type="lt">
                                    <p:tmPct val="10000"/>
                                  </p:iterate>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22" presetClass="entr" presetSubtype="8" fill="hold" grpId="0" nodeType="clickEffect">
                                  <p:stCondLst>
                                    <p:cond delay="0"/>
                                  </p:stCondLst>
                                  <p:iterate type="lt">
                                    <p:tmPct val="10000"/>
                                  </p:iterate>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10" presetClass="exit" presetSubtype="0" fill="hold" grpId="1" nodeType="clickEffect">
                                  <p:stCondLst>
                                    <p:cond delay="0"/>
                                  </p:stCondLst>
                                  <p:iterate type="lt">
                                    <p:tmPct val="0"/>
                                  </p:iterate>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grpId="1" nodeType="withEffect">
                                  <p:stCondLst>
                                    <p:cond delay="0"/>
                                  </p:stCondLst>
                                  <p:iterate type="lt">
                                    <p:tmPct val="0"/>
                                  </p:iterate>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p:stCondLst>
                              <p:cond delay="0"/>
                            </p:stCondLst>
                            <p:childTnLst>
                              <p:par>
                                <p:cTn id="57" presetID="55" presetClass="entr" presetSubtype="0" fill="hold" nodeType="clickEffect">
                                  <p:stCondLst>
                                    <p:cond delay="0"/>
                                  </p:stCondLst>
                                  <p:iterate type="lt">
                                    <p:tmPct val="10000"/>
                                  </p:iterate>
                                  <p:childTnLst>
                                    <p:set>
                                      <p:cBhvr>
                                        <p:cTn id="58" dur="1" fill="hold">
                                          <p:stCondLst>
                                            <p:cond delay="0"/>
                                          </p:stCondLst>
                                        </p:cTn>
                                        <p:tgtEl>
                                          <p:spTgt spid="2051"/>
                                        </p:tgtEl>
                                        <p:attrNameLst>
                                          <p:attrName>style.visibility</p:attrName>
                                        </p:attrNameLst>
                                      </p:cBhvr>
                                      <p:to>
                                        <p:strVal val="visible"/>
                                      </p:to>
                                    </p:set>
                                    <p:anim calcmode="lin" valueType="num">
                                      <p:cBhvr>
                                        <p:cTn id="59" dur="1000" fill="hold"/>
                                        <p:tgtEl>
                                          <p:spTgt spid="2051"/>
                                        </p:tgtEl>
                                        <p:attrNameLst>
                                          <p:attrName>ppt_w</p:attrName>
                                        </p:attrNameLst>
                                      </p:cBhvr>
                                      <p:tavLst>
                                        <p:tav tm="0">
                                          <p:val>
                                            <p:strVal val="#ppt_w*0.70"/>
                                          </p:val>
                                        </p:tav>
                                        <p:tav tm="100000">
                                          <p:val>
                                            <p:strVal val="#ppt_w"/>
                                          </p:val>
                                        </p:tav>
                                      </p:tavLst>
                                    </p:anim>
                                    <p:anim calcmode="lin" valueType="num">
                                      <p:cBhvr>
                                        <p:cTn id="60" dur="1000" fill="hold"/>
                                        <p:tgtEl>
                                          <p:spTgt spid="2051"/>
                                        </p:tgtEl>
                                        <p:attrNameLst>
                                          <p:attrName>ppt_h</p:attrName>
                                        </p:attrNameLst>
                                      </p:cBhvr>
                                      <p:tavLst>
                                        <p:tav tm="0">
                                          <p:val>
                                            <p:strVal val="#ppt_h"/>
                                          </p:val>
                                        </p:tav>
                                        <p:tav tm="100000">
                                          <p:val>
                                            <p:strVal val="#ppt_h"/>
                                          </p:val>
                                        </p:tav>
                                      </p:tavLst>
                                    </p:anim>
                                    <p:animEffect transition="in" filter="fade">
                                      <p:cBhvr>
                                        <p:cTn id="61" dur="1000"/>
                                        <p:tgtEl>
                                          <p:spTgt spid="2051"/>
                                        </p:tgtEl>
                                      </p:cBhvr>
                                    </p:animEffect>
                                  </p:childTnLst>
                                </p:cTn>
                              </p:par>
                            </p:childTnLst>
                          </p:cTn>
                        </p:par>
                        <p:par>
                          <p:cTn id="62" fill="hold" nodeType="afterGroup">
                            <p:stCondLst>
                              <p:cond delay="1000"/>
                            </p:stCondLst>
                            <p:childTnLst>
                              <p:par>
                                <p:cTn id="63" presetID="55" presetClass="entr" presetSubtype="0" fill="hold" grpId="0" nodeType="afterEffect">
                                  <p:stCondLst>
                                    <p:cond delay="0"/>
                                  </p:stCondLst>
                                  <p:iterate type="lt">
                                    <p:tmPct val="10000"/>
                                  </p:iterate>
                                  <p:childTnLst>
                                    <p:set>
                                      <p:cBhvr>
                                        <p:cTn id="64" dur="1" fill="hold">
                                          <p:stCondLst>
                                            <p:cond delay="0"/>
                                          </p:stCondLst>
                                        </p:cTn>
                                        <p:tgtEl>
                                          <p:spTgt spid="12"/>
                                        </p:tgtEl>
                                        <p:attrNameLst>
                                          <p:attrName>style.visibility</p:attrName>
                                        </p:attrNameLst>
                                      </p:cBhvr>
                                      <p:to>
                                        <p:strVal val="visible"/>
                                      </p:to>
                                    </p:set>
                                    <p:anim calcmode="lin" valueType="num">
                                      <p:cBhvr>
                                        <p:cTn id="65" dur="1000" fill="hold"/>
                                        <p:tgtEl>
                                          <p:spTgt spid="12"/>
                                        </p:tgtEl>
                                        <p:attrNameLst>
                                          <p:attrName>ppt_w</p:attrName>
                                        </p:attrNameLst>
                                      </p:cBhvr>
                                      <p:tavLst>
                                        <p:tav tm="0">
                                          <p:val>
                                            <p:strVal val="#ppt_w*0.70"/>
                                          </p:val>
                                        </p:tav>
                                        <p:tav tm="100000">
                                          <p:val>
                                            <p:strVal val="#ppt_w"/>
                                          </p:val>
                                        </p:tav>
                                      </p:tavLst>
                                    </p:anim>
                                    <p:anim calcmode="lin" valueType="num">
                                      <p:cBhvr>
                                        <p:cTn id="66" dur="1000" fill="hold"/>
                                        <p:tgtEl>
                                          <p:spTgt spid="12"/>
                                        </p:tgtEl>
                                        <p:attrNameLst>
                                          <p:attrName>ppt_h</p:attrName>
                                        </p:attrNameLst>
                                      </p:cBhvr>
                                      <p:tavLst>
                                        <p:tav tm="0">
                                          <p:val>
                                            <p:strVal val="#ppt_h"/>
                                          </p:val>
                                        </p:tav>
                                        <p:tav tm="100000">
                                          <p:val>
                                            <p:strVal val="#ppt_h"/>
                                          </p:val>
                                        </p:tav>
                                      </p:tavLst>
                                    </p:anim>
                                    <p:animEffect transition="in" filter="fade">
                                      <p:cBhvr>
                                        <p:cTn id="67" dur="1000"/>
                                        <p:tgtEl>
                                          <p:spTgt spid="12"/>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53" presetClass="entr" presetSubtype="16" fill="hold" grpId="0" nodeType="clickEffect">
                                  <p:stCondLst>
                                    <p:cond delay="0"/>
                                  </p:stCondLst>
                                  <p:iterate type="lt">
                                    <p:tmPct val="10000"/>
                                  </p:iterate>
                                  <p:childTnLst>
                                    <p:set>
                                      <p:cBhvr>
                                        <p:cTn id="71" dur="1" fill="hold">
                                          <p:stCondLst>
                                            <p:cond delay="0"/>
                                          </p:stCondLst>
                                        </p:cTn>
                                        <p:tgtEl>
                                          <p:spTgt spid="20"/>
                                        </p:tgtEl>
                                        <p:attrNameLst>
                                          <p:attrName>style.visibility</p:attrName>
                                        </p:attrNameLst>
                                      </p:cBhvr>
                                      <p:to>
                                        <p:strVal val="visible"/>
                                      </p:to>
                                    </p:set>
                                    <p:anim calcmode="lin" valueType="num">
                                      <p:cBhvr>
                                        <p:cTn id="72" dur="500" fill="hold"/>
                                        <p:tgtEl>
                                          <p:spTgt spid="20"/>
                                        </p:tgtEl>
                                        <p:attrNameLst>
                                          <p:attrName>ppt_w</p:attrName>
                                        </p:attrNameLst>
                                      </p:cBhvr>
                                      <p:tavLst>
                                        <p:tav tm="0">
                                          <p:val>
                                            <p:fltVal val="0"/>
                                          </p:val>
                                        </p:tav>
                                        <p:tav tm="100000">
                                          <p:val>
                                            <p:strVal val="#ppt_w"/>
                                          </p:val>
                                        </p:tav>
                                      </p:tavLst>
                                    </p:anim>
                                    <p:anim calcmode="lin" valueType="num">
                                      <p:cBhvr>
                                        <p:cTn id="73" dur="500" fill="hold"/>
                                        <p:tgtEl>
                                          <p:spTgt spid="20"/>
                                        </p:tgtEl>
                                        <p:attrNameLst>
                                          <p:attrName>ppt_h</p:attrName>
                                        </p:attrNameLst>
                                      </p:cBhvr>
                                      <p:tavLst>
                                        <p:tav tm="0">
                                          <p:val>
                                            <p:fltVal val="0"/>
                                          </p:val>
                                        </p:tav>
                                        <p:tav tm="100000">
                                          <p:val>
                                            <p:strVal val="#ppt_h"/>
                                          </p:val>
                                        </p:tav>
                                      </p:tavLst>
                                    </p:anim>
                                    <p:animEffect transition="in" filter="fade">
                                      <p:cBhvr>
                                        <p:cTn id="74" dur="500"/>
                                        <p:tgtEl>
                                          <p:spTgt spid="20"/>
                                        </p:tgtEl>
                                      </p:cBhvr>
                                    </p:animEffect>
                                  </p:childTnLst>
                                </p:cTn>
                              </p:par>
                            </p:childTnLst>
                          </p:cTn>
                        </p:par>
                      </p:childTnLst>
                    </p:cTn>
                  </p:par>
                  <p:par>
                    <p:cTn id="75" fill="hold" nodeType="clickPar">
                      <p:stCondLst>
                        <p:cond delay="indefinite"/>
                      </p:stCondLst>
                      <p:childTnLst>
                        <p:par>
                          <p:cTn id="76" fill="hold">
                            <p:stCondLst>
                              <p:cond delay="0"/>
                            </p:stCondLst>
                            <p:childTnLst>
                              <p:par>
                                <p:cTn id="77" presetID="22" presetClass="entr" presetSubtype="8" fill="hold" grpId="0" nodeType="clickEffect">
                                  <p:stCondLst>
                                    <p:cond delay="0"/>
                                  </p:stCondLst>
                                  <p:iterate type="lt">
                                    <p:tmPct val="10000"/>
                                  </p:iterate>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childTnLst>
                          </p:cTn>
                        </p:par>
                      </p:childTnLst>
                    </p:cTn>
                  </p:par>
                  <p:par>
                    <p:cTn id="80" fill="hold" nodeType="clickPar">
                      <p:stCondLst>
                        <p:cond delay="indefinite"/>
                      </p:stCondLst>
                      <p:childTnLst>
                        <p:par>
                          <p:cTn id="81" fill="hold">
                            <p:stCondLst>
                              <p:cond delay="0"/>
                            </p:stCondLst>
                            <p:childTnLst>
                              <p:par>
                                <p:cTn id="82" presetID="10" presetClass="exit" presetSubtype="0" fill="hold" grpId="1" nodeType="clickEffect">
                                  <p:stCondLst>
                                    <p:cond delay="0"/>
                                  </p:stCondLst>
                                  <p:iterate type="lt">
                                    <p:tmPct val="0"/>
                                  </p:iterate>
                                  <p:childTnLst>
                                    <p:animEffect transition="out" filter="fade">
                                      <p:cBhvr>
                                        <p:cTn id="83" dur="500"/>
                                        <p:tgtEl>
                                          <p:spTgt spid="20"/>
                                        </p:tgtEl>
                                      </p:cBhvr>
                                    </p:animEffect>
                                    <p:set>
                                      <p:cBhvr>
                                        <p:cTn id="84" dur="1" fill="hold">
                                          <p:stCondLst>
                                            <p:cond delay="499"/>
                                          </p:stCondLst>
                                        </p:cTn>
                                        <p:tgtEl>
                                          <p:spTgt spid="20"/>
                                        </p:tgtEl>
                                        <p:attrNameLst>
                                          <p:attrName>style.visibility</p:attrName>
                                        </p:attrNameLst>
                                      </p:cBhvr>
                                      <p:to>
                                        <p:strVal val="hidden"/>
                                      </p:to>
                                    </p:set>
                                  </p:childTnLst>
                                </p:cTn>
                              </p:par>
                              <p:par>
                                <p:cTn id="85" presetID="10" presetClass="exit" presetSubtype="0" fill="hold" grpId="1" nodeType="withEffect">
                                  <p:stCondLst>
                                    <p:cond delay="0"/>
                                  </p:stCondLst>
                                  <p:iterate type="lt">
                                    <p:tmPct val="0"/>
                                  </p:iterate>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p:stCondLst>
                              <p:cond delay="0"/>
                            </p:stCondLst>
                            <p:childTnLst>
                              <p:par>
                                <p:cTn id="90" presetID="53" presetClass="entr" presetSubtype="16" fill="hold" grpId="0" nodeType="clickEffect">
                                  <p:stCondLst>
                                    <p:cond delay="0"/>
                                  </p:stCondLst>
                                  <p:iterate type="lt">
                                    <p:tmPct val="10000"/>
                                  </p:iterate>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childTnLst>
                          </p:cTn>
                        </p:par>
                      </p:childTnLst>
                    </p:cTn>
                  </p:par>
                  <p:par>
                    <p:cTn id="95" fill="hold" nodeType="clickPar">
                      <p:stCondLst>
                        <p:cond delay="indefinite"/>
                      </p:stCondLst>
                      <p:childTnLst>
                        <p:par>
                          <p:cTn id="96" fill="hold">
                            <p:stCondLst>
                              <p:cond delay="0"/>
                            </p:stCondLst>
                            <p:childTnLst>
                              <p:par>
                                <p:cTn id="97" presetID="22" presetClass="entr" presetSubtype="8" fill="hold" grpId="0" nodeType="clickEffect">
                                  <p:stCondLst>
                                    <p:cond delay="0"/>
                                  </p:stCondLst>
                                  <p:iterate type="lt">
                                    <p:tmPct val="10000"/>
                                  </p:iterate>
                                  <p:childTnLst>
                                    <p:set>
                                      <p:cBhvr>
                                        <p:cTn id="98" dur="1" fill="hold">
                                          <p:stCondLst>
                                            <p:cond delay="0"/>
                                          </p:stCondLst>
                                        </p:cTn>
                                        <p:tgtEl>
                                          <p:spTgt spid="28"/>
                                        </p:tgtEl>
                                        <p:attrNameLst>
                                          <p:attrName>style.visibility</p:attrName>
                                        </p:attrNameLst>
                                      </p:cBhvr>
                                      <p:to>
                                        <p:strVal val="visible"/>
                                      </p:to>
                                    </p:set>
                                    <p:animEffect transition="in" filter="wipe(left)">
                                      <p:cBhvr>
                                        <p:cTn id="99" dur="500"/>
                                        <p:tgtEl>
                                          <p:spTgt spid="28"/>
                                        </p:tgtEl>
                                      </p:cBhvr>
                                    </p:animEffect>
                                  </p:childTnLst>
                                </p:cTn>
                              </p:par>
                            </p:childTnLst>
                          </p:cTn>
                        </p:par>
                      </p:childTnLst>
                    </p:cTn>
                  </p:par>
                  <p:par>
                    <p:cTn id="100" fill="hold" nodeType="clickPar">
                      <p:stCondLst>
                        <p:cond delay="indefinite"/>
                      </p:stCondLst>
                      <p:childTnLst>
                        <p:par>
                          <p:cTn id="101" fill="hold">
                            <p:stCondLst>
                              <p:cond delay="0"/>
                            </p:stCondLst>
                            <p:childTnLst>
                              <p:par>
                                <p:cTn id="102" presetID="10" presetClass="exit" presetSubtype="0" fill="hold" grpId="1" nodeType="clickEffect">
                                  <p:stCondLst>
                                    <p:cond delay="0"/>
                                  </p:stCondLst>
                                  <p:iterate type="lt">
                                    <p:tmPct val="0"/>
                                  </p:iterate>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grpId="1" nodeType="withEffect">
                                  <p:stCondLst>
                                    <p:cond delay="0"/>
                                  </p:stCondLst>
                                  <p:iterate type="lt">
                                    <p:tmPct val="0"/>
                                  </p:iterate>
                                  <p:childTnLst>
                                    <p:animEffect transition="out" filter="fade">
                                      <p:cBhvr>
                                        <p:cTn id="106" dur="500"/>
                                        <p:tgtEl>
                                          <p:spTgt spid="28"/>
                                        </p:tgtEl>
                                      </p:cBhvr>
                                    </p:animEffect>
                                    <p:set>
                                      <p:cBhvr>
                                        <p:cTn id="10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4" grpId="0" animBg="1"/>
      <p:bldP spid="14" grpId="1" animBg="1"/>
      <p:bldP spid="17" grpId="0" animBg="1"/>
      <p:bldP spid="17" grpId="1" animBg="1"/>
      <p:bldP spid="20" grpId="0" animBg="1"/>
      <p:bldP spid="20" grpId="1" animBg="1"/>
      <p:bldP spid="23" grpId="0" animBg="1"/>
      <p:bldP spid="23" grpId="1" animBg="1"/>
      <p:bldP spid="25" grpId="0"/>
      <p:bldP spid="25" grpId="1"/>
      <p:bldP spid="26" grpId="0"/>
      <p:bldP spid="26" grpId="1"/>
      <p:bldP spid="27" grpId="0"/>
      <p:bldP spid="27" grpId="1"/>
      <p:bldP spid="28" grpId="0"/>
      <p:bldP spid="28" grpId="1"/>
    </p:bldLst>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92308" y="742950"/>
            <a:ext cx="1754006"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000" b="1">
                <a:solidFill>
                  <a:schemeClr val="bg1"/>
                </a:solidFill>
                <a:latin typeface="Times New Roman" pitchFamily="18" charset="0"/>
                <a:cs typeface="Times New Roman" pitchFamily="18" charset="0"/>
              </a:rPr>
              <a:t>EPIDIDYMIS</a:t>
            </a:r>
          </a:p>
        </p:txBody>
      </p:sp>
      <p:grpSp>
        <p:nvGrpSpPr>
          <p:cNvPr id="17" name="Group 16"/>
          <p:cNvGrpSpPr/>
          <p:nvPr/>
        </p:nvGrpSpPr>
        <p:grpSpPr>
          <a:xfrm>
            <a:off x="573258" y="1457759"/>
            <a:ext cx="4455942" cy="3247591"/>
            <a:chOff x="533400" y="1387423"/>
            <a:chExt cx="4455942" cy="3247591"/>
          </a:xfrm>
        </p:grpSpPr>
        <p:pic>
          <p:nvPicPr>
            <p:cNvPr id="5121" name="Picture 1"/>
            <p:cNvPicPr>
              <a:picLocks noChangeAspect="1" noChangeArrowheads="1"/>
            </p:cNvPicPr>
            <p:nvPr/>
          </p:nvPicPr>
          <p:blipFill>
            <a:blip r:embed="rId2"/>
            <a:srcRect l="9134" t="4409" r="13228" b="630"/>
            <a:stretch>
              <a:fillRect/>
            </a:stretch>
          </p:blipFill>
          <p:spPr bwMode="auto">
            <a:xfrm flipH="1">
              <a:off x="533400" y="1504949"/>
              <a:ext cx="4455942" cy="3046953"/>
            </a:xfrm>
            <a:prstGeom prst="rect">
              <a:avLst/>
            </a:prstGeom>
            <a:noFill/>
            <a:ln w="9525">
              <a:noFill/>
              <a:miter lim="800000"/>
            </a:ln>
            <a:effectLst/>
          </p:spPr>
        </p:pic>
        <p:sp>
          <p:nvSpPr>
            <p:cNvPr id="9" name="TextBox 8"/>
            <p:cNvSpPr txBox="1"/>
            <p:nvPr/>
          </p:nvSpPr>
          <p:spPr>
            <a:xfrm>
              <a:off x="4439696" y="1942054"/>
              <a:ext cx="481222"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A</a:t>
              </a:r>
            </a:p>
          </p:txBody>
        </p:sp>
        <p:sp>
          <p:nvSpPr>
            <p:cNvPr id="13" name="TextBox 12"/>
            <p:cNvSpPr txBox="1"/>
            <p:nvPr/>
          </p:nvSpPr>
          <p:spPr>
            <a:xfrm>
              <a:off x="4439696" y="2876550"/>
              <a:ext cx="458780"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B</a:t>
              </a:r>
              <a:endParaRPr lang="en-US" sz="3200" b="1">
                <a:latin typeface="Times New Roman" pitchFamily="18" charset="0"/>
                <a:cs typeface="Times New Roman" pitchFamily="18" charset="0"/>
              </a:endParaRPr>
            </a:p>
          </p:txBody>
        </p:sp>
        <p:sp>
          <p:nvSpPr>
            <p:cNvPr id="14" name="TextBox 13"/>
            <p:cNvSpPr txBox="1"/>
            <p:nvPr/>
          </p:nvSpPr>
          <p:spPr>
            <a:xfrm>
              <a:off x="4439696" y="3729527"/>
              <a:ext cx="481222"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C</a:t>
              </a:r>
            </a:p>
          </p:txBody>
        </p:sp>
        <p:sp>
          <p:nvSpPr>
            <p:cNvPr id="15" name="TextBox 14"/>
            <p:cNvSpPr txBox="1"/>
            <p:nvPr/>
          </p:nvSpPr>
          <p:spPr>
            <a:xfrm>
              <a:off x="2653026" y="1387423"/>
              <a:ext cx="481222"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D</a:t>
              </a:r>
            </a:p>
          </p:txBody>
        </p:sp>
        <p:sp>
          <p:nvSpPr>
            <p:cNvPr id="16" name="TextBox 15"/>
            <p:cNvSpPr txBox="1"/>
            <p:nvPr/>
          </p:nvSpPr>
          <p:spPr>
            <a:xfrm>
              <a:off x="573592" y="4050239"/>
              <a:ext cx="458780"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E</a:t>
              </a:r>
            </a:p>
          </p:txBody>
        </p:sp>
      </p:grpSp>
      <p:sp>
        <p:nvSpPr>
          <p:cNvPr id="31" name="Freeform 30"/>
          <p:cNvSpPr/>
          <p:nvPr/>
        </p:nvSpPr>
        <p:spPr>
          <a:xfrm>
            <a:off x="1144250" y="2116560"/>
            <a:ext cx="1883664" cy="575056"/>
          </a:xfrm>
          <a:custGeom>
            <a:gdLst>
              <a:gd name="connsiteX0" fmla="*/ 29464 w 1883664"/>
              <a:gd name="connsiteY0" fmla="*/ 489712 h 575056"/>
              <a:gd name="connsiteX1" fmla="*/ 181864 w 1883664"/>
              <a:gd name="connsiteY1" fmla="*/ 575056 h 575056"/>
              <a:gd name="connsiteX2" fmla="*/ 578104 w 1883664"/>
              <a:gd name="connsiteY2" fmla="*/ 489712 h 575056"/>
              <a:gd name="connsiteX3" fmla="*/ 828040 w 1883664"/>
              <a:gd name="connsiteY3" fmla="*/ 422656 h 575056"/>
              <a:gd name="connsiteX4" fmla="*/ 1157224 w 1883664"/>
              <a:gd name="connsiteY4" fmla="*/ 410464 h 575056"/>
              <a:gd name="connsiteX5" fmla="*/ 1522984 w 1883664"/>
              <a:gd name="connsiteY5" fmla="*/ 514096 h 575056"/>
              <a:gd name="connsiteX6" fmla="*/ 1620520 w 1883664"/>
              <a:gd name="connsiteY6" fmla="*/ 556768 h 575056"/>
              <a:gd name="connsiteX7" fmla="*/ 1815592 w 1883664"/>
              <a:gd name="connsiteY7" fmla="*/ 459232 h 575056"/>
              <a:gd name="connsiteX8" fmla="*/ 1827784 w 1883664"/>
              <a:gd name="connsiteY8" fmla="*/ 239776 h 575056"/>
              <a:gd name="connsiteX9" fmla="*/ 1480312 w 1883664"/>
              <a:gd name="connsiteY9" fmla="*/ 87376 h 575056"/>
              <a:gd name="connsiteX10" fmla="*/ 834136 w 1883664"/>
              <a:gd name="connsiteY10" fmla="*/ 2032 h 575056"/>
              <a:gd name="connsiteX11" fmla="*/ 456184 w 1883664"/>
              <a:gd name="connsiteY11" fmla="*/ 99568 h 575056"/>
              <a:gd name="connsiteX12" fmla="*/ 206248 w 1883664"/>
              <a:gd name="connsiteY12" fmla="*/ 221488 h 575056"/>
              <a:gd name="connsiteX13" fmla="*/ 157480 w 1883664"/>
              <a:gd name="connsiteY13" fmla="*/ 312928 h 575056"/>
              <a:gd name="connsiteX14" fmla="*/ 47752 w 1883664"/>
              <a:gd name="connsiteY14" fmla="*/ 367792 h 575056"/>
              <a:gd name="connsiteX15" fmla="*/ 5080 w 1883664"/>
              <a:gd name="connsiteY15" fmla="*/ 428752 h 575056"/>
              <a:gd name="connsiteX16" fmla="*/ 29464 w 1883664"/>
              <a:gd name="connsiteY16" fmla="*/ 489712 h 575056"/>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3664" h="575056">
                <a:moveTo>
                  <a:pt x="29464" y="489712"/>
                </a:moveTo>
                <a:cubicBezTo>
                  <a:pt x="58928" y="514096"/>
                  <a:pt x="90424" y="575056"/>
                  <a:pt x="181864" y="575056"/>
                </a:cubicBezTo>
                <a:cubicBezTo>
                  <a:pt x="273304" y="575056"/>
                  <a:pt x="470408" y="515112"/>
                  <a:pt x="578104" y="489712"/>
                </a:cubicBezTo>
                <a:cubicBezTo>
                  <a:pt x="685800" y="464312"/>
                  <a:pt x="731520" y="435864"/>
                  <a:pt x="828040" y="422656"/>
                </a:cubicBezTo>
                <a:cubicBezTo>
                  <a:pt x="924560" y="409448"/>
                  <a:pt x="1041400" y="395224"/>
                  <a:pt x="1157224" y="410464"/>
                </a:cubicBezTo>
                <a:cubicBezTo>
                  <a:pt x="1273048" y="425704"/>
                  <a:pt x="1445768" y="489712"/>
                  <a:pt x="1522984" y="514096"/>
                </a:cubicBezTo>
                <a:cubicBezTo>
                  <a:pt x="1600200" y="538480"/>
                  <a:pt x="1571752" y="565912"/>
                  <a:pt x="1620520" y="556768"/>
                </a:cubicBezTo>
                <a:cubicBezTo>
                  <a:pt x="1669288" y="547624"/>
                  <a:pt x="1781048" y="512064"/>
                  <a:pt x="1815592" y="459232"/>
                </a:cubicBezTo>
                <a:cubicBezTo>
                  <a:pt x="1850136" y="406400"/>
                  <a:pt x="1883664" y="301752"/>
                  <a:pt x="1827784" y="239776"/>
                </a:cubicBezTo>
                <a:cubicBezTo>
                  <a:pt x="1771904" y="177800"/>
                  <a:pt x="1645920" y="127000"/>
                  <a:pt x="1480312" y="87376"/>
                </a:cubicBezTo>
                <a:cubicBezTo>
                  <a:pt x="1314704" y="47752"/>
                  <a:pt x="1004824" y="0"/>
                  <a:pt x="834136" y="2032"/>
                </a:cubicBezTo>
                <a:cubicBezTo>
                  <a:pt x="663448" y="4064"/>
                  <a:pt x="560832" y="62992"/>
                  <a:pt x="456184" y="99568"/>
                </a:cubicBezTo>
                <a:cubicBezTo>
                  <a:pt x="351536" y="136144"/>
                  <a:pt x="256032" y="185928"/>
                  <a:pt x="206248" y="221488"/>
                </a:cubicBezTo>
                <a:cubicBezTo>
                  <a:pt x="156464" y="257048"/>
                  <a:pt x="183896" y="288544"/>
                  <a:pt x="157480" y="312928"/>
                </a:cubicBezTo>
                <a:cubicBezTo>
                  <a:pt x="131064" y="337312"/>
                  <a:pt x="73152" y="348488"/>
                  <a:pt x="47752" y="367792"/>
                </a:cubicBezTo>
                <a:cubicBezTo>
                  <a:pt x="22352" y="387096"/>
                  <a:pt x="6096" y="405384"/>
                  <a:pt x="5080" y="428752"/>
                </a:cubicBezTo>
                <a:cubicBezTo>
                  <a:pt x="4064" y="452120"/>
                  <a:pt x="0" y="465328"/>
                  <a:pt x="29464" y="489712"/>
                </a:cubicBez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2" name="Freeform 31"/>
          <p:cNvSpPr/>
          <p:nvPr/>
        </p:nvSpPr>
        <p:spPr>
          <a:xfrm>
            <a:off x="2767818" y="2377672"/>
            <a:ext cx="856488" cy="1665224"/>
          </a:xfrm>
          <a:custGeom>
            <a:gdLst>
              <a:gd name="connsiteX0" fmla="*/ 259080 w 892048"/>
              <a:gd name="connsiteY0" fmla="*/ 3048 h 1665224"/>
              <a:gd name="connsiteX1" fmla="*/ 246888 w 892048"/>
              <a:gd name="connsiteY1" fmla="*/ 118872 h 1665224"/>
              <a:gd name="connsiteX2" fmla="*/ 198120 w 892048"/>
              <a:gd name="connsiteY2" fmla="*/ 228600 h 1665224"/>
              <a:gd name="connsiteX3" fmla="*/ 15240 w 892048"/>
              <a:gd name="connsiteY3" fmla="*/ 320040 h 1665224"/>
              <a:gd name="connsiteX4" fmla="*/ 106680 w 892048"/>
              <a:gd name="connsiteY4" fmla="*/ 387096 h 1665224"/>
              <a:gd name="connsiteX5" fmla="*/ 271272 w 892048"/>
              <a:gd name="connsiteY5" fmla="*/ 515112 h 1665224"/>
              <a:gd name="connsiteX6" fmla="*/ 350520 w 892048"/>
              <a:gd name="connsiteY6" fmla="*/ 649224 h 1665224"/>
              <a:gd name="connsiteX7" fmla="*/ 381000 w 892048"/>
              <a:gd name="connsiteY7" fmla="*/ 844296 h 1665224"/>
              <a:gd name="connsiteX8" fmla="*/ 411480 w 892048"/>
              <a:gd name="connsiteY8" fmla="*/ 947928 h 1665224"/>
              <a:gd name="connsiteX9" fmla="*/ 301752 w 892048"/>
              <a:gd name="connsiteY9" fmla="*/ 1240536 h 1665224"/>
              <a:gd name="connsiteX10" fmla="*/ 222504 w 892048"/>
              <a:gd name="connsiteY10" fmla="*/ 1386840 h 1665224"/>
              <a:gd name="connsiteX11" fmla="*/ 228600 w 892048"/>
              <a:gd name="connsiteY11" fmla="*/ 1392936 h 1665224"/>
              <a:gd name="connsiteX12" fmla="*/ 167640 w 892048"/>
              <a:gd name="connsiteY12" fmla="*/ 1466088 h 1665224"/>
              <a:gd name="connsiteX13" fmla="*/ 368808 w 892048"/>
              <a:gd name="connsiteY13" fmla="*/ 1661160 h 1665224"/>
              <a:gd name="connsiteX14" fmla="*/ 527304 w 892048"/>
              <a:gd name="connsiteY14" fmla="*/ 1490472 h 1665224"/>
              <a:gd name="connsiteX15" fmla="*/ 685800 w 892048"/>
              <a:gd name="connsiteY15" fmla="*/ 1331976 h 1665224"/>
              <a:gd name="connsiteX16" fmla="*/ 783336 w 892048"/>
              <a:gd name="connsiteY16" fmla="*/ 1277112 h 1665224"/>
              <a:gd name="connsiteX17" fmla="*/ 807720 w 892048"/>
              <a:gd name="connsiteY17" fmla="*/ 1118616 h 1665224"/>
              <a:gd name="connsiteX18" fmla="*/ 880872 w 892048"/>
              <a:gd name="connsiteY18" fmla="*/ 893064 h 1665224"/>
              <a:gd name="connsiteX19" fmla="*/ 874776 w 892048"/>
              <a:gd name="connsiteY19" fmla="*/ 691896 h 1665224"/>
              <a:gd name="connsiteX20" fmla="*/ 789432 w 892048"/>
              <a:gd name="connsiteY20" fmla="*/ 545592 h 1665224"/>
              <a:gd name="connsiteX21" fmla="*/ 734568 w 892048"/>
              <a:gd name="connsiteY21" fmla="*/ 338328 h 1665224"/>
              <a:gd name="connsiteX22" fmla="*/ 429768 w 892048"/>
              <a:gd name="connsiteY22" fmla="*/ 100584 h 1665224"/>
              <a:gd name="connsiteX23" fmla="*/ 259080 w 892048"/>
              <a:gd name="connsiteY23" fmla="*/ 3048 h 166522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2047" h="1665224">
                <a:moveTo>
                  <a:pt x="259080" y="3048"/>
                </a:moveTo>
                <a:cubicBezTo>
                  <a:pt x="228600" y="6096"/>
                  <a:pt x="257048" y="81280"/>
                  <a:pt x="246888" y="118872"/>
                </a:cubicBezTo>
                <a:cubicBezTo>
                  <a:pt x="236728" y="156464"/>
                  <a:pt x="236728" y="195072"/>
                  <a:pt x="198120" y="228600"/>
                </a:cubicBezTo>
                <a:cubicBezTo>
                  <a:pt x="159512" y="262128"/>
                  <a:pt x="30480" y="293624"/>
                  <a:pt x="15240" y="320040"/>
                </a:cubicBezTo>
                <a:cubicBezTo>
                  <a:pt x="0" y="346456"/>
                  <a:pt x="64008" y="354584"/>
                  <a:pt x="106680" y="387096"/>
                </a:cubicBezTo>
                <a:cubicBezTo>
                  <a:pt x="149352" y="419608"/>
                  <a:pt x="230632" y="471424"/>
                  <a:pt x="271272" y="515112"/>
                </a:cubicBezTo>
                <a:cubicBezTo>
                  <a:pt x="311912" y="558800"/>
                  <a:pt x="332232" y="594360"/>
                  <a:pt x="350520" y="649224"/>
                </a:cubicBezTo>
                <a:cubicBezTo>
                  <a:pt x="368808" y="704088"/>
                  <a:pt x="370840" y="794512"/>
                  <a:pt x="381000" y="844296"/>
                </a:cubicBezTo>
                <a:cubicBezTo>
                  <a:pt x="391160" y="894080"/>
                  <a:pt x="424688" y="881888"/>
                  <a:pt x="411480" y="947928"/>
                </a:cubicBezTo>
                <a:cubicBezTo>
                  <a:pt x="398272" y="1013968"/>
                  <a:pt x="333248" y="1167384"/>
                  <a:pt x="301752" y="1240536"/>
                </a:cubicBezTo>
                <a:cubicBezTo>
                  <a:pt x="270256" y="1313688"/>
                  <a:pt x="234696" y="1361440"/>
                  <a:pt x="222504" y="1386840"/>
                </a:cubicBezTo>
                <a:cubicBezTo>
                  <a:pt x="210312" y="1412240"/>
                  <a:pt x="237744" y="1379728"/>
                  <a:pt x="228600" y="1392936"/>
                </a:cubicBezTo>
                <a:cubicBezTo>
                  <a:pt x="219456" y="1406144"/>
                  <a:pt x="144272" y="1421384"/>
                  <a:pt x="167640" y="1466088"/>
                </a:cubicBezTo>
                <a:cubicBezTo>
                  <a:pt x="191008" y="1510792"/>
                  <a:pt x="308864" y="1657096"/>
                  <a:pt x="368808" y="1661160"/>
                </a:cubicBezTo>
                <a:cubicBezTo>
                  <a:pt x="428752" y="1665224"/>
                  <a:pt x="474472" y="1545336"/>
                  <a:pt x="527304" y="1490472"/>
                </a:cubicBezTo>
                <a:cubicBezTo>
                  <a:pt x="580136" y="1435608"/>
                  <a:pt x="643128" y="1367536"/>
                  <a:pt x="685800" y="1331976"/>
                </a:cubicBezTo>
                <a:cubicBezTo>
                  <a:pt x="728472" y="1296416"/>
                  <a:pt x="763016" y="1312672"/>
                  <a:pt x="783336" y="1277112"/>
                </a:cubicBezTo>
                <a:cubicBezTo>
                  <a:pt x="803656" y="1241552"/>
                  <a:pt x="791464" y="1182624"/>
                  <a:pt x="807720" y="1118616"/>
                </a:cubicBezTo>
                <a:cubicBezTo>
                  <a:pt x="823976" y="1054608"/>
                  <a:pt x="869696" y="964184"/>
                  <a:pt x="880872" y="893064"/>
                </a:cubicBezTo>
                <a:cubicBezTo>
                  <a:pt x="892048" y="821944"/>
                  <a:pt x="890016" y="749808"/>
                  <a:pt x="874776" y="691896"/>
                </a:cubicBezTo>
                <a:cubicBezTo>
                  <a:pt x="859536" y="633984"/>
                  <a:pt x="812800" y="604520"/>
                  <a:pt x="789432" y="545592"/>
                </a:cubicBezTo>
                <a:cubicBezTo>
                  <a:pt x="766064" y="486664"/>
                  <a:pt x="794512" y="412496"/>
                  <a:pt x="734568" y="338328"/>
                </a:cubicBezTo>
                <a:cubicBezTo>
                  <a:pt x="674624" y="264160"/>
                  <a:pt x="510032" y="154432"/>
                  <a:pt x="429768" y="100584"/>
                </a:cubicBezTo>
                <a:cubicBezTo>
                  <a:pt x="349504" y="46736"/>
                  <a:pt x="289560" y="0"/>
                  <a:pt x="259080" y="3048"/>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4" name="Freeform 33"/>
          <p:cNvSpPr/>
          <p:nvPr/>
        </p:nvSpPr>
        <p:spPr>
          <a:xfrm>
            <a:off x="2330938" y="3839061"/>
            <a:ext cx="753110" cy="468630"/>
          </a:xfrm>
          <a:custGeom>
            <a:gdLst>
              <a:gd name="connsiteX0" fmla="*/ 753110 w 753110"/>
              <a:gd name="connsiteY0" fmla="*/ 212725 h 468630"/>
              <a:gd name="connsiteX1" fmla="*/ 661670 w 753110"/>
              <a:gd name="connsiteY1" fmla="*/ 117475 h 468630"/>
              <a:gd name="connsiteX2" fmla="*/ 574040 w 753110"/>
              <a:gd name="connsiteY2" fmla="*/ 6985 h 468630"/>
              <a:gd name="connsiteX3" fmla="*/ 494030 w 753110"/>
              <a:gd name="connsiteY3" fmla="*/ 75565 h 468630"/>
              <a:gd name="connsiteX4" fmla="*/ 337820 w 753110"/>
              <a:gd name="connsiteY4" fmla="*/ 174625 h 468630"/>
              <a:gd name="connsiteX5" fmla="*/ 257810 w 753110"/>
              <a:gd name="connsiteY5" fmla="*/ 250825 h 468630"/>
              <a:gd name="connsiteX6" fmla="*/ 113030 w 753110"/>
              <a:gd name="connsiteY6" fmla="*/ 327025 h 468630"/>
              <a:gd name="connsiteX7" fmla="*/ 36830 w 753110"/>
              <a:gd name="connsiteY7" fmla="*/ 372745 h 468630"/>
              <a:gd name="connsiteX8" fmla="*/ 25400 w 753110"/>
              <a:gd name="connsiteY8" fmla="*/ 433705 h 468630"/>
              <a:gd name="connsiteX9" fmla="*/ 189230 w 753110"/>
              <a:gd name="connsiteY9" fmla="*/ 452755 h 468630"/>
              <a:gd name="connsiteX10" fmla="*/ 288290 w 753110"/>
              <a:gd name="connsiteY10" fmla="*/ 456565 h 468630"/>
              <a:gd name="connsiteX11" fmla="*/ 486410 w 753110"/>
              <a:gd name="connsiteY11" fmla="*/ 380365 h 468630"/>
              <a:gd name="connsiteX12" fmla="*/ 612140 w 753110"/>
              <a:gd name="connsiteY12" fmla="*/ 300355 h 468630"/>
              <a:gd name="connsiteX13" fmla="*/ 661670 w 753110"/>
              <a:gd name="connsiteY13" fmla="*/ 243205 h 468630"/>
              <a:gd name="connsiteX14" fmla="*/ 753110 w 753110"/>
              <a:gd name="connsiteY14" fmla="*/ 212725 h 46863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3110" h="468630">
                <a:moveTo>
                  <a:pt x="753110" y="212725"/>
                </a:moveTo>
                <a:cubicBezTo>
                  <a:pt x="753110" y="191770"/>
                  <a:pt x="691515" y="151765"/>
                  <a:pt x="661670" y="117475"/>
                </a:cubicBezTo>
                <a:cubicBezTo>
                  <a:pt x="631825" y="83185"/>
                  <a:pt x="601980" y="13970"/>
                  <a:pt x="574040" y="6985"/>
                </a:cubicBezTo>
                <a:cubicBezTo>
                  <a:pt x="546100" y="0"/>
                  <a:pt x="533400" y="47625"/>
                  <a:pt x="494030" y="75565"/>
                </a:cubicBezTo>
                <a:cubicBezTo>
                  <a:pt x="454660" y="103505"/>
                  <a:pt x="377190" y="145415"/>
                  <a:pt x="337820" y="174625"/>
                </a:cubicBezTo>
                <a:cubicBezTo>
                  <a:pt x="298450" y="203835"/>
                  <a:pt x="295275" y="225425"/>
                  <a:pt x="257810" y="250825"/>
                </a:cubicBezTo>
                <a:cubicBezTo>
                  <a:pt x="220345" y="276225"/>
                  <a:pt x="149860" y="306705"/>
                  <a:pt x="113030" y="327025"/>
                </a:cubicBezTo>
                <a:cubicBezTo>
                  <a:pt x="76200" y="347345"/>
                  <a:pt x="51435" y="354965"/>
                  <a:pt x="36830" y="372745"/>
                </a:cubicBezTo>
                <a:cubicBezTo>
                  <a:pt x="22225" y="390525"/>
                  <a:pt x="0" y="420370"/>
                  <a:pt x="25400" y="433705"/>
                </a:cubicBezTo>
                <a:cubicBezTo>
                  <a:pt x="50800" y="447040"/>
                  <a:pt x="145415" y="448945"/>
                  <a:pt x="189230" y="452755"/>
                </a:cubicBezTo>
                <a:cubicBezTo>
                  <a:pt x="233045" y="456565"/>
                  <a:pt x="238760" y="468630"/>
                  <a:pt x="288290" y="456565"/>
                </a:cubicBezTo>
                <a:cubicBezTo>
                  <a:pt x="337820" y="444500"/>
                  <a:pt x="432435" y="406400"/>
                  <a:pt x="486410" y="380365"/>
                </a:cubicBezTo>
                <a:cubicBezTo>
                  <a:pt x="540385" y="354330"/>
                  <a:pt x="582930" y="323215"/>
                  <a:pt x="612140" y="300355"/>
                </a:cubicBezTo>
                <a:cubicBezTo>
                  <a:pt x="641350" y="277495"/>
                  <a:pt x="638175" y="258445"/>
                  <a:pt x="661670" y="243205"/>
                </a:cubicBezTo>
                <a:cubicBezTo>
                  <a:pt x="685165" y="227965"/>
                  <a:pt x="753110" y="233680"/>
                  <a:pt x="753110" y="212725"/>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4" name="Cloud Callout 23"/>
          <p:cNvSpPr/>
          <p:nvPr/>
        </p:nvSpPr>
        <p:spPr>
          <a:xfrm rot="633114">
            <a:off x="5679152" y="649744"/>
            <a:ext cx="2961394" cy="1149569"/>
          </a:xfrm>
          <a:prstGeom prst="cloudCallout">
            <a:avLst>
              <a:gd name="adj1" fmla="val -168197"/>
              <a:gd name="adj2" fmla="val 163854"/>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(A)</a:t>
            </a:r>
          </a:p>
          <a:p>
            <a:pPr algn="ctr"/>
            <a:r>
              <a:rPr lang="en-US" sz="2000" b="1">
                <a:latin typeface="Times New Roman" pitchFamily="18" charset="0"/>
                <a:cs typeface="Times New Roman" pitchFamily="18" charset="0"/>
              </a:rPr>
              <a:t>Head or caput</a:t>
            </a:r>
          </a:p>
          <a:p>
            <a:pPr algn="ctr"/>
            <a:r>
              <a:rPr lang="en-IN" sz="2000" b="1">
                <a:latin typeface="Times New Roman" pitchFamily="18" charset="0"/>
                <a:cs typeface="Times New Roman" pitchFamily="18" charset="0"/>
              </a:rPr>
              <a:t>  Epididymis</a:t>
            </a:r>
            <a:r>
              <a:rPr lang="en-US" sz="2000" b="1">
                <a:latin typeface="Times New Roman" pitchFamily="18" charset="0"/>
                <a:cs typeface="Times New Roman" pitchFamily="18" charset="0"/>
              </a:rPr>
              <a:t> </a:t>
            </a:r>
          </a:p>
        </p:txBody>
      </p:sp>
      <p:sp>
        <p:nvSpPr>
          <p:cNvPr id="25" name="Cloud Callout 24"/>
          <p:cNvSpPr/>
          <p:nvPr/>
        </p:nvSpPr>
        <p:spPr>
          <a:xfrm rot="633114">
            <a:off x="4743367" y="1692309"/>
            <a:ext cx="2999996" cy="1316386"/>
          </a:xfrm>
          <a:prstGeom prst="cloudCallout">
            <a:avLst>
              <a:gd name="adj1" fmla="val -95530"/>
              <a:gd name="adj2" fmla="val 80270"/>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(B)</a:t>
            </a:r>
          </a:p>
          <a:p>
            <a:pPr algn="ctr"/>
            <a:r>
              <a:rPr lang="en-US" sz="2000" b="1">
                <a:latin typeface="Times New Roman" pitchFamily="18" charset="0"/>
                <a:cs typeface="Times New Roman" pitchFamily="18" charset="0"/>
              </a:rPr>
              <a:t>Body or corpus</a:t>
            </a:r>
          </a:p>
          <a:p>
            <a:pPr algn="ctr"/>
            <a:r>
              <a:rPr lang="en-US" sz="2000" b="1">
                <a:latin typeface="Times New Roman" pitchFamily="18" charset="0"/>
                <a:cs typeface="Times New Roman" pitchFamily="18" charset="0"/>
              </a:rPr>
              <a:t> </a:t>
            </a:r>
            <a:r>
              <a:rPr lang="en-IN" sz="2000" b="1">
                <a:latin typeface="Times New Roman" pitchFamily="18" charset="0"/>
                <a:cs typeface="Times New Roman" pitchFamily="18" charset="0"/>
              </a:rPr>
              <a:t>Epididymis</a:t>
            </a:r>
            <a:endParaRPr lang="en-US" sz="2000" b="1">
              <a:latin typeface="Times New Roman" pitchFamily="18" charset="0"/>
              <a:cs typeface="Times New Roman" pitchFamily="18" charset="0"/>
            </a:endParaRPr>
          </a:p>
        </p:txBody>
      </p:sp>
      <p:sp>
        <p:nvSpPr>
          <p:cNvPr id="27" name="Cloud Callout 26"/>
          <p:cNvSpPr/>
          <p:nvPr/>
        </p:nvSpPr>
        <p:spPr>
          <a:xfrm rot="633114">
            <a:off x="4739290" y="3169866"/>
            <a:ext cx="2871518" cy="1259994"/>
          </a:xfrm>
          <a:prstGeom prst="cloudCallout">
            <a:avLst>
              <a:gd name="adj1" fmla="val -115243"/>
              <a:gd name="adj2" fmla="val 76222"/>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(C)</a:t>
            </a:r>
          </a:p>
          <a:p>
            <a:pPr algn="ctr"/>
            <a:r>
              <a:rPr lang="en-US" sz="2000" b="1">
                <a:latin typeface="Times New Roman" pitchFamily="18" charset="0"/>
                <a:cs typeface="Times New Roman" pitchFamily="18" charset="0"/>
              </a:rPr>
              <a:t>Tail or cauda</a:t>
            </a:r>
          </a:p>
          <a:p>
            <a:pPr algn="ctr"/>
            <a:r>
              <a:rPr lang="en-US" sz="2000" b="1">
                <a:latin typeface="Times New Roman" pitchFamily="18" charset="0"/>
                <a:cs typeface="Times New Roman" pitchFamily="18" charset="0"/>
              </a:rPr>
              <a:t> </a:t>
            </a:r>
            <a:r>
              <a:rPr lang="en-IN" sz="2000" b="1">
                <a:latin typeface="Times New Roman" pitchFamily="18" charset="0"/>
                <a:cs typeface="Times New Roman" pitchFamily="18" charset="0"/>
              </a:rPr>
              <a:t>Epididymis</a:t>
            </a:r>
            <a:endParaRPr lang="en-US" sz="2000" b="1">
              <a:latin typeface="Times New Roman" pitchFamily="18" charset="0"/>
              <a:cs typeface="Times New Roman" pitchFamily="18" charset="0"/>
            </a:endParaRPr>
          </a:p>
        </p:txBody>
      </p:sp>
      <p:sp>
        <p:nvSpPr>
          <p:cNvPr id="18" name="Rectangle 17"/>
          <p:cNvSpPr/>
          <p:nvPr/>
        </p:nvSpPr>
        <p:spPr>
          <a:xfrm>
            <a:off x="615795" y="1200150"/>
            <a:ext cx="4223082"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b="1">
                <a:latin typeface="Times New Roman" pitchFamily="18" charset="0"/>
                <a:cs typeface="Times New Roman" pitchFamily="18" charset="0"/>
              </a:rPr>
              <a:t>It is differentiated into three regions</a:t>
            </a:r>
          </a:p>
        </p:txBody>
      </p:sp>
    </p:spTree>
    <p:extLst>
      <p:ext uri="{BB962C8B-B14F-4D97-AF65-F5344CB8AC3E}">
        <p14:creationId xmlns:p14="http://schemas.microsoft.com/office/powerpoint/2010/main" val="4936194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55" presetClass="entr" presetSubtype="0" fill="hold" nodeType="withEffect">
                                  <p:stCondLst>
                                    <p:cond delay="0"/>
                                  </p:stCondLst>
                                  <p:iterate type="lt">
                                    <p:tmPct val="10000"/>
                                  </p:iterate>
                                  <p:childTnLst>
                                    <p:set>
                                      <p:cBhvr>
                                        <p:cTn id="9" dur="1" fill="hold">
                                          <p:stCondLst>
                                            <p:cond delay="0"/>
                                          </p:stCondLst>
                                        </p:cTn>
                                        <p:tgtEl>
                                          <p:spTgt spid="17"/>
                                        </p:tgtEl>
                                        <p:attrNameLst>
                                          <p:attrName>style.visibility</p:attrName>
                                        </p:attrNameLst>
                                      </p:cBhvr>
                                      <p:to>
                                        <p:strVal val="visible"/>
                                      </p:to>
                                    </p:set>
                                    <p:anim calcmode="lin" valueType="num">
                                      <p:cBhvr>
                                        <p:cTn id="10" dur="1000" fill="hold"/>
                                        <p:tgtEl>
                                          <p:spTgt spid="17"/>
                                        </p:tgtEl>
                                        <p:attrNameLst>
                                          <p:attrName>ppt_w</p:attrName>
                                        </p:attrNameLst>
                                      </p:cBhvr>
                                      <p:tavLst>
                                        <p:tav tm="0">
                                          <p:val>
                                            <p:strVal val="#ppt_w*0.70"/>
                                          </p:val>
                                        </p:tav>
                                        <p:tav tm="100000">
                                          <p:val>
                                            <p:strVal val="#ppt_w"/>
                                          </p:val>
                                        </p:tav>
                                      </p:tavLst>
                                    </p:anim>
                                    <p:anim calcmode="lin" valueType="num">
                                      <p:cBhvr>
                                        <p:cTn id="11" dur="1000" fill="hold"/>
                                        <p:tgtEl>
                                          <p:spTgt spid="17"/>
                                        </p:tgtEl>
                                        <p:attrNameLst>
                                          <p:attrName>ppt_h</p:attrName>
                                        </p:attrNameLst>
                                      </p:cBhvr>
                                      <p:tavLst>
                                        <p:tav tm="0">
                                          <p:val>
                                            <p:strVal val="#ppt_h"/>
                                          </p:val>
                                        </p:tav>
                                        <p:tav tm="100000">
                                          <p:val>
                                            <p:strVal val="#ppt_h"/>
                                          </p:val>
                                        </p:tav>
                                      </p:tavLst>
                                    </p:anim>
                                    <p:animEffect transition="in" filter="fade">
                                      <p:cBhvr>
                                        <p:cTn id="12" dur="1000"/>
                                        <p:tgtEl>
                                          <p:spTgt spid="1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0" presetClass="entr" presetSubtype="0" fill="hold" grpId="0" nodeType="click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Effect transition="in" filter="fade">
                                      <p:cBhvr>
                                        <p:cTn id="17" dur="800" decel="100000"/>
                                        <p:tgtEl>
                                          <p:spTgt spid="24"/>
                                        </p:tgtEl>
                                      </p:cBhvr>
                                    </p:animEffect>
                                    <p:anim calcmode="lin" valueType="num">
                                      <p:cBhvr>
                                        <p:cTn id="18" dur="800" decel="100000" fill="hold"/>
                                        <p:tgtEl>
                                          <p:spTgt spid="24"/>
                                        </p:tgtEl>
                                        <p:attrNameLst>
                                          <p:attrName>style.rotation</p:attrName>
                                        </p:attrNameLst>
                                      </p:cBhvr>
                                      <p:tavLst>
                                        <p:tav tm="0">
                                          <p:val>
                                            <p:fltVal val="-90"/>
                                          </p:val>
                                        </p:tav>
                                        <p:tav tm="100000">
                                          <p:val>
                                            <p:fltVal val="0"/>
                                          </p:val>
                                        </p:tav>
                                      </p:tavLst>
                                    </p:anim>
                                    <p:anim calcmode="lin" valueType="num">
                                      <p:cBhvr>
                                        <p:cTn id="19" dur="800" decel="100000" fill="hold"/>
                                        <p:tgtEl>
                                          <p:spTgt spid="24"/>
                                        </p:tgtEl>
                                        <p:attrNameLst>
                                          <p:attrName>ppt_x</p:attrName>
                                        </p:attrNameLst>
                                      </p:cBhvr>
                                      <p:tavLst>
                                        <p:tav tm="0">
                                          <p:val>
                                            <p:strVal val="#ppt_x+0.4"/>
                                          </p:val>
                                        </p:tav>
                                        <p:tav tm="100000">
                                          <p:val>
                                            <p:strVal val="#ppt_x-0.05"/>
                                          </p:val>
                                        </p:tav>
                                      </p:tavLst>
                                    </p:anim>
                                    <p:anim calcmode="lin" valueType="num">
                                      <p:cBhvr>
                                        <p:cTn id="20" dur="800" decel="100000" fill="hold"/>
                                        <p:tgtEl>
                                          <p:spTgt spid="24"/>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24"/>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24"/>
                                        </p:tgtEl>
                                        <p:attrNameLst>
                                          <p:attrName>ppt_y</p:attrName>
                                        </p:attrNameLst>
                                      </p:cBhvr>
                                      <p:tavLst>
                                        <p:tav tm="0">
                                          <p:val>
                                            <p:strVal val="#ppt_y+0.1"/>
                                          </p:val>
                                        </p:tav>
                                        <p:tav tm="100000">
                                          <p:val>
                                            <p:strVal val="#ppt_y"/>
                                          </p:val>
                                        </p:tav>
                                      </p:tavLst>
                                    </p:anim>
                                  </p:childTnLst>
                                </p:cTn>
                              </p:par>
                            </p:childTnLst>
                          </p:cTn>
                        </p:par>
                        <p:par>
                          <p:cTn id="23" fill="hold" nodeType="afterGroup">
                            <p:stCondLst>
                              <p:cond delay="1000"/>
                            </p:stCondLst>
                            <p:childTnLst>
                              <p:par>
                                <p:cTn id="24" presetID="22" presetClass="entr" presetSubtype="8" fill="hold" grpId="0" nodeType="afterEffect">
                                  <p:stCondLst>
                                    <p:cond delay="0"/>
                                  </p:stCondLst>
                                  <p:iterate type="lt">
                                    <p:tmPct val="10000"/>
                                  </p:iterate>
                                  <p:childTnLst>
                                    <p:set>
                                      <p:cBhvr>
                                        <p:cTn id="25" dur="1" fill="hold">
                                          <p:stCondLst>
                                            <p:cond delay="0"/>
                                          </p:stCondLst>
                                        </p:cTn>
                                        <p:tgtEl>
                                          <p:spTgt spid="31"/>
                                        </p:tgtEl>
                                        <p:attrNameLst>
                                          <p:attrName>style.visibility</p:attrName>
                                        </p:attrNameLst>
                                      </p:cBhvr>
                                      <p:to>
                                        <p:strVal val="visible"/>
                                      </p:to>
                                    </p:set>
                                    <p:animEffect transition="in" filter="wipe(left)">
                                      <p:cBhvr>
                                        <p:cTn id="26" dur="2000"/>
                                        <p:tgtEl>
                                          <p:spTgt spid="31"/>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22" presetClass="entr" presetSubtype="8" fill="hold" nodeType="clickEffect">
                                  <p:stCondLst>
                                    <p:cond delay="0"/>
                                  </p:stCondLst>
                                  <p:iterate type="lt">
                                    <p:tmPct val="10000"/>
                                  </p:iterate>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wipe(left)">
                                      <p:cBhvr>
                                        <p:cTn id="31" dur="1000"/>
                                        <p:tgtEl>
                                          <p:spTgt spid="24">
                                            <p:txEl>
                                              <p:pRg st="0" end="0"/>
                                            </p:txEl>
                                          </p:spTgt>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24">
                                            <p:txEl>
                                              <p:pRg st="1" end="1"/>
                                            </p:txEl>
                                          </p:spTgt>
                                        </p:tgtEl>
                                        <p:attrNameLst>
                                          <p:attrName>style.visibility</p:attrName>
                                        </p:attrNameLst>
                                      </p:cBhvr>
                                      <p:to>
                                        <p:strVal val="visible"/>
                                      </p:to>
                                    </p:set>
                                    <p:animEffect transition="in" filter="wipe(left)">
                                      <p:cBhvr>
                                        <p:cTn id="36" dur="1000"/>
                                        <p:tgtEl>
                                          <p:spTgt spid="24">
                                            <p:txEl>
                                              <p:pRg st="1" end="1"/>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22" presetClass="entr" presetSubtype="8" fill="hold" nodeType="clickEffect">
                                  <p:stCondLst>
                                    <p:cond delay="0"/>
                                  </p:stCondLst>
                                  <p:iterate type="lt">
                                    <p:tmPct val="10000"/>
                                  </p:iterate>
                                  <p:childTnLst>
                                    <p:set>
                                      <p:cBhvr>
                                        <p:cTn id="40" dur="1" fill="hold">
                                          <p:stCondLst>
                                            <p:cond delay="0"/>
                                          </p:stCondLst>
                                        </p:cTn>
                                        <p:tgtEl>
                                          <p:spTgt spid="24">
                                            <p:txEl>
                                              <p:pRg st="2" end="2"/>
                                            </p:txEl>
                                          </p:spTgt>
                                        </p:tgtEl>
                                        <p:attrNameLst>
                                          <p:attrName>style.visibility</p:attrName>
                                        </p:attrNameLst>
                                      </p:cBhvr>
                                      <p:to>
                                        <p:strVal val="visible"/>
                                      </p:to>
                                    </p:set>
                                    <p:animEffect transition="in" filter="wipe(left)">
                                      <p:cBhvr>
                                        <p:cTn id="41" dur="1000"/>
                                        <p:tgtEl>
                                          <p:spTgt spid="24">
                                            <p:txEl>
                                              <p:pRg st="2" end="2"/>
                                            </p:txEl>
                                          </p:spTgt>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30" presetClass="entr" presetSubtype="0" fill="hold" grpId="0" nodeType="clickEffect">
                                  <p:stCondLst>
                                    <p:cond delay="0"/>
                                  </p:stCondLst>
                                  <p:iterate type="lt">
                                    <p:tmPct val="10000"/>
                                  </p:iterate>
                                  <p:childTnLst>
                                    <p:set>
                                      <p:cBhvr>
                                        <p:cTn id="45" dur="1" fill="hold">
                                          <p:stCondLst>
                                            <p:cond delay="0"/>
                                          </p:stCondLst>
                                        </p:cTn>
                                        <p:tgtEl>
                                          <p:spTgt spid="25"/>
                                        </p:tgtEl>
                                        <p:attrNameLst>
                                          <p:attrName>style.visibility</p:attrName>
                                        </p:attrNameLst>
                                      </p:cBhvr>
                                      <p:to>
                                        <p:strVal val="visible"/>
                                      </p:to>
                                    </p:set>
                                    <p:animEffect transition="in" filter="fade">
                                      <p:cBhvr>
                                        <p:cTn id="46" dur="800" decel="100000"/>
                                        <p:tgtEl>
                                          <p:spTgt spid="25"/>
                                        </p:tgtEl>
                                      </p:cBhvr>
                                    </p:animEffect>
                                    <p:anim calcmode="lin" valueType="num">
                                      <p:cBhvr>
                                        <p:cTn id="47" dur="800" decel="100000" fill="hold"/>
                                        <p:tgtEl>
                                          <p:spTgt spid="25"/>
                                        </p:tgtEl>
                                        <p:attrNameLst>
                                          <p:attrName>style.rotation</p:attrName>
                                        </p:attrNameLst>
                                      </p:cBhvr>
                                      <p:tavLst>
                                        <p:tav tm="0">
                                          <p:val>
                                            <p:fltVal val="-90"/>
                                          </p:val>
                                        </p:tav>
                                        <p:tav tm="100000">
                                          <p:val>
                                            <p:fltVal val="0"/>
                                          </p:val>
                                        </p:tav>
                                      </p:tavLst>
                                    </p:anim>
                                    <p:anim calcmode="lin" valueType="num">
                                      <p:cBhvr>
                                        <p:cTn id="48" dur="800" decel="100000" fill="hold"/>
                                        <p:tgtEl>
                                          <p:spTgt spid="25"/>
                                        </p:tgtEl>
                                        <p:attrNameLst>
                                          <p:attrName>ppt_x</p:attrName>
                                        </p:attrNameLst>
                                      </p:cBhvr>
                                      <p:tavLst>
                                        <p:tav tm="0">
                                          <p:val>
                                            <p:strVal val="#ppt_x+0.4"/>
                                          </p:val>
                                        </p:tav>
                                        <p:tav tm="100000">
                                          <p:val>
                                            <p:strVal val="#ppt_x-0.05"/>
                                          </p:val>
                                        </p:tav>
                                      </p:tavLst>
                                    </p:anim>
                                    <p:anim calcmode="lin" valueType="num">
                                      <p:cBhvr>
                                        <p:cTn id="49" dur="800" decel="100000" fill="hold"/>
                                        <p:tgtEl>
                                          <p:spTgt spid="25"/>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par>
                          <p:cTn id="52" fill="hold" nodeType="afterGroup">
                            <p:stCondLst>
                              <p:cond delay="1000"/>
                            </p:stCondLst>
                            <p:childTnLst>
                              <p:par>
                                <p:cTn id="53" presetID="22" presetClass="entr" presetSubtype="1" fill="hold" grpId="0" nodeType="afterEffect">
                                  <p:stCondLst>
                                    <p:cond delay="0"/>
                                  </p:stCondLst>
                                  <p:iterate type="lt">
                                    <p:tmPct val="10000"/>
                                  </p:iterate>
                                  <p:childTnLst>
                                    <p:set>
                                      <p:cBhvr>
                                        <p:cTn id="54" dur="1" fill="hold">
                                          <p:stCondLst>
                                            <p:cond delay="0"/>
                                          </p:stCondLst>
                                        </p:cTn>
                                        <p:tgtEl>
                                          <p:spTgt spid="32"/>
                                        </p:tgtEl>
                                        <p:attrNameLst>
                                          <p:attrName>style.visibility</p:attrName>
                                        </p:attrNameLst>
                                      </p:cBhvr>
                                      <p:to>
                                        <p:strVal val="visible"/>
                                      </p:to>
                                    </p:set>
                                    <p:animEffect transition="in" filter="wipe(up)">
                                      <p:cBhvr>
                                        <p:cTn id="55" dur="2000"/>
                                        <p:tgtEl>
                                          <p:spTgt spid="32"/>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22" presetClass="entr" presetSubtype="8" fill="hold" nodeType="clickEffect">
                                  <p:stCondLst>
                                    <p:cond delay="0"/>
                                  </p:stCondLst>
                                  <p:iterate type="lt">
                                    <p:tmPct val="10000"/>
                                  </p:iterate>
                                  <p:childTnLst>
                                    <p:set>
                                      <p:cBhvr>
                                        <p:cTn id="59" dur="1" fill="hold">
                                          <p:stCondLst>
                                            <p:cond delay="0"/>
                                          </p:stCondLst>
                                        </p:cTn>
                                        <p:tgtEl>
                                          <p:spTgt spid="25">
                                            <p:txEl>
                                              <p:pRg st="0" end="0"/>
                                            </p:txEl>
                                          </p:spTgt>
                                        </p:tgtEl>
                                        <p:attrNameLst>
                                          <p:attrName>style.visibility</p:attrName>
                                        </p:attrNameLst>
                                      </p:cBhvr>
                                      <p:to>
                                        <p:strVal val="visible"/>
                                      </p:to>
                                    </p:set>
                                    <p:animEffect transition="in" filter="wipe(left)">
                                      <p:cBhvr>
                                        <p:cTn id="60" dur="1000"/>
                                        <p:tgtEl>
                                          <p:spTgt spid="25">
                                            <p:txEl>
                                              <p:pRg st="0" end="0"/>
                                            </p:txEl>
                                          </p:spTgt>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22" presetClass="entr" presetSubtype="8" fill="hold" nodeType="clickEffect">
                                  <p:stCondLst>
                                    <p:cond delay="0"/>
                                  </p:stCondLst>
                                  <p:iterate type="lt">
                                    <p:tmPct val="10000"/>
                                  </p:iterate>
                                  <p:childTnLst>
                                    <p:set>
                                      <p:cBhvr>
                                        <p:cTn id="64" dur="1" fill="hold">
                                          <p:stCondLst>
                                            <p:cond delay="0"/>
                                          </p:stCondLst>
                                        </p:cTn>
                                        <p:tgtEl>
                                          <p:spTgt spid="25">
                                            <p:txEl>
                                              <p:pRg st="1" end="1"/>
                                            </p:txEl>
                                          </p:spTgt>
                                        </p:tgtEl>
                                        <p:attrNameLst>
                                          <p:attrName>style.visibility</p:attrName>
                                        </p:attrNameLst>
                                      </p:cBhvr>
                                      <p:to>
                                        <p:strVal val="visible"/>
                                      </p:to>
                                    </p:set>
                                    <p:animEffect transition="in" filter="wipe(left)">
                                      <p:cBhvr>
                                        <p:cTn id="65" dur="1000"/>
                                        <p:tgtEl>
                                          <p:spTgt spid="25">
                                            <p:txEl>
                                              <p:pRg st="1" end="1"/>
                                            </p:txEl>
                                          </p:spTgt>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22" presetClass="entr" presetSubtype="8" fill="hold" nodeType="clickEffect">
                                  <p:stCondLst>
                                    <p:cond delay="0"/>
                                  </p:stCondLst>
                                  <p:iterate type="lt">
                                    <p:tmPct val="10000"/>
                                  </p:iterate>
                                  <p:childTnLst>
                                    <p:set>
                                      <p:cBhvr>
                                        <p:cTn id="69" dur="1" fill="hold">
                                          <p:stCondLst>
                                            <p:cond delay="0"/>
                                          </p:stCondLst>
                                        </p:cTn>
                                        <p:tgtEl>
                                          <p:spTgt spid="25">
                                            <p:txEl>
                                              <p:pRg st="2" end="2"/>
                                            </p:txEl>
                                          </p:spTgt>
                                        </p:tgtEl>
                                        <p:attrNameLst>
                                          <p:attrName>style.visibility</p:attrName>
                                        </p:attrNameLst>
                                      </p:cBhvr>
                                      <p:to>
                                        <p:strVal val="visible"/>
                                      </p:to>
                                    </p:set>
                                    <p:animEffect transition="in" filter="wipe(left)">
                                      <p:cBhvr>
                                        <p:cTn id="70" dur="1000"/>
                                        <p:tgtEl>
                                          <p:spTgt spid="25">
                                            <p:txEl>
                                              <p:pRg st="2" end="2"/>
                                            </p:txEl>
                                          </p:spTgt>
                                        </p:tgtEl>
                                      </p:cBhvr>
                                    </p:animEffect>
                                  </p:childTnLst>
                                </p:cTn>
                              </p:par>
                            </p:childTnLst>
                          </p:cTn>
                        </p:par>
                      </p:childTnLst>
                    </p:cTn>
                  </p:par>
                  <p:par>
                    <p:cTn id="71" fill="hold" nodeType="clickPar">
                      <p:stCondLst>
                        <p:cond delay="indefinite"/>
                      </p:stCondLst>
                      <p:childTnLst>
                        <p:par>
                          <p:cTn id="72" fill="hold">
                            <p:stCondLst>
                              <p:cond delay="0"/>
                            </p:stCondLst>
                            <p:childTnLst>
                              <p:par>
                                <p:cTn id="73" presetID="30" presetClass="entr" presetSubtype="0" fill="hold" grpId="0" nodeType="clickEffect">
                                  <p:stCondLst>
                                    <p:cond delay="0"/>
                                  </p:stCondLst>
                                  <p:iterate type="lt">
                                    <p:tmPct val="10000"/>
                                  </p:iterate>
                                  <p:childTnLst>
                                    <p:set>
                                      <p:cBhvr>
                                        <p:cTn id="74" dur="1" fill="hold">
                                          <p:stCondLst>
                                            <p:cond delay="0"/>
                                          </p:stCondLst>
                                        </p:cTn>
                                        <p:tgtEl>
                                          <p:spTgt spid="27"/>
                                        </p:tgtEl>
                                        <p:attrNameLst>
                                          <p:attrName>style.visibility</p:attrName>
                                        </p:attrNameLst>
                                      </p:cBhvr>
                                      <p:to>
                                        <p:strVal val="visible"/>
                                      </p:to>
                                    </p:set>
                                    <p:animEffect transition="in" filter="fade">
                                      <p:cBhvr>
                                        <p:cTn id="75" dur="800" decel="100000"/>
                                        <p:tgtEl>
                                          <p:spTgt spid="27"/>
                                        </p:tgtEl>
                                      </p:cBhvr>
                                    </p:animEffect>
                                    <p:anim calcmode="lin" valueType="num">
                                      <p:cBhvr>
                                        <p:cTn id="76" dur="800" decel="100000" fill="hold"/>
                                        <p:tgtEl>
                                          <p:spTgt spid="27"/>
                                        </p:tgtEl>
                                        <p:attrNameLst>
                                          <p:attrName>style.rotation</p:attrName>
                                        </p:attrNameLst>
                                      </p:cBhvr>
                                      <p:tavLst>
                                        <p:tav tm="0">
                                          <p:val>
                                            <p:fltVal val="-90"/>
                                          </p:val>
                                        </p:tav>
                                        <p:tav tm="100000">
                                          <p:val>
                                            <p:fltVal val="0"/>
                                          </p:val>
                                        </p:tav>
                                      </p:tavLst>
                                    </p:anim>
                                    <p:anim calcmode="lin" valueType="num">
                                      <p:cBhvr>
                                        <p:cTn id="77" dur="800" decel="100000" fill="hold"/>
                                        <p:tgtEl>
                                          <p:spTgt spid="27"/>
                                        </p:tgtEl>
                                        <p:attrNameLst>
                                          <p:attrName>ppt_x</p:attrName>
                                        </p:attrNameLst>
                                      </p:cBhvr>
                                      <p:tavLst>
                                        <p:tav tm="0">
                                          <p:val>
                                            <p:strVal val="#ppt_x+0.4"/>
                                          </p:val>
                                        </p:tav>
                                        <p:tav tm="100000">
                                          <p:val>
                                            <p:strVal val="#ppt_x-0.05"/>
                                          </p:val>
                                        </p:tav>
                                      </p:tavLst>
                                    </p:anim>
                                    <p:anim calcmode="lin" valueType="num">
                                      <p:cBhvr>
                                        <p:cTn id="78" dur="800" decel="100000" fill="hold"/>
                                        <p:tgtEl>
                                          <p:spTgt spid="27"/>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childTnLst>
                          </p:cTn>
                        </p:par>
                        <p:par>
                          <p:cTn id="81" fill="hold" nodeType="afterGroup">
                            <p:stCondLst>
                              <p:cond delay="1000"/>
                            </p:stCondLst>
                            <p:childTnLst>
                              <p:par>
                                <p:cTn id="82" presetID="22" presetClass="entr" presetSubtype="1" fill="hold" grpId="0" nodeType="afterEffect">
                                  <p:stCondLst>
                                    <p:cond delay="0"/>
                                  </p:stCondLst>
                                  <p:iterate type="lt">
                                    <p:tmPct val="10000"/>
                                  </p:iterate>
                                  <p:childTnLst>
                                    <p:set>
                                      <p:cBhvr>
                                        <p:cTn id="83" dur="1" fill="hold">
                                          <p:stCondLst>
                                            <p:cond delay="0"/>
                                          </p:stCondLst>
                                        </p:cTn>
                                        <p:tgtEl>
                                          <p:spTgt spid="34"/>
                                        </p:tgtEl>
                                        <p:attrNameLst>
                                          <p:attrName>style.visibility</p:attrName>
                                        </p:attrNameLst>
                                      </p:cBhvr>
                                      <p:to>
                                        <p:strVal val="visible"/>
                                      </p:to>
                                    </p:set>
                                    <p:animEffect transition="in" filter="wipe(up)">
                                      <p:cBhvr>
                                        <p:cTn id="84" dur="2000"/>
                                        <p:tgtEl>
                                          <p:spTgt spid="34"/>
                                        </p:tgtEl>
                                      </p:cBhvr>
                                    </p:animEffect>
                                  </p:childTnLst>
                                </p:cTn>
                              </p:par>
                            </p:childTnLst>
                          </p:cTn>
                        </p:par>
                      </p:childTnLst>
                    </p:cTn>
                  </p:par>
                  <p:par>
                    <p:cTn id="85" fill="hold" nodeType="clickPar">
                      <p:stCondLst>
                        <p:cond delay="indefinite"/>
                      </p:stCondLst>
                      <p:childTnLst>
                        <p:par>
                          <p:cTn id="86" fill="hold">
                            <p:stCondLst>
                              <p:cond delay="0"/>
                            </p:stCondLst>
                            <p:childTnLst>
                              <p:par>
                                <p:cTn id="87" presetID="22" presetClass="entr" presetSubtype="8" fill="hold" nodeType="clickEffect">
                                  <p:stCondLst>
                                    <p:cond delay="0"/>
                                  </p:stCondLst>
                                  <p:iterate type="lt">
                                    <p:tmPct val="10000"/>
                                  </p:iterate>
                                  <p:childTnLst>
                                    <p:set>
                                      <p:cBhvr>
                                        <p:cTn id="88" dur="1" fill="hold">
                                          <p:stCondLst>
                                            <p:cond delay="0"/>
                                          </p:stCondLst>
                                        </p:cTn>
                                        <p:tgtEl>
                                          <p:spTgt spid="27">
                                            <p:txEl>
                                              <p:pRg st="0" end="0"/>
                                            </p:txEl>
                                          </p:spTgt>
                                        </p:tgtEl>
                                        <p:attrNameLst>
                                          <p:attrName>style.visibility</p:attrName>
                                        </p:attrNameLst>
                                      </p:cBhvr>
                                      <p:to>
                                        <p:strVal val="visible"/>
                                      </p:to>
                                    </p:set>
                                    <p:animEffect transition="in" filter="wipe(left)">
                                      <p:cBhvr>
                                        <p:cTn id="89" dur="1000"/>
                                        <p:tgtEl>
                                          <p:spTgt spid="27">
                                            <p:txEl>
                                              <p:pRg st="0" end="0"/>
                                            </p:txEl>
                                          </p:spTgt>
                                        </p:tgtEl>
                                      </p:cBhvr>
                                    </p:animEffect>
                                  </p:childTnLst>
                                </p:cTn>
                              </p:par>
                            </p:childTnLst>
                          </p:cTn>
                        </p:par>
                      </p:childTnLst>
                    </p:cTn>
                  </p:par>
                  <p:par>
                    <p:cTn id="90" fill="hold" nodeType="clickPar">
                      <p:stCondLst>
                        <p:cond delay="indefinite"/>
                      </p:stCondLst>
                      <p:childTnLst>
                        <p:par>
                          <p:cTn id="91" fill="hold">
                            <p:stCondLst>
                              <p:cond delay="0"/>
                            </p:stCondLst>
                            <p:childTnLst>
                              <p:par>
                                <p:cTn id="92" presetID="22" presetClass="entr" presetSubtype="8" fill="hold" nodeType="clickEffect">
                                  <p:stCondLst>
                                    <p:cond delay="0"/>
                                  </p:stCondLst>
                                  <p:iterate type="lt">
                                    <p:tmPct val="10000"/>
                                  </p:iterate>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wipe(left)">
                                      <p:cBhvr>
                                        <p:cTn id="94" dur="1000"/>
                                        <p:tgtEl>
                                          <p:spTgt spid="27">
                                            <p:txEl>
                                              <p:pRg st="1" end="1"/>
                                            </p:txEl>
                                          </p:spTgt>
                                        </p:tgtEl>
                                      </p:cBhvr>
                                    </p:animEffect>
                                  </p:childTnLst>
                                </p:cTn>
                              </p:par>
                            </p:childTnLst>
                          </p:cTn>
                        </p:par>
                      </p:childTnLst>
                    </p:cTn>
                  </p:par>
                  <p:par>
                    <p:cTn id="95" fill="hold" nodeType="clickPar">
                      <p:stCondLst>
                        <p:cond delay="indefinite"/>
                      </p:stCondLst>
                      <p:childTnLst>
                        <p:par>
                          <p:cTn id="96" fill="hold">
                            <p:stCondLst>
                              <p:cond delay="0"/>
                            </p:stCondLst>
                            <p:childTnLst>
                              <p:par>
                                <p:cTn id="97" presetID="22" presetClass="entr" presetSubtype="8" fill="hold" nodeType="clickEffect">
                                  <p:stCondLst>
                                    <p:cond delay="0"/>
                                  </p:stCondLst>
                                  <p:iterate type="lt">
                                    <p:tmPct val="10000"/>
                                  </p:iterate>
                                  <p:childTnLst>
                                    <p:set>
                                      <p:cBhvr>
                                        <p:cTn id="98" dur="1" fill="hold">
                                          <p:stCondLst>
                                            <p:cond delay="0"/>
                                          </p:stCondLst>
                                        </p:cTn>
                                        <p:tgtEl>
                                          <p:spTgt spid="27">
                                            <p:txEl>
                                              <p:pRg st="2" end="2"/>
                                            </p:txEl>
                                          </p:spTgt>
                                        </p:tgtEl>
                                        <p:attrNameLst>
                                          <p:attrName>style.visibility</p:attrName>
                                        </p:attrNameLst>
                                      </p:cBhvr>
                                      <p:to>
                                        <p:strVal val="visible"/>
                                      </p:to>
                                    </p:set>
                                    <p:animEffect transition="in" filter="wipe(left)">
                                      <p:cBhvr>
                                        <p:cTn id="99" dur="10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24" grpId="0" animBg="1"/>
      <p:bldP spid="25" grpId="0" animBg="1"/>
      <p:bldP spid="27" grpId="0" animBg="1"/>
      <p:bldP spid="18" grpId="0"/>
    </p:bldLst>
  </p:timing>
</p:sld>
</file>

<file path=ppt/slides/slide5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147782"/>
            <a:ext cx="714405" cy="714405"/>
          </a:xfrm>
          <a:prstGeom prst="rect">
            <a:avLst/>
          </a:prstGeom>
          <a:noFill/>
        </p:spPr>
      </p:pic>
      <p:sp>
        <p:nvSpPr>
          <p:cNvPr id="5" name="TextBox 4"/>
          <p:cNvSpPr txBox="1"/>
          <p:nvPr/>
        </p:nvSpPr>
        <p:spPr>
          <a:xfrm>
            <a:off x="533400" y="871775"/>
            <a:ext cx="8077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125. Hair on the body &amp; eye lashes are formed</a:t>
            </a:r>
          </a:p>
        </p:txBody>
      </p:sp>
      <p:sp>
        <p:nvSpPr>
          <p:cNvPr id="8" name="TextBox 7"/>
          <p:cNvSpPr txBox="1"/>
          <p:nvPr/>
        </p:nvSpPr>
        <p:spPr>
          <a:xfrm>
            <a:off x="1020370" y="1328975"/>
            <a:ext cx="3867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18 weeks</a:t>
            </a:r>
          </a:p>
        </p:txBody>
      </p:sp>
      <p:sp>
        <p:nvSpPr>
          <p:cNvPr id="19" name="TextBox 18"/>
          <p:cNvSpPr txBox="1"/>
          <p:nvPr/>
        </p:nvSpPr>
        <p:spPr>
          <a:xfrm>
            <a:off x="1030304" y="1790640"/>
            <a:ext cx="47719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At the end of  20 weeks</a:t>
            </a:r>
          </a:p>
        </p:txBody>
      </p:sp>
      <p:sp>
        <p:nvSpPr>
          <p:cNvPr id="20" name="TextBox 19"/>
          <p:cNvSpPr txBox="1"/>
          <p:nvPr/>
        </p:nvSpPr>
        <p:spPr>
          <a:xfrm>
            <a:off x="1030302" y="27812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At the end of 12 weeks</a:t>
            </a:r>
          </a:p>
        </p:txBody>
      </p:sp>
      <p:sp>
        <p:nvSpPr>
          <p:cNvPr id="21" name="TextBox 20"/>
          <p:cNvSpPr txBox="1"/>
          <p:nvPr/>
        </p:nvSpPr>
        <p:spPr>
          <a:xfrm>
            <a:off x="1030302" y="2304930"/>
            <a:ext cx="34654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At the end of  24 weeks</a:t>
            </a:r>
          </a:p>
        </p:txBody>
      </p:sp>
    </p:spTree>
    <p:extLst>
      <p:ext uri="{BB962C8B-B14F-4D97-AF65-F5344CB8AC3E}">
        <p14:creationId xmlns:p14="http://schemas.microsoft.com/office/powerpoint/2010/main" val="6926352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5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557575"/>
            <a:ext cx="714405" cy="714405"/>
          </a:xfrm>
          <a:prstGeom prst="rect">
            <a:avLst/>
          </a:prstGeom>
          <a:noFill/>
        </p:spPr>
      </p:pic>
      <p:sp>
        <p:nvSpPr>
          <p:cNvPr id="5" name="TextBox 4"/>
          <p:cNvSpPr txBox="1"/>
          <p:nvPr/>
        </p:nvSpPr>
        <p:spPr>
          <a:xfrm>
            <a:off x="533400" y="925889"/>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126. By the end of 1</a:t>
            </a:r>
            <a:r>
              <a:rPr lang="en-US" sz="2000" b="1" baseline="30000">
                <a:solidFill>
                  <a:srgbClr val="0000FF"/>
                </a:solidFill>
                <a:latin typeface="Times New Roman" pitchFamily="18" charset="0"/>
                <a:ea typeface="Cambria Math" pitchFamily="18" charset="0"/>
                <a:cs typeface="Times New Roman" pitchFamily="18" charset="0"/>
              </a:rPr>
              <a:t>st</a:t>
            </a:r>
            <a:r>
              <a:rPr lang="en-US" sz="2000" b="1">
                <a:solidFill>
                  <a:srgbClr val="0000FF"/>
                </a:solidFill>
                <a:latin typeface="Times New Roman" pitchFamily="18" charset="0"/>
                <a:ea typeface="Cambria Math" pitchFamily="18" charset="0"/>
                <a:cs typeface="Times New Roman" pitchFamily="18" charset="0"/>
              </a:rPr>
              <a:t>  Trimester, the major organ systems formed </a:t>
            </a:r>
          </a:p>
          <a:p>
            <a:pPr marL="406400" indent="-406400" algn="just"/>
            <a:r>
              <a:rPr lang="en-US" sz="2000" b="1">
                <a:solidFill>
                  <a:srgbClr val="0000FF"/>
                </a:solidFill>
                <a:latin typeface="Times New Roman" pitchFamily="18" charset="0"/>
                <a:ea typeface="Cambria Math" pitchFamily="18" charset="0"/>
                <a:cs typeface="Times New Roman" pitchFamily="18" charset="0"/>
              </a:rPr>
              <a:t>        are …………. </a:t>
            </a:r>
          </a:p>
        </p:txBody>
      </p:sp>
      <p:sp>
        <p:nvSpPr>
          <p:cNvPr id="8" name="TextBox 7"/>
          <p:cNvSpPr txBox="1"/>
          <p:nvPr/>
        </p:nvSpPr>
        <p:spPr>
          <a:xfrm>
            <a:off x="1079719" y="1709975"/>
            <a:ext cx="425428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Limbs &amp; external genital organs </a:t>
            </a:r>
          </a:p>
        </p:txBody>
      </p:sp>
      <p:sp>
        <p:nvSpPr>
          <p:cNvPr id="19" name="TextBox 18"/>
          <p:cNvSpPr txBox="1"/>
          <p:nvPr/>
        </p:nvSpPr>
        <p:spPr>
          <a:xfrm>
            <a:off x="1066800" y="2171640"/>
            <a:ext cx="47719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Limbs only</a:t>
            </a:r>
          </a:p>
        </p:txBody>
      </p:sp>
      <p:sp>
        <p:nvSpPr>
          <p:cNvPr id="20" name="TextBox 19"/>
          <p:cNvSpPr txBox="1"/>
          <p:nvPr/>
        </p:nvSpPr>
        <p:spPr>
          <a:xfrm>
            <a:off x="1066800" y="31622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Heart &amp; limbs</a:t>
            </a:r>
          </a:p>
        </p:txBody>
      </p:sp>
      <p:sp>
        <p:nvSpPr>
          <p:cNvPr id="21" name="TextBox 20"/>
          <p:cNvSpPr txBox="1"/>
          <p:nvPr/>
        </p:nvSpPr>
        <p:spPr>
          <a:xfrm>
            <a:off x="1064752" y="2685930"/>
            <a:ext cx="38120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External genital organs only </a:t>
            </a:r>
          </a:p>
        </p:txBody>
      </p:sp>
    </p:spTree>
    <p:extLst>
      <p:ext uri="{BB962C8B-B14F-4D97-AF65-F5344CB8AC3E}">
        <p14:creationId xmlns:p14="http://schemas.microsoft.com/office/powerpoint/2010/main" val="22310885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5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52594" y="1219626"/>
            <a:ext cx="590417" cy="590417"/>
          </a:xfrm>
          <a:prstGeom prst="rect">
            <a:avLst/>
          </a:prstGeom>
          <a:noFill/>
        </p:spPr>
      </p:pic>
      <p:sp>
        <p:nvSpPr>
          <p:cNvPr id="5" name="TextBox 4"/>
          <p:cNvSpPr txBox="1"/>
          <p:nvPr/>
        </p:nvSpPr>
        <p:spPr>
          <a:xfrm>
            <a:off x="609600" y="895350"/>
            <a:ext cx="737616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127. The process of  child birth is called……………</a:t>
            </a:r>
          </a:p>
        </p:txBody>
      </p:sp>
      <p:sp>
        <p:nvSpPr>
          <p:cNvPr id="8" name="TextBox 7"/>
          <p:cNvSpPr txBox="1"/>
          <p:nvPr/>
        </p:nvSpPr>
        <p:spPr>
          <a:xfrm>
            <a:off x="1184524" y="1405175"/>
            <a:ext cx="425428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Parturition</a:t>
            </a:r>
          </a:p>
        </p:txBody>
      </p:sp>
      <p:sp>
        <p:nvSpPr>
          <p:cNvPr id="19" name="TextBox 18"/>
          <p:cNvSpPr txBox="1"/>
          <p:nvPr/>
        </p:nvSpPr>
        <p:spPr>
          <a:xfrm>
            <a:off x="1135109" y="1866840"/>
            <a:ext cx="47719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Implantation</a:t>
            </a:r>
          </a:p>
        </p:txBody>
      </p:sp>
      <p:sp>
        <p:nvSpPr>
          <p:cNvPr id="20" name="TextBox 19"/>
          <p:cNvSpPr txBox="1"/>
          <p:nvPr/>
        </p:nvSpPr>
        <p:spPr>
          <a:xfrm>
            <a:off x="1135107" y="2857440"/>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Gestation</a:t>
            </a:r>
          </a:p>
        </p:txBody>
      </p:sp>
      <p:sp>
        <p:nvSpPr>
          <p:cNvPr id="21" name="TextBox 20"/>
          <p:cNvSpPr txBox="1"/>
          <p:nvPr/>
        </p:nvSpPr>
        <p:spPr>
          <a:xfrm>
            <a:off x="1171605" y="2381130"/>
            <a:ext cx="38120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Lactation</a:t>
            </a:r>
          </a:p>
        </p:txBody>
      </p:sp>
    </p:spTree>
    <p:extLst>
      <p:ext uri="{BB962C8B-B14F-4D97-AF65-F5344CB8AC3E}">
        <p14:creationId xmlns:p14="http://schemas.microsoft.com/office/powerpoint/2010/main" val="24302917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5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9535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128. The signals for parturition originate from ..…</a:t>
            </a:r>
          </a:p>
        </p:txBody>
      </p:sp>
      <p:sp>
        <p:nvSpPr>
          <p:cNvPr id="8" name="TextBox 7"/>
          <p:cNvSpPr txBox="1"/>
          <p:nvPr/>
        </p:nvSpPr>
        <p:spPr>
          <a:xfrm>
            <a:off x="1096570" y="1357298"/>
            <a:ext cx="61424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Fully developed foetus &amp; placenta</a:t>
            </a:r>
          </a:p>
        </p:txBody>
      </p:sp>
      <p:sp>
        <p:nvSpPr>
          <p:cNvPr id="19" name="TextBox 18"/>
          <p:cNvSpPr txBox="1"/>
          <p:nvPr/>
        </p:nvSpPr>
        <p:spPr>
          <a:xfrm>
            <a:off x="1106504" y="1818963"/>
            <a:ext cx="477199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Fully developed foetus only</a:t>
            </a:r>
          </a:p>
        </p:txBody>
      </p:sp>
      <p:sp>
        <p:nvSpPr>
          <p:cNvPr id="20" name="TextBox 19"/>
          <p:cNvSpPr txBox="1"/>
          <p:nvPr/>
        </p:nvSpPr>
        <p:spPr>
          <a:xfrm>
            <a:off x="1106502" y="2809563"/>
            <a:ext cx="4086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Uterine wall only</a:t>
            </a:r>
          </a:p>
        </p:txBody>
      </p:sp>
      <p:sp>
        <p:nvSpPr>
          <p:cNvPr id="21" name="TextBox 20"/>
          <p:cNvSpPr txBox="1"/>
          <p:nvPr/>
        </p:nvSpPr>
        <p:spPr>
          <a:xfrm>
            <a:off x="1106502" y="2333253"/>
            <a:ext cx="34654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Placenta only</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11975" y="1232623"/>
            <a:ext cx="649459" cy="649459"/>
          </a:xfrm>
          <a:prstGeom prst="rect">
            <a:avLst/>
          </a:prstGeom>
          <a:noFill/>
        </p:spPr>
      </p:pic>
    </p:spTree>
    <p:extLst>
      <p:ext uri="{BB962C8B-B14F-4D97-AF65-F5344CB8AC3E}">
        <p14:creationId xmlns:p14="http://schemas.microsoft.com/office/powerpoint/2010/main" val="322518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5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99273" y="2104055"/>
            <a:ext cx="649459" cy="649459"/>
          </a:xfrm>
          <a:prstGeom prst="rect">
            <a:avLst/>
          </a:prstGeom>
          <a:noFill/>
        </p:spPr>
      </p:pic>
      <p:sp>
        <p:nvSpPr>
          <p:cNvPr id="5" name="TextBox 4"/>
          <p:cNvSpPr txBox="1"/>
          <p:nvPr/>
        </p:nvSpPr>
        <p:spPr>
          <a:xfrm>
            <a:off x="609600" y="895350"/>
            <a:ext cx="640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6075" indent="-346075" algn="just"/>
            <a:r>
              <a:rPr lang="en-US" sz="2000" b="1">
                <a:solidFill>
                  <a:srgbClr val="0000FF"/>
                </a:solidFill>
                <a:latin typeface="Times New Roman" pitchFamily="18" charset="0"/>
                <a:ea typeface="Cambria Math" pitchFamily="18" charset="0"/>
                <a:cs typeface="Times New Roman" pitchFamily="18" charset="0"/>
              </a:rPr>
              <a:t>129. The hormone that helps in parturition is</a:t>
            </a:r>
          </a:p>
        </p:txBody>
      </p:sp>
      <p:sp>
        <p:nvSpPr>
          <p:cNvPr id="8" name="TextBox 7"/>
          <p:cNvSpPr txBox="1"/>
          <p:nvPr/>
        </p:nvSpPr>
        <p:spPr>
          <a:xfrm>
            <a:off x="1248970" y="1252775"/>
            <a:ext cx="16466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FSH</a:t>
            </a:r>
          </a:p>
        </p:txBody>
      </p:sp>
      <p:sp>
        <p:nvSpPr>
          <p:cNvPr id="19" name="TextBox 18"/>
          <p:cNvSpPr txBox="1"/>
          <p:nvPr/>
        </p:nvSpPr>
        <p:spPr>
          <a:xfrm>
            <a:off x="1258904" y="1714440"/>
            <a:ext cx="16366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LH</a:t>
            </a:r>
          </a:p>
        </p:txBody>
      </p:sp>
      <p:sp>
        <p:nvSpPr>
          <p:cNvPr id="20" name="TextBox 19"/>
          <p:cNvSpPr txBox="1"/>
          <p:nvPr/>
        </p:nvSpPr>
        <p:spPr>
          <a:xfrm>
            <a:off x="1258902" y="2705040"/>
            <a:ext cx="17890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ADH</a:t>
            </a:r>
          </a:p>
        </p:txBody>
      </p:sp>
      <p:sp>
        <p:nvSpPr>
          <p:cNvPr id="21" name="TextBox 20"/>
          <p:cNvSpPr txBox="1"/>
          <p:nvPr/>
        </p:nvSpPr>
        <p:spPr>
          <a:xfrm>
            <a:off x="1258902" y="2228730"/>
            <a:ext cx="2398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Oxytocin</a:t>
            </a:r>
          </a:p>
        </p:txBody>
      </p:sp>
    </p:spTree>
    <p:extLst>
      <p:ext uri="{BB962C8B-B14F-4D97-AF65-F5344CB8AC3E}">
        <p14:creationId xmlns:p14="http://schemas.microsoft.com/office/powerpoint/2010/main" val="12808987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5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13577" y="1280500"/>
            <a:ext cx="649459" cy="649459"/>
          </a:xfrm>
          <a:prstGeom prst="rect">
            <a:avLst/>
          </a:prstGeom>
          <a:noFill/>
        </p:spPr>
      </p:pic>
      <p:sp>
        <p:nvSpPr>
          <p:cNvPr id="5" name="TextBox 4"/>
          <p:cNvSpPr txBox="1"/>
          <p:nvPr/>
        </p:nvSpPr>
        <p:spPr>
          <a:xfrm>
            <a:off x="533400" y="867027"/>
            <a:ext cx="5562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3088" indent="-573088" algn="just"/>
            <a:r>
              <a:rPr lang="en-US" sz="2000" b="1">
                <a:solidFill>
                  <a:srgbClr val="0000FF"/>
                </a:solidFill>
                <a:latin typeface="Times New Roman" pitchFamily="18" charset="0"/>
                <a:ea typeface="Cambria Math" pitchFamily="18" charset="0"/>
                <a:cs typeface="Times New Roman" pitchFamily="18" charset="0"/>
              </a:rPr>
              <a:t>130. The mild uterine contractions are called..…</a:t>
            </a:r>
          </a:p>
        </p:txBody>
      </p:sp>
      <p:sp>
        <p:nvSpPr>
          <p:cNvPr id="8" name="TextBox 7"/>
          <p:cNvSpPr txBox="1"/>
          <p:nvPr/>
        </p:nvSpPr>
        <p:spPr>
          <a:xfrm>
            <a:off x="1161672" y="1405175"/>
            <a:ext cx="3105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Foetal ejection reflex</a:t>
            </a:r>
          </a:p>
        </p:txBody>
      </p:sp>
      <p:sp>
        <p:nvSpPr>
          <p:cNvPr id="19" name="TextBox 18"/>
          <p:cNvSpPr txBox="1"/>
          <p:nvPr/>
        </p:nvSpPr>
        <p:spPr>
          <a:xfrm>
            <a:off x="1171606" y="1866840"/>
            <a:ext cx="23859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Parturition </a:t>
            </a:r>
          </a:p>
        </p:txBody>
      </p:sp>
      <p:sp>
        <p:nvSpPr>
          <p:cNvPr id="20" name="TextBox 19"/>
          <p:cNvSpPr txBox="1"/>
          <p:nvPr/>
        </p:nvSpPr>
        <p:spPr>
          <a:xfrm>
            <a:off x="1171604" y="2857440"/>
            <a:ext cx="23859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Gestation</a:t>
            </a:r>
          </a:p>
        </p:txBody>
      </p:sp>
      <p:sp>
        <p:nvSpPr>
          <p:cNvPr id="21" name="TextBox 20"/>
          <p:cNvSpPr txBox="1"/>
          <p:nvPr/>
        </p:nvSpPr>
        <p:spPr>
          <a:xfrm>
            <a:off x="1171604" y="2381130"/>
            <a:ext cx="23859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Implantation</a:t>
            </a:r>
          </a:p>
        </p:txBody>
      </p:sp>
    </p:spTree>
    <p:extLst>
      <p:ext uri="{BB962C8B-B14F-4D97-AF65-F5344CB8AC3E}">
        <p14:creationId xmlns:p14="http://schemas.microsoft.com/office/powerpoint/2010/main" val="4102058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5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0" y="12001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657600" y="16573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8878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a:xfrm>
            <a:off x="519114" y="285750"/>
            <a:ext cx="67960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5" name="TextBox 4"/>
          <p:cNvSpPr txBox="1"/>
          <p:nvPr/>
        </p:nvSpPr>
        <p:spPr>
          <a:xfrm>
            <a:off x="2345097" y="1444903"/>
            <a:ext cx="3886200" cy="255454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4000" b="1"/>
              <a:t>UNIT-VA </a:t>
            </a:r>
          </a:p>
          <a:p>
            <a:pPr algn="ctr"/>
            <a:r>
              <a:rPr lang="en-US" sz="4000" b="1"/>
              <a:t>HUMAN REPRODUCTIVE SYSTEM</a:t>
            </a:r>
            <a:endParaRPr lang="en-US" sz="3200" b="1"/>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iterate type="lt">
                                    <p:tmPct val="10000"/>
                                  </p:iterate>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182569" y="1200150"/>
            <a:ext cx="4486276"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Exercise ii</a:t>
            </a:r>
          </a:p>
        </p:txBody>
      </p:sp>
      <p:sp>
        <p:nvSpPr>
          <p:cNvPr id="3" name="TextBox 2"/>
          <p:cNvSpPr txBox="1"/>
          <p:nvPr/>
        </p:nvSpPr>
        <p:spPr>
          <a:xfrm>
            <a:off x="838200" y="2259509"/>
            <a:ext cx="75438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MALE REPRODUCTIVE SYSTEM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5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1123950"/>
            <a:ext cx="40005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 Read the following</a:t>
            </a:r>
          </a:p>
        </p:txBody>
      </p:sp>
      <p:sp>
        <p:nvSpPr>
          <p:cNvPr id="8" name="TextBox 7"/>
          <p:cNvSpPr txBox="1"/>
          <p:nvPr/>
        </p:nvSpPr>
        <p:spPr>
          <a:xfrm>
            <a:off x="1085472" y="3113265"/>
            <a:ext cx="2419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iii</a:t>
            </a:r>
          </a:p>
        </p:txBody>
      </p:sp>
      <p:sp>
        <p:nvSpPr>
          <p:cNvPr id="19" name="TextBox 18"/>
          <p:cNvSpPr txBox="1"/>
          <p:nvPr/>
        </p:nvSpPr>
        <p:spPr>
          <a:xfrm>
            <a:off x="4736300" y="3100505"/>
            <a:ext cx="18931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ii &amp; iii </a:t>
            </a:r>
          </a:p>
        </p:txBody>
      </p:sp>
      <p:sp>
        <p:nvSpPr>
          <p:cNvPr id="20" name="TextBox 19"/>
          <p:cNvSpPr txBox="1"/>
          <p:nvPr/>
        </p:nvSpPr>
        <p:spPr>
          <a:xfrm>
            <a:off x="4776803" y="3619440"/>
            <a:ext cx="1547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1066801" y="3543240"/>
            <a:ext cx="2057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iii </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01793" y="2982934"/>
            <a:ext cx="590417" cy="590417"/>
          </a:xfrm>
          <a:prstGeom prst="rect">
            <a:avLst/>
          </a:prstGeom>
          <a:noFill/>
        </p:spPr>
      </p:pic>
      <p:sp>
        <p:nvSpPr>
          <p:cNvPr id="10" name="TextBox 9"/>
          <p:cNvSpPr txBox="1"/>
          <p:nvPr/>
        </p:nvSpPr>
        <p:spPr>
          <a:xfrm>
            <a:off x="838200" y="148584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Testes are located out side the abdomen in male human beings. </a:t>
            </a:r>
          </a:p>
        </p:txBody>
      </p:sp>
      <p:sp>
        <p:nvSpPr>
          <p:cNvPr id="12" name="TextBox 11"/>
          <p:cNvSpPr txBox="1"/>
          <p:nvPr/>
        </p:nvSpPr>
        <p:spPr>
          <a:xfrm>
            <a:off x="838200" y="1885950"/>
            <a:ext cx="647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Scrotal sacs maintain low temperature of the testis.</a:t>
            </a:r>
          </a:p>
        </p:txBody>
      </p:sp>
      <p:sp>
        <p:nvSpPr>
          <p:cNvPr id="13" name="TextBox 12"/>
          <p:cNvSpPr txBox="1"/>
          <p:nvPr/>
        </p:nvSpPr>
        <p:spPr>
          <a:xfrm>
            <a:off x="838200" y="2266950"/>
            <a:ext cx="5486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Low temperature helps in spermiation. </a:t>
            </a:r>
          </a:p>
        </p:txBody>
      </p:sp>
      <p:sp>
        <p:nvSpPr>
          <p:cNvPr id="14" name="TextBox 13"/>
          <p:cNvSpPr txBox="1"/>
          <p:nvPr/>
        </p:nvSpPr>
        <p:spPr>
          <a:xfrm>
            <a:off x="1015998" y="2705040"/>
            <a:ext cx="34036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 </a:t>
            </a:r>
          </a:p>
        </p:txBody>
      </p:sp>
      <p:sp>
        <p:nvSpPr>
          <p:cNvPr id="15" name="TextBox 8"/>
          <p:cNvSpPr txBox="1"/>
          <p:nvPr/>
        </p:nvSpPr>
        <p:spPr>
          <a:xfrm>
            <a:off x="7010400" y="715539"/>
            <a:ext cx="205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28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3607852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Group 1"/>
          <p:cNvGrpSpPr/>
          <p:nvPr/>
        </p:nvGrpSpPr>
        <p:grpSpPr>
          <a:xfrm>
            <a:off x="533400" y="1457759"/>
            <a:ext cx="3111828" cy="3247591"/>
            <a:chOff x="533400" y="1387423"/>
            <a:chExt cx="4455942" cy="3247591"/>
          </a:xfrm>
        </p:grpSpPr>
        <p:pic>
          <p:nvPicPr>
            <p:cNvPr id="3" name="Picture 1"/>
            <p:cNvPicPr>
              <a:picLocks noChangeAspect="1" noChangeArrowheads="1"/>
            </p:cNvPicPr>
            <p:nvPr/>
          </p:nvPicPr>
          <p:blipFill>
            <a:blip r:embed="rId2"/>
            <a:srcRect l="9134" t="4409" r="13228" b="630"/>
            <a:stretch>
              <a:fillRect/>
            </a:stretch>
          </p:blipFill>
          <p:spPr bwMode="auto">
            <a:xfrm flipH="1">
              <a:off x="533400" y="1504949"/>
              <a:ext cx="4455942" cy="3046953"/>
            </a:xfrm>
            <a:prstGeom prst="rect">
              <a:avLst/>
            </a:prstGeom>
            <a:noFill/>
            <a:ln w="9525">
              <a:noFill/>
              <a:miter lim="800000"/>
            </a:ln>
            <a:effectLst/>
          </p:spPr>
        </p:pic>
        <p:sp>
          <p:nvSpPr>
            <p:cNvPr id="4" name="TextBox 3"/>
            <p:cNvSpPr txBox="1"/>
            <p:nvPr/>
          </p:nvSpPr>
          <p:spPr>
            <a:xfrm>
              <a:off x="4439696" y="1942054"/>
              <a:ext cx="481222"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A</a:t>
              </a:r>
            </a:p>
          </p:txBody>
        </p:sp>
        <p:sp>
          <p:nvSpPr>
            <p:cNvPr id="5" name="TextBox 4"/>
            <p:cNvSpPr txBox="1"/>
            <p:nvPr/>
          </p:nvSpPr>
          <p:spPr>
            <a:xfrm>
              <a:off x="4439696" y="2876550"/>
              <a:ext cx="458780"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B</a:t>
              </a:r>
              <a:endParaRPr lang="en-US" sz="3200" b="1">
                <a:latin typeface="Times New Roman" pitchFamily="18" charset="0"/>
                <a:cs typeface="Times New Roman" pitchFamily="18" charset="0"/>
              </a:endParaRPr>
            </a:p>
          </p:txBody>
        </p:sp>
        <p:sp>
          <p:nvSpPr>
            <p:cNvPr id="6" name="TextBox 5"/>
            <p:cNvSpPr txBox="1"/>
            <p:nvPr/>
          </p:nvSpPr>
          <p:spPr>
            <a:xfrm>
              <a:off x="4439696" y="3729527"/>
              <a:ext cx="481222"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C</a:t>
              </a:r>
            </a:p>
          </p:txBody>
        </p:sp>
        <p:sp>
          <p:nvSpPr>
            <p:cNvPr id="7" name="TextBox 6"/>
            <p:cNvSpPr txBox="1"/>
            <p:nvPr/>
          </p:nvSpPr>
          <p:spPr>
            <a:xfrm>
              <a:off x="2653026" y="1387423"/>
              <a:ext cx="481222"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D</a:t>
              </a:r>
            </a:p>
          </p:txBody>
        </p:sp>
        <p:sp>
          <p:nvSpPr>
            <p:cNvPr id="8" name="TextBox 7"/>
            <p:cNvSpPr txBox="1"/>
            <p:nvPr/>
          </p:nvSpPr>
          <p:spPr>
            <a:xfrm>
              <a:off x="573592" y="4050239"/>
              <a:ext cx="458780" cy="584775"/>
            </a:xfrm>
            <a:prstGeom prst="rect">
              <a:avLst/>
            </a:prstGeom>
            <a:solidFill>
              <a:schemeClr val="bg1"/>
            </a:solidFill>
            <a:ln>
              <a:solidFill>
                <a:schemeClr val="bg1"/>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latin typeface="Times New Roman" pitchFamily="18" charset="0"/>
                  <a:cs typeface="Times New Roman" pitchFamily="18" charset="0"/>
                </a:rPr>
                <a:t>E</a:t>
              </a:r>
            </a:p>
          </p:txBody>
        </p:sp>
      </p:grpSp>
      <p:sp>
        <p:nvSpPr>
          <p:cNvPr id="9" name="Rectangle 8"/>
          <p:cNvSpPr/>
          <p:nvPr/>
        </p:nvSpPr>
        <p:spPr>
          <a:xfrm>
            <a:off x="600075" y="731346"/>
            <a:ext cx="1754006"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EPIDIDYMIS</a:t>
            </a:r>
          </a:p>
        </p:txBody>
      </p:sp>
      <p:sp>
        <p:nvSpPr>
          <p:cNvPr id="36" name="TextBox 35"/>
          <p:cNvSpPr txBox="1"/>
          <p:nvPr/>
        </p:nvSpPr>
        <p:spPr>
          <a:xfrm>
            <a:off x="609600" y="1556176"/>
            <a:ext cx="1559145"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Vas deferens</a:t>
            </a:r>
          </a:p>
        </p:txBody>
      </p:sp>
      <p:sp>
        <p:nvSpPr>
          <p:cNvPr id="38" name="Freeform 37"/>
          <p:cNvSpPr/>
          <p:nvPr/>
        </p:nvSpPr>
        <p:spPr>
          <a:xfrm>
            <a:off x="1986280" y="3895576"/>
            <a:ext cx="1017693" cy="585893"/>
          </a:xfrm>
          <a:custGeom>
            <a:gdLst>
              <a:gd name="connsiteX0" fmla="*/ 0 w 1017693"/>
              <a:gd name="connsiteY0" fmla="*/ 401320 h 585893"/>
              <a:gd name="connsiteX1" fmla="*/ 60960 w 1017693"/>
              <a:gd name="connsiteY1" fmla="*/ 441960 h 585893"/>
              <a:gd name="connsiteX2" fmla="*/ 269240 w 1017693"/>
              <a:gd name="connsiteY2" fmla="*/ 411480 h 585893"/>
              <a:gd name="connsiteX3" fmla="*/ 325120 w 1017693"/>
              <a:gd name="connsiteY3" fmla="*/ 401320 h 585893"/>
              <a:gd name="connsiteX4" fmla="*/ 370840 w 1017693"/>
              <a:gd name="connsiteY4" fmla="*/ 447040 h 585893"/>
              <a:gd name="connsiteX5" fmla="*/ 452120 w 1017693"/>
              <a:gd name="connsiteY5" fmla="*/ 452120 h 585893"/>
              <a:gd name="connsiteX6" fmla="*/ 467360 w 1017693"/>
              <a:gd name="connsiteY6" fmla="*/ 538480 h 585893"/>
              <a:gd name="connsiteX7" fmla="*/ 629920 w 1017693"/>
              <a:gd name="connsiteY7" fmla="*/ 497840 h 585893"/>
              <a:gd name="connsiteX8" fmla="*/ 706120 w 1017693"/>
              <a:gd name="connsiteY8" fmla="*/ 492760 h 585893"/>
              <a:gd name="connsiteX9" fmla="*/ 716280 w 1017693"/>
              <a:gd name="connsiteY9" fmla="*/ 584200 h 585893"/>
              <a:gd name="connsiteX10" fmla="*/ 848360 w 1017693"/>
              <a:gd name="connsiteY10" fmla="*/ 482600 h 585893"/>
              <a:gd name="connsiteX11" fmla="*/ 914400 w 1017693"/>
              <a:gd name="connsiteY11" fmla="*/ 508000 h 585893"/>
              <a:gd name="connsiteX12" fmla="*/ 899160 w 1017693"/>
              <a:gd name="connsiteY12" fmla="*/ 543560 h 585893"/>
              <a:gd name="connsiteX13" fmla="*/ 995680 w 1017693"/>
              <a:gd name="connsiteY13" fmla="*/ 508000 h 585893"/>
              <a:gd name="connsiteX14" fmla="*/ 949960 w 1017693"/>
              <a:gd name="connsiteY14" fmla="*/ 477520 h 585893"/>
              <a:gd name="connsiteX15" fmla="*/ 949960 w 1017693"/>
              <a:gd name="connsiteY15" fmla="*/ 426720 h 585893"/>
              <a:gd name="connsiteX16" fmla="*/ 873760 w 1017693"/>
              <a:gd name="connsiteY16" fmla="*/ 375920 h 585893"/>
              <a:gd name="connsiteX17" fmla="*/ 883920 w 1017693"/>
              <a:gd name="connsiteY17" fmla="*/ 330200 h 585893"/>
              <a:gd name="connsiteX18" fmla="*/ 1010920 w 1017693"/>
              <a:gd name="connsiteY18" fmla="*/ 350520 h 585893"/>
              <a:gd name="connsiteX19" fmla="*/ 924560 w 1017693"/>
              <a:gd name="connsiteY19" fmla="*/ 284480 h 585893"/>
              <a:gd name="connsiteX20" fmla="*/ 955040 w 1017693"/>
              <a:gd name="connsiteY20" fmla="*/ 228600 h 585893"/>
              <a:gd name="connsiteX21" fmla="*/ 985520 w 1017693"/>
              <a:gd name="connsiteY21" fmla="*/ 228600 h 585893"/>
              <a:gd name="connsiteX22" fmla="*/ 914400 w 1017693"/>
              <a:gd name="connsiteY22" fmla="*/ 137160 h 585893"/>
              <a:gd name="connsiteX23" fmla="*/ 899160 w 1017693"/>
              <a:gd name="connsiteY23" fmla="*/ 0 h 58589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17692" h="585893">
                <a:moveTo>
                  <a:pt x="0" y="401320"/>
                </a:moveTo>
                <a:cubicBezTo>
                  <a:pt x="8043" y="420793"/>
                  <a:pt x="16087" y="440267"/>
                  <a:pt x="60960" y="441960"/>
                </a:cubicBezTo>
                <a:cubicBezTo>
                  <a:pt x="105833" y="443653"/>
                  <a:pt x="225213" y="418253"/>
                  <a:pt x="269240" y="411480"/>
                </a:cubicBezTo>
                <a:cubicBezTo>
                  <a:pt x="313267" y="404707"/>
                  <a:pt x="308187" y="395393"/>
                  <a:pt x="325120" y="401320"/>
                </a:cubicBezTo>
                <a:cubicBezTo>
                  <a:pt x="342053" y="407247"/>
                  <a:pt x="349673" y="438573"/>
                  <a:pt x="370840" y="447040"/>
                </a:cubicBezTo>
                <a:cubicBezTo>
                  <a:pt x="392007" y="455507"/>
                  <a:pt x="436033" y="436880"/>
                  <a:pt x="452120" y="452120"/>
                </a:cubicBezTo>
                <a:cubicBezTo>
                  <a:pt x="468207" y="467360"/>
                  <a:pt x="437727" y="530860"/>
                  <a:pt x="467360" y="538480"/>
                </a:cubicBezTo>
                <a:cubicBezTo>
                  <a:pt x="496993" y="546100"/>
                  <a:pt x="590127" y="505460"/>
                  <a:pt x="629920" y="497840"/>
                </a:cubicBezTo>
                <a:cubicBezTo>
                  <a:pt x="669713" y="490220"/>
                  <a:pt x="691727" y="478367"/>
                  <a:pt x="706120" y="492760"/>
                </a:cubicBezTo>
                <a:cubicBezTo>
                  <a:pt x="720513" y="507153"/>
                  <a:pt x="692573" y="585893"/>
                  <a:pt x="716280" y="584200"/>
                </a:cubicBezTo>
                <a:cubicBezTo>
                  <a:pt x="739987" y="582507"/>
                  <a:pt x="815340" y="495300"/>
                  <a:pt x="848360" y="482600"/>
                </a:cubicBezTo>
                <a:cubicBezTo>
                  <a:pt x="881380" y="469900"/>
                  <a:pt x="905933" y="497840"/>
                  <a:pt x="914400" y="508000"/>
                </a:cubicBezTo>
                <a:cubicBezTo>
                  <a:pt x="922867" y="518160"/>
                  <a:pt x="885613" y="543560"/>
                  <a:pt x="899160" y="543560"/>
                </a:cubicBezTo>
                <a:cubicBezTo>
                  <a:pt x="912707" y="543560"/>
                  <a:pt x="987213" y="519007"/>
                  <a:pt x="995680" y="508000"/>
                </a:cubicBezTo>
                <a:cubicBezTo>
                  <a:pt x="1004147" y="496993"/>
                  <a:pt x="957580" y="491067"/>
                  <a:pt x="949960" y="477520"/>
                </a:cubicBezTo>
                <a:cubicBezTo>
                  <a:pt x="942340" y="463973"/>
                  <a:pt x="962660" y="443653"/>
                  <a:pt x="949960" y="426720"/>
                </a:cubicBezTo>
                <a:cubicBezTo>
                  <a:pt x="937260" y="409787"/>
                  <a:pt x="884767" y="392007"/>
                  <a:pt x="873760" y="375920"/>
                </a:cubicBezTo>
                <a:cubicBezTo>
                  <a:pt x="862753" y="359833"/>
                  <a:pt x="861060" y="334433"/>
                  <a:pt x="883920" y="330200"/>
                </a:cubicBezTo>
                <a:cubicBezTo>
                  <a:pt x="906780" y="325967"/>
                  <a:pt x="1004147" y="358140"/>
                  <a:pt x="1010920" y="350520"/>
                </a:cubicBezTo>
                <a:cubicBezTo>
                  <a:pt x="1017693" y="342900"/>
                  <a:pt x="933873" y="304800"/>
                  <a:pt x="924560" y="284480"/>
                </a:cubicBezTo>
                <a:cubicBezTo>
                  <a:pt x="915247" y="264160"/>
                  <a:pt x="944880" y="237913"/>
                  <a:pt x="955040" y="228600"/>
                </a:cubicBezTo>
                <a:cubicBezTo>
                  <a:pt x="965200" y="219287"/>
                  <a:pt x="992293" y="243840"/>
                  <a:pt x="985520" y="228600"/>
                </a:cubicBezTo>
                <a:cubicBezTo>
                  <a:pt x="978747" y="213360"/>
                  <a:pt x="928793" y="175260"/>
                  <a:pt x="914400" y="137160"/>
                </a:cubicBezTo>
                <a:cubicBezTo>
                  <a:pt x="900007" y="99060"/>
                  <a:pt x="899583" y="49530"/>
                  <a:pt x="899160" y="0"/>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39" name="Freeform 38"/>
          <p:cNvSpPr/>
          <p:nvPr/>
        </p:nvSpPr>
        <p:spPr>
          <a:xfrm>
            <a:off x="2041314" y="1639570"/>
            <a:ext cx="930486" cy="2913380"/>
          </a:xfrm>
          <a:custGeom>
            <a:gdLst>
              <a:gd name="connsiteX0" fmla="*/ 684953 w 930486"/>
              <a:gd name="connsiteY0" fmla="*/ 2277533 h 2913380"/>
              <a:gd name="connsiteX1" fmla="*/ 745913 w 930486"/>
              <a:gd name="connsiteY1" fmla="*/ 2221653 h 2913380"/>
              <a:gd name="connsiteX2" fmla="*/ 832273 w 930486"/>
              <a:gd name="connsiteY2" fmla="*/ 2292773 h 2913380"/>
              <a:gd name="connsiteX3" fmla="*/ 756073 w 930486"/>
              <a:gd name="connsiteY3" fmla="*/ 2109893 h 2913380"/>
              <a:gd name="connsiteX4" fmla="*/ 720513 w 930486"/>
              <a:gd name="connsiteY4" fmla="*/ 2054013 h 2913380"/>
              <a:gd name="connsiteX5" fmla="*/ 679873 w 930486"/>
              <a:gd name="connsiteY5" fmla="*/ 1876213 h 2913380"/>
              <a:gd name="connsiteX6" fmla="*/ 705273 w 930486"/>
              <a:gd name="connsiteY6" fmla="*/ 1642533 h 2913380"/>
              <a:gd name="connsiteX7" fmla="*/ 791633 w 930486"/>
              <a:gd name="connsiteY7" fmla="*/ 1439333 h 2913380"/>
              <a:gd name="connsiteX8" fmla="*/ 832273 w 930486"/>
              <a:gd name="connsiteY8" fmla="*/ 1231053 h 2913380"/>
              <a:gd name="connsiteX9" fmla="*/ 715433 w 930486"/>
              <a:gd name="connsiteY9" fmla="*/ 1048173 h 2913380"/>
              <a:gd name="connsiteX10" fmla="*/ 679873 w 930486"/>
              <a:gd name="connsiteY10" fmla="*/ 855133 h 2913380"/>
              <a:gd name="connsiteX11" fmla="*/ 725593 w 930486"/>
              <a:gd name="connsiteY11" fmla="*/ 601133 h 2913380"/>
              <a:gd name="connsiteX12" fmla="*/ 730673 w 930486"/>
              <a:gd name="connsiteY12" fmla="*/ 403013 h 2913380"/>
              <a:gd name="connsiteX13" fmla="*/ 715433 w 930486"/>
              <a:gd name="connsiteY13" fmla="*/ 220133 h 2913380"/>
              <a:gd name="connsiteX14" fmla="*/ 618913 w 930486"/>
              <a:gd name="connsiteY14" fmla="*/ 67733 h 2913380"/>
              <a:gd name="connsiteX15" fmla="*/ 679873 w 930486"/>
              <a:gd name="connsiteY15" fmla="*/ 6773 h 2913380"/>
              <a:gd name="connsiteX16" fmla="*/ 766233 w 930486"/>
              <a:gd name="connsiteY16" fmla="*/ 108373 h 2913380"/>
              <a:gd name="connsiteX17" fmla="*/ 832273 w 930486"/>
              <a:gd name="connsiteY17" fmla="*/ 311573 h 2913380"/>
              <a:gd name="connsiteX18" fmla="*/ 806873 w 930486"/>
              <a:gd name="connsiteY18" fmla="*/ 667173 h 2913380"/>
              <a:gd name="connsiteX19" fmla="*/ 766233 w 930486"/>
              <a:gd name="connsiteY19" fmla="*/ 895773 h 2913380"/>
              <a:gd name="connsiteX20" fmla="*/ 811953 w 930486"/>
              <a:gd name="connsiteY20" fmla="*/ 1027853 h 2913380"/>
              <a:gd name="connsiteX21" fmla="*/ 893233 w 930486"/>
              <a:gd name="connsiteY21" fmla="*/ 1144693 h 2913380"/>
              <a:gd name="connsiteX22" fmla="*/ 923713 w 930486"/>
              <a:gd name="connsiteY22" fmla="*/ 1317413 h 2913380"/>
              <a:gd name="connsiteX23" fmla="*/ 862753 w 930486"/>
              <a:gd name="connsiteY23" fmla="*/ 1505373 h 2913380"/>
              <a:gd name="connsiteX24" fmla="*/ 832273 w 930486"/>
              <a:gd name="connsiteY24" fmla="*/ 1546013 h 2913380"/>
              <a:gd name="connsiteX25" fmla="*/ 781473 w 930486"/>
              <a:gd name="connsiteY25" fmla="*/ 1703493 h 2913380"/>
              <a:gd name="connsiteX26" fmla="*/ 776393 w 930486"/>
              <a:gd name="connsiteY26" fmla="*/ 1901613 h 2913380"/>
              <a:gd name="connsiteX27" fmla="*/ 811953 w 930486"/>
              <a:gd name="connsiteY27" fmla="*/ 2059093 h 2913380"/>
              <a:gd name="connsiteX28" fmla="*/ 903393 w 930486"/>
              <a:gd name="connsiteY28" fmla="*/ 2175933 h 2913380"/>
              <a:gd name="connsiteX29" fmla="*/ 923713 w 930486"/>
              <a:gd name="connsiteY29" fmla="*/ 2318173 h 2913380"/>
              <a:gd name="connsiteX30" fmla="*/ 877993 w 930486"/>
              <a:gd name="connsiteY30" fmla="*/ 2409613 h 2913380"/>
              <a:gd name="connsiteX31" fmla="*/ 806873 w 930486"/>
              <a:gd name="connsiteY31" fmla="*/ 2389293 h 2913380"/>
              <a:gd name="connsiteX32" fmla="*/ 862753 w 930486"/>
              <a:gd name="connsiteY32" fmla="*/ 2460413 h 2913380"/>
              <a:gd name="connsiteX33" fmla="*/ 862753 w 930486"/>
              <a:gd name="connsiteY33" fmla="*/ 2531533 h 2913380"/>
              <a:gd name="connsiteX34" fmla="*/ 928793 w 930486"/>
              <a:gd name="connsiteY34" fmla="*/ 2617893 h 2913380"/>
              <a:gd name="connsiteX35" fmla="*/ 852593 w 930486"/>
              <a:gd name="connsiteY35" fmla="*/ 2678853 h 2913380"/>
              <a:gd name="connsiteX36" fmla="*/ 847513 w 930486"/>
              <a:gd name="connsiteY36" fmla="*/ 2714413 h 2913380"/>
              <a:gd name="connsiteX37" fmla="*/ 893233 w 930486"/>
              <a:gd name="connsiteY37" fmla="*/ 2739813 h 2913380"/>
              <a:gd name="connsiteX38" fmla="*/ 862753 w 930486"/>
              <a:gd name="connsiteY38" fmla="*/ 2831253 h 2913380"/>
              <a:gd name="connsiteX39" fmla="*/ 664633 w 930486"/>
              <a:gd name="connsiteY39" fmla="*/ 2902373 h 2913380"/>
              <a:gd name="connsiteX40" fmla="*/ 593513 w 930486"/>
              <a:gd name="connsiteY40" fmla="*/ 2876973 h 2913380"/>
              <a:gd name="connsiteX41" fmla="*/ 481753 w 930486"/>
              <a:gd name="connsiteY41" fmla="*/ 2912533 h 2913380"/>
              <a:gd name="connsiteX42" fmla="*/ 415713 w 930486"/>
              <a:gd name="connsiteY42" fmla="*/ 2882053 h 2913380"/>
              <a:gd name="connsiteX43" fmla="*/ 415713 w 930486"/>
              <a:gd name="connsiteY43" fmla="*/ 2821093 h 2913380"/>
              <a:gd name="connsiteX44" fmla="*/ 237913 w 930486"/>
              <a:gd name="connsiteY44" fmla="*/ 2892213 h 2913380"/>
              <a:gd name="connsiteX45" fmla="*/ 141393 w 930486"/>
              <a:gd name="connsiteY45" fmla="*/ 2851573 h 2913380"/>
              <a:gd name="connsiteX46" fmla="*/ 151553 w 930486"/>
              <a:gd name="connsiteY46" fmla="*/ 2785533 h 2913380"/>
              <a:gd name="connsiteX47" fmla="*/ 24553 w 930486"/>
              <a:gd name="connsiteY47" fmla="*/ 2795693 h 2913380"/>
              <a:gd name="connsiteX48" fmla="*/ 4233 w 930486"/>
              <a:gd name="connsiteY48" fmla="*/ 2760133 h 29133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30486" h="2913380">
                <a:moveTo>
                  <a:pt x="684953" y="2277533"/>
                </a:moveTo>
                <a:cubicBezTo>
                  <a:pt x="703156" y="2248323"/>
                  <a:pt x="721360" y="2219113"/>
                  <a:pt x="745913" y="2221653"/>
                </a:cubicBezTo>
                <a:cubicBezTo>
                  <a:pt x="770466" y="2224193"/>
                  <a:pt x="830580" y="2311400"/>
                  <a:pt x="832273" y="2292773"/>
                </a:cubicBezTo>
                <a:cubicBezTo>
                  <a:pt x="833966" y="2274146"/>
                  <a:pt x="774700" y="2149686"/>
                  <a:pt x="756073" y="2109893"/>
                </a:cubicBezTo>
                <a:cubicBezTo>
                  <a:pt x="737446" y="2070100"/>
                  <a:pt x="733213" y="2092960"/>
                  <a:pt x="720513" y="2054013"/>
                </a:cubicBezTo>
                <a:cubicBezTo>
                  <a:pt x="707813" y="2015066"/>
                  <a:pt x="682413" y="1944793"/>
                  <a:pt x="679873" y="1876213"/>
                </a:cubicBezTo>
                <a:cubicBezTo>
                  <a:pt x="677333" y="1807633"/>
                  <a:pt x="686646" y="1715346"/>
                  <a:pt x="705273" y="1642533"/>
                </a:cubicBezTo>
                <a:cubicBezTo>
                  <a:pt x="723900" y="1569720"/>
                  <a:pt x="770466" y="1507913"/>
                  <a:pt x="791633" y="1439333"/>
                </a:cubicBezTo>
                <a:cubicBezTo>
                  <a:pt x="812800" y="1370753"/>
                  <a:pt x="844973" y="1296246"/>
                  <a:pt x="832273" y="1231053"/>
                </a:cubicBezTo>
                <a:cubicBezTo>
                  <a:pt x="819573" y="1165860"/>
                  <a:pt x="740833" y="1110826"/>
                  <a:pt x="715433" y="1048173"/>
                </a:cubicBezTo>
                <a:cubicBezTo>
                  <a:pt x="690033" y="985520"/>
                  <a:pt x="678180" y="929640"/>
                  <a:pt x="679873" y="855133"/>
                </a:cubicBezTo>
                <a:cubicBezTo>
                  <a:pt x="681566" y="780626"/>
                  <a:pt x="717126" y="676486"/>
                  <a:pt x="725593" y="601133"/>
                </a:cubicBezTo>
                <a:cubicBezTo>
                  <a:pt x="734060" y="525780"/>
                  <a:pt x="732366" y="466513"/>
                  <a:pt x="730673" y="403013"/>
                </a:cubicBezTo>
                <a:cubicBezTo>
                  <a:pt x="728980" y="339513"/>
                  <a:pt x="734060" y="276013"/>
                  <a:pt x="715433" y="220133"/>
                </a:cubicBezTo>
                <a:cubicBezTo>
                  <a:pt x="696806" y="164253"/>
                  <a:pt x="624840" y="103293"/>
                  <a:pt x="618913" y="67733"/>
                </a:cubicBezTo>
                <a:cubicBezTo>
                  <a:pt x="612986" y="32173"/>
                  <a:pt x="655320" y="0"/>
                  <a:pt x="679873" y="6773"/>
                </a:cubicBezTo>
                <a:cubicBezTo>
                  <a:pt x="704426" y="13546"/>
                  <a:pt x="740833" y="57573"/>
                  <a:pt x="766233" y="108373"/>
                </a:cubicBezTo>
                <a:cubicBezTo>
                  <a:pt x="791633" y="159173"/>
                  <a:pt x="825500" y="218440"/>
                  <a:pt x="832273" y="311573"/>
                </a:cubicBezTo>
                <a:cubicBezTo>
                  <a:pt x="839046" y="404706"/>
                  <a:pt x="817880" y="569806"/>
                  <a:pt x="806873" y="667173"/>
                </a:cubicBezTo>
                <a:cubicBezTo>
                  <a:pt x="795866" y="764540"/>
                  <a:pt x="765386" y="835660"/>
                  <a:pt x="766233" y="895773"/>
                </a:cubicBezTo>
                <a:cubicBezTo>
                  <a:pt x="767080" y="955886"/>
                  <a:pt x="790786" y="986366"/>
                  <a:pt x="811953" y="1027853"/>
                </a:cubicBezTo>
                <a:cubicBezTo>
                  <a:pt x="833120" y="1069340"/>
                  <a:pt x="874606" y="1096433"/>
                  <a:pt x="893233" y="1144693"/>
                </a:cubicBezTo>
                <a:cubicBezTo>
                  <a:pt x="911860" y="1192953"/>
                  <a:pt x="928793" y="1257300"/>
                  <a:pt x="923713" y="1317413"/>
                </a:cubicBezTo>
                <a:cubicBezTo>
                  <a:pt x="918633" y="1377526"/>
                  <a:pt x="877993" y="1467273"/>
                  <a:pt x="862753" y="1505373"/>
                </a:cubicBezTo>
                <a:cubicBezTo>
                  <a:pt x="847513" y="1543473"/>
                  <a:pt x="845820" y="1512993"/>
                  <a:pt x="832273" y="1546013"/>
                </a:cubicBezTo>
                <a:cubicBezTo>
                  <a:pt x="818726" y="1579033"/>
                  <a:pt x="790786" y="1644226"/>
                  <a:pt x="781473" y="1703493"/>
                </a:cubicBezTo>
                <a:cubicBezTo>
                  <a:pt x="772160" y="1762760"/>
                  <a:pt x="771313" y="1842346"/>
                  <a:pt x="776393" y="1901613"/>
                </a:cubicBezTo>
                <a:cubicBezTo>
                  <a:pt x="781473" y="1960880"/>
                  <a:pt x="790786" y="2013373"/>
                  <a:pt x="811953" y="2059093"/>
                </a:cubicBezTo>
                <a:cubicBezTo>
                  <a:pt x="833120" y="2104813"/>
                  <a:pt x="884766" y="2132753"/>
                  <a:pt x="903393" y="2175933"/>
                </a:cubicBezTo>
                <a:cubicBezTo>
                  <a:pt x="922020" y="2219113"/>
                  <a:pt x="927946" y="2279226"/>
                  <a:pt x="923713" y="2318173"/>
                </a:cubicBezTo>
                <a:cubicBezTo>
                  <a:pt x="919480" y="2357120"/>
                  <a:pt x="897466" y="2397760"/>
                  <a:pt x="877993" y="2409613"/>
                </a:cubicBezTo>
                <a:cubicBezTo>
                  <a:pt x="858520" y="2421466"/>
                  <a:pt x="809413" y="2380826"/>
                  <a:pt x="806873" y="2389293"/>
                </a:cubicBezTo>
                <a:cubicBezTo>
                  <a:pt x="804333" y="2397760"/>
                  <a:pt x="853440" y="2436706"/>
                  <a:pt x="862753" y="2460413"/>
                </a:cubicBezTo>
                <a:cubicBezTo>
                  <a:pt x="872066" y="2484120"/>
                  <a:pt x="851746" y="2505286"/>
                  <a:pt x="862753" y="2531533"/>
                </a:cubicBezTo>
                <a:cubicBezTo>
                  <a:pt x="873760" y="2557780"/>
                  <a:pt x="930486" y="2593340"/>
                  <a:pt x="928793" y="2617893"/>
                </a:cubicBezTo>
                <a:cubicBezTo>
                  <a:pt x="927100" y="2642446"/>
                  <a:pt x="866140" y="2662766"/>
                  <a:pt x="852593" y="2678853"/>
                </a:cubicBezTo>
                <a:cubicBezTo>
                  <a:pt x="839046" y="2694940"/>
                  <a:pt x="840740" y="2704253"/>
                  <a:pt x="847513" y="2714413"/>
                </a:cubicBezTo>
                <a:cubicBezTo>
                  <a:pt x="854286" y="2724573"/>
                  <a:pt x="890693" y="2720340"/>
                  <a:pt x="893233" y="2739813"/>
                </a:cubicBezTo>
                <a:cubicBezTo>
                  <a:pt x="895773" y="2759286"/>
                  <a:pt x="900853" y="2804160"/>
                  <a:pt x="862753" y="2831253"/>
                </a:cubicBezTo>
                <a:cubicBezTo>
                  <a:pt x="824653" y="2858346"/>
                  <a:pt x="709506" y="2894753"/>
                  <a:pt x="664633" y="2902373"/>
                </a:cubicBezTo>
                <a:cubicBezTo>
                  <a:pt x="619760" y="2909993"/>
                  <a:pt x="623993" y="2875280"/>
                  <a:pt x="593513" y="2876973"/>
                </a:cubicBezTo>
                <a:cubicBezTo>
                  <a:pt x="563033" y="2878666"/>
                  <a:pt x="511386" y="2911686"/>
                  <a:pt x="481753" y="2912533"/>
                </a:cubicBezTo>
                <a:cubicBezTo>
                  <a:pt x="452120" y="2913380"/>
                  <a:pt x="426720" y="2897293"/>
                  <a:pt x="415713" y="2882053"/>
                </a:cubicBezTo>
                <a:cubicBezTo>
                  <a:pt x="404706" y="2866813"/>
                  <a:pt x="445346" y="2819400"/>
                  <a:pt x="415713" y="2821093"/>
                </a:cubicBezTo>
                <a:cubicBezTo>
                  <a:pt x="386080" y="2822786"/>
                  <a:pt x="283633" y="2887133"/>
                  <a:pt x="237913" y="2892213"/>
                </a:cubicBezTo>
                <a:cubicBezTo>
                  <a:pt x="192193" y="2897293"/>
                  <a:pt x="155786" y="2869353"/>
                  <a:pt x="141393" y="2851573"/>
                </a:cubicBezTo>
                <a:cubicBezTo>
                  <a:pt x="127000" y="2833793"/>
                  <a:pt x="171026" y="2794846"/>
                  <a:pt x="151553" y="2785533"/>
                </a:cubicBezTo>
                <a:cubicBezTo>
                  <a:pt x="132080" y="2776220"/>
                  <a:pt x="49106" y="2799926"/>
                  <a:pt x="24553" y="2795693"/>
                </a:cubicBezTo>
                <a:cubicBezTo>
                  <a:pt x="0" y="2791460"/>
                  <a:pt x="2116" y="2775796"/>
                  <a:pt x="4233" y="2760133"/>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40" name="Freeform 39"/>
          <p:cNvSpPr/>
          <p:nvPr/>
        </p:nvSpPr>
        <p:spPr>
          <a:xfrm>
            <a:off x="1890607" y="4310443"/>
            <a:ext cx="298873" cy="99906"/>
          </a:xfrm>
          <a:custGeom>
            <a:gdLst>
              <a:gd name="connsiteX0" fmla="*/ 298873 w 298873"/>
              <a:gd name="connsiteY0" fmla="*/ 82973 h 99906"/>
              <a:gd name="connsiteX1" fmla="*/ 105833 w 298873"/>
              <a:gd name="connsiteY1" fmla="*/ 88053 h 99906"/>
              <a:gd name="connsiteX2" fmla="*/ 14393 w 298873"/>
              <a:gd name="connsiteY2" fmla="*/ 11853 h 99906"/>
              <a:gd name="connsiteX3" fmla="*/ 19473 w 298873"/>
              <a:gd name="connsiteY3" fmla="*/ 16933 h 99906"/>
            </a:gdLst>
            <a:cxnLst>
              <a:cxn ang="0">
                <a:pos x="connsiteX0" y="connsiteY0"/>
              </a:cxn>
              <a:cxn ang="0">
                <a:pos x="connsiteX1" y="connsiteY1"/>
              </a:cxn>
              <a:cxn ang="0">
                <a:pos x="connsiteX2" y="connsiteY2"/>
              </a:cxn>
              <a:cxn ang="0">
                <a:pos x="connsiteX3" y="connsiteY3"/>
              </a:cxn>
            </a:cxnLst>
            <a:rect l="l" t="t" r="r" b="b"/>
            <a:pathLst>
              <a:path w="298873" h="99906">
                <a:moveTo>
                  <a:pt x="298873" y="82973"/>
                </a:moveTo>
                <a:cubicBezTo>
                  <a:pt x="226059" y="91439"/>
                  <a:pt x="153246" y="99906"/>
                  <a:pt x="105833" y="88053"/>
                </a:cubicBezTo>
                <a:cubicBezTo>
                  <a:pt x="58420" y="76200"/>
                  <a:pt x="28786" y="23706"/>
                  <a:pt x="14393" y="11853"/>
                </a:cubicBezTo>
                <a:cubicBezTo>
                  <a:pt x="0" y="0"/>
                  <a:pt x="19473" y="16933"/>
                  <a:pt x="19473" y="16933"/>
                </a:cubicBez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2" name="Rectangle 11"/>
          <p:cNvSpPr/>
          <p:nvPr/>
        </p:nvSpPr>
        <p:spPr>
          <a:xfrm>
            <a:off x="3968262" y="2515998"/>
            <a:ext cx="4038600"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US" sz="2000" b="1">
                <a:latin typeface="Times New Roman" pitchFamily="18" charset="0"/>
                <a:cs typeface="Times New Roman" pitchFamily="18" charset="0"/>
              </a:rPr>
              <a:t>The caput epididymis receives spermatozoa via the vasa efferentia of the </a:t>
            </a:r>
            <a:r>
              <a:rPr lang="en-US" sz="2000" b="1">
                <a:solidFill>
                  <a:srgbClr val="0000FF"/>
                </a:solidFill>
                <a:latin typeface="Times New Roman" pitchFamily="18" charset="0"/>
                <a:cs typeface="Times New Roman" pitchFamily="18" charset="0"/>
              </a:rPr>
              <a:t>mediastinum testis.</a:t>
            </a:r>
            <a:endParaRPr lang="en-US" sz="2000" b="1">
              <a:solidFill>
                <a:srgbClr val="0000FF"/>
              </a:solidFill>
            </a:endParaRPr>
          </a:p>
        </p:txBody>
      </p:sp>
      <p:sp>
        <p:nvSpPr>
          <p:cNvPr id="13" name="Cloud Callout 12"/>
          <p:cNvSpPr/>
          <p:nvPr/>
        </p:nvSpPr>
        <p:spPr>
          <a:xfrm>
            <a:off x="3429412" y="899586"/>
            <a:ext cx="4876800" cy="1313180"/>
          </a:xfrm>
          <a:prstGeom prst="cloudCallout">
            <a:avLst>
              <a:gd name="adj1" fmla="val -11161"/>
              <a:gd name="adj2" fmla="val 124571"/>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Mass of connective tissue at the back of the testis that encloses the rete testis</a:t>
            </a:r>
            <a:endParaRPr lang="en-US" sz="2000" b="1">
              <a:solidFill>
                <a:srgbClr val="0000FF"/>
              </a:solidFill>
            </a:endParaRPr>
          </a:p>
        </p:txBody>
      </p:sp>
    </p:spTree>
    <p:extLst>
      <p:ext uri="{BB962C8B-B14F-4D97-AF65-F5344CB8AC3E}">
        <p14:creationId xmlns:p14="http://schemas.microsoft.com/office/powerpoint/2010/main" val="20898087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6393" y="2376539"/>
            <a:ext cx="590417" cy="590417"/>
          </a:xfrm>
          <a:prstGeom prst="rect">
            <a:avLst/>
          </a:prstGeom>
          <a:noFill/>
        </p:spPr>
      </p:pic>
      <p:sp>
        <p:nvSpPr>
          <p:cNvPr id="5" name="TextBox 4"/>
          <p:cNvSpPr txBox="1"/>
          <p:nvPr/>
        </p:nvSpPr>
        <p:spPr>
          <a:xfrm>
            <a:off x="685799" y="819090"/>
            <a:ext cx="398940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2. The function of inhibin is to </a:t>
            </a:r>
          </a:p>
        </p:txBody>
      </p:sp>
      <p:sp>
        <p:nvSpPr>
          <p:cNvPr id="8" name="TextBox 7"/>
          <p:cNvSpPr txBox="1"/>
          <p:nvPr/>
        </p:nvSpPr>
        <p:spPr>
          <a:xfrm>
            <a:off x="990600" y="1247745"/>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Stimulate the FSH</a:t>
            </a:r>
          </a:p>
        </p:txBody>
      </p:sp>
      <p:sp>
        <p:nvSpPr>
          <p:cNvPr id="19" name="TextBox 18"/>
          <p:cNvSpPr txBox="1"/>
          <p:nvPr/>
        </p:nvSpPr>
        <p:spPr>
          <a:xfrm>
            <a:off x="990600" y="1647855"/>
            <a:ext cx="4953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Stimulate the secretion of testosterone </a:t>
            </a:r>
          </a:p>
        </p:txBody>
      </p:sp>
      <p:sp>
        <p:nvSpPr>
          <p:cNvPr id="20" name="TextBox 19"/>
          <p:cNvSpPr txBox="1"/>
          <p:nvPr/>
        </p:nvSpPr>
        <p:spPr>
          <a:xfrm>
            <a:off x="1017604" y="2500135"/>
            <a:ext cx="45449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Inhibits the secretion of FSH</a:t>
            </a:r>
          </a:p>
        </p:txBody>
      </p:sp>
      <p:sp>
        <p:nvSpPr>
          <p:cNvPr id="21" name="TextBox 20"/>
          <p:cNvSpPr txBox="1"/>
          <p:nvPr/>
        </p:nvSpPr>
        <p:spPr>
          <a:xfrm>
            <a:off x="971927" y="2085945"/>
            <a:ext cx="489547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Inhibit the secretion of testosterone </a:t>
            </a:r>
          </a:p>
        </p:txBody>
      </p:sp>
    </p:spTree>
    <p:extLst>
      <p:ext uri="{BB962C8B-B14F-4D97-AF65-F5344CB8AC3E}">
        <p14:creationId xmlns:p14="http://schemas.microsoft.com/office/powerpoint/2010/main" val="31386997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5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000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3. Read the following</a:t>
            </a:r>
          </a:p>
        </p:txBody>
      </p:sp>
      <p:sp>
        <p:nvSpPr>
          <p:cNvPr id="8" name="TextBox 7"/>
          <p:cNvSpPr txBox="1"/>
          <p:nvPr/>
        </p:nvSpPr>
        <p:spPr>
          <a:xfrm>
            <a:off x="831473" y="288466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iii</a:t>
            </a:r>
          </a:p>
        </p:txBody>
      </p:sp>
      <p:sp>
        <p:nvSpPr>
          <p:cNvPr id="19" name="TextBox 18"/>
          <p:cNvSpPr txBox="1"/>
          <p:nvPr/>
        </p:nvSpPr>
        <p:spPr>
          <a:xfrm>
            <a:off x="4546602" y="2871905"/>
            <a:ext cx="24637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a:t>
            </a:r>
          </a:p>
        </p:txBody>
      </p:sp>
      <p:sp>
        <p:nvSpPr>
          <p:cNvPr id="20" name="TextBox 19"/>
          <p:cNvSpPr txBox="1"/>
          <p:nvPr/>
        </p:nvSpPr>
        <p:spPr>
          <a:xfrm>
            <a:off x="4522805" y="3314640"/>
            <a:ext cx="2487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812801" y="331464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iii</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47794" y="2800350"/>
            <a:ext cx="590417" cy="590417"/>
          </a:xfrm>
          <a:prstGeom prst="rect">
            <a:avLst/>
          </a:prstGeom>
          <a:noFill/>
        </p:spPr>
      </p:pic>
      <p:sp>
        <p:nvSpPr>
          <p:cNvPr id="10" name="TextBox 9"/>
          <p:cNvSpPr txBox="1"/>
          <p:nvPr/>
        </p:nvSpPr>
        <p:spPr>
          <a:xfrm>
            <a:off x="762000" y="12001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Each testicular lobe contains 340 seminiferous tubules.</a:t>
            </a:r>
          </a:p>
        </p:txBody>
      </p:sp>
      <p:sp>
        <p:nvSpPr>
          <p:cNvPr id="12" name="TextBox 11"/>
          <p:cNvSpPr txBox="1"/>
          <p:nvPr/>
        </p:nvSpPr>
        <p:spPr>
          <a:xfrm>
            <a:off x="762000" y="1587320"/>
            <a:ext cx="746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Each testis is covered by a dense connective tissue covering.</a:t>
            </a:r>
          </a:p>
        </p:txBody>
      </p:sp>
      <p:sp>
        <p:nvSpPr>
          <p:cNvPr id="13" name="TextBox 12"/>
          <p:cNvSpPr txBox="1"/>
          <p:nvPr/>
        </p:nvSpPr>
        <p:spPr>
          <a:xfrm>
            <a:off x="762000" y="196832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Each lobule contains 1-3 seminiferous tubules.</a:t>
            </a:r>
          </a:p>
        </p:txBody>
      </p:sp>
      <p:sp>
        <p:nvSpPr>
          <p:cNvPr id="14" name="TextBox 13"/>
          <p:cNvSpPr txBox="1"/>
          <p:nvPr/>
        </p:nvSpPr>
        <p:spPr>
          <a:xfrm>
            <a:off x="762000" y="2406410"/>
            <a:ext cx="35322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a:t>
            </a:r>
          </a:p>
        </p:txBody>
      </p:sp>
    </p:spTree>
    <p:extLst>
      <p:ext uri="{BB962C8B-B14F-4D97-AF65-F5344CB8AC3E}">
        <p14:creationId xmlns:p14="http://schemas.microsoft.com/office/powerpoint/2010/main" val="24444928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4. Read the following</a:t>
            </a:r>
          </a:p>
        </p:txBody>
      </p:sp>
      <p:sp>
        <p:nvSpPr>
          <p:cNvPr id="8" name="TextBox 7"/>
          <p:cNvSpPr txBox="1"/>
          <p:nvPr/>
        </p:nvSpPr>
        <p:spPr>
          <a:xfrm>
            <a:off x="1033071" y="281311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a:t>
            </a:r>
          </a:p>
        </p:txBody>
      </p:sp>
      <p:sp>
        <p:nvSpPr>
          <p:cNvPr id="19" name="TextBox 18"/>
          <p:cNvSpPr txBox="1"/>
          <p:nvPr/>
        </p:nvSpPr>
        <p:spPr>
          <a:xfrm>
            <a:off x="4546603" y="280035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ii &amp; iii</a:t>
            </a:r>
          </a:p>
        </p:txBody>
      </p:sp>
      <p:sp>
        <p:nvSpPr>
          <p:cNvPr id="20" name="TextBox 19"/>
          <p:cNvSpPr txBox="1"/>
          <p:nvPr/>
        </p:nvSpPr>
        <p:spPr>
          <a:xfrm>
            <a:off x="4522805" y="3243085"/>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 &amp; iii</a:t>
            </a:r>
          </a:p>
        </p:txBody>
      </p:sp>
      <p:sp>
        <p:nvSpPr>
          <p:cNvPr id="21" name="TextBox 20"/>
          <p:cNvSpPr txBox="1"/>
          <p:nvPr/>
        </p:nvSpPr>
        <p:spPr>
          <a:xfrm>
            <a:off x="1014399" y="3243085"/>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ii, iii</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6228" y="3174768"/>
            <a:ext cx="536743" cy="536743"/>
          </a:xfrm>
          <a:prstGeom prst="rect">
            <a:avLst/>
          </a:prstGeom>
          <a:noFill/>
        </p:spPr>
      </p:pic>
      <p:sp>
        <p:nvSpPr>
          <p:cNvPr id="10" name="TextBox 9"/>
          <p:cNvSpPr txBox="1"/>
          <p:nvPr/>
        </p:nvSpPr>
        <p:spPr>
          <a:xfrm>
            <a:off x="838200" y="1114558"/>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Each seminiferous tubule consists of two types of cells.</a:t>
            </a:r>
          </a:p>
        </p:txBody>
      </p:sp>
      <p:sp>
        <p:nvSpPr>
          <p:cNvPr id="12" name="TextBox 11"/>
          <p:cNvSpPr txBox="1"/>
          <p:nvPr/>
        </p:nvSpPr>
        <p:spPr>
          <a:xfrm>
            <a:off x="838200" y="15049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Male germ cells are also called spermatogonia.</a:t>
            </a:r>
          </a:p>
        </p:txBody>
      </p:sp>
      <p:sp>
        <p:nvSpPr>
          <p:cNvPr id="13" name="TextBox 12"/>
          <p:cNvSpPr txBox="1"/>
          <p:nvPr/>
        </p:nvSpPr>
        <p:spPr>
          <a:xfrm>
            <a:off x="838200" y="1952758"/>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Male germ cells undergo reduction division.</a:t>
            </a:r>
          </a:p>
        </p:txBody>
      </p:sp>
      <p:sp>
        <p:nvSpPr>
          <p:cNvPr id="14" name="TextBox 13"/>
          <p:cNvSpPr txBox="1"/>
          <p:nvPr/>
        </p:nvSpPr>
        <p:spPr>
          <a:xfrm>
            <a:off x="838200" y="2429068"/>
            <a:ext cx="381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 </a:t>
            </a:r>
          </a:p>
        </p:txBody>
      </p:sp>
    </p:spTree>
    <p:extLst>
      <p:ext uri="{BB962C8B-B14F-4D97-AF65-F5344CB8AC3E}">
        <p14:creationId xmlns:p14="http://schemas.microsoft.com/office/powerpoint/2010/main" val="3325698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508431" y="2949407"/>
            <a:ext cx="536743" cy="536743"/>
          </a:xfrm>
          <a:prstGeom prst="rect">
            <a:avLst/>
          </a:prstGeom>
          <a:noFill/>
        </p:spPr>
      </p:pic>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 Read the following</a:t>
            </a:r>
          </a:p>
        </p:txBody>
      </p:sp>
      <p:sp>
        <p:nvSpPr>
          <p:cNvPr id="8" name="TextBox 7"/>
          <p:cNvSpPr txBox="1"/>
          <p:nvPr/>
        </p:nvSpPr>
        <p:spPr>
          <a:xfrm>
            <a:off x="880671" y="295275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a:t>
            </a:r>
          </a:p>
        </p:txBody>
      </p:sp>
      <p:sp>
        <p:nvSpPr>
          <p:cNvPr id="19" name="TextBox 18"/>
          <p:cNvSpPr txBox="1"/>
          <p:nvPr/>
        </p:nvSpPr>
        <p:spPr>
          <a:xfrm>
            <a:off x="4546603" y="3024305"/>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iv </a:t>
            </a:r>
          </a:p>
        </p:txBody>
      </p:sp>
      <p:sp>
        <p:nvSpPr>
          <p:cNvPr id="20" name="TextBox 19"/>
          <p:cNvSpPr txBox="1"/>
          <p:nvPr/>
        </p:nvSpPr>
        <p:spPr>
          <a:xfrm>
            <a:off x="4522805" y="3467040"/>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861999" y="3382725"/>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iii</a:t>
            </a:r>
          </a:p>
        </p:txBody>
      </p:sp>
      <p:sp>
        <p:nvSpPr>
          <p:cNvPr id="10" name="TextBox 9"/>
          <p:cNvSpPr txBox="1"/>
          <p:nvPr/>
        </p:nvSpPr>
        <p:spPr>
          <a:xfrm>
            <a:off x="838200" y="1043105"/>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Sertoli cells supply nutrients to germ cells. </a:t>
            </a:r>
          </a:p>
        </p:txBody>
      </p:sp>
      <p:sp>
        <p:nvSpPr>
          <p:cNvPr id="12" name="TextBox 11"/>
          <p:cNvSpPr txBox="1"/>
          <p:nvPr/>
        </p:nvSpPr>
        <p:spPr>
          <a:xfrm>
            <a:off x="838200" y="1424105"/>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Leydig cells support the germ cells.</a:t>
            </a:r>
          </a:p>
        </p:txBody>
      </p:sp>
      <p:sp>
        <p:nvSpPr>
          <p:cNvPr id="13" name="TextBox 12"/>
          <p:cNvSpPr txBox="1"/>
          <p:nvPr/>
        </p:nvSpPr>
        <p:spPr>
          <a:xfrm>
            <a:off x="838200" y="1805105"/>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Interstitial cells produce enzymes. </a:t>
            </a:r>
          </a:p>
        </p:txBody>
      </p:sp>
      <p:sp>
        <p:nvSpPr>
          <p:cNvPr id="14" name="TextBox 13"/>
          <p:cNvSpPr txBox="1"/>
          <p:nvPr/>
        </p:nvSpPr>
        <p:spPr>
          <a:xfrm>
            <a:off x="838200" y="2567105"/>
            <a:ext cx="39386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 </a:t>
            </a:r>
          </a:p>
        </p:txBody>
      </p:sp>
      <p:sp>
        <p:nvSpPr>
          <p:cNvPr id="15" name="TextBox 14"/>
          <p:cNvSpPr txBox="1"/>
          <p:nvPr/>
        </p:nvSpPr>
        <p:spPr>
          <a:xfrm>
            <a:off x="838200" y="2186105"/>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iv) Testosterone is an androgen.</a:t>
            </a:r>
          </a:p>
        </p:txBody>
      </p:sp>
    </p:spTree>
    <p:extLst>
      <p:ext uri="{BB962C8B-B14F-4D97-AF65-F5344CB8AC3E}">
        <p14:creationId xmlns:p14="http://schemas.microsoft.com/office/powerpoint/2010/main" val="8259182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Lst>
  </p:timing>
</p:sld>
</file>

<file path=ppt/slides/slide5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392" y="3039981"/>
            <a:ext cx="590417" cy="590417"/>
          </a:xfrm>
          <a:prstGeom prst="rect">
            <a:avLst/>
          </a:prstGeom>
          <a:noFill/>
        </p:spPr>
      </p:pic>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6. Read the following</a:t>
            </a:r>
          </a:p>
        </p:txBody>
      </p:sp>
      <p:sp>
        <p:nvSpPr>
          <p:cNvPr id="8" name="TextBox 7"/>
          <p:cNvSpPr txBox="1"/>
          <p:nvPr/>
        </p:nvSpPr>
        <p:spPr>
          <a:xfrm>
            <a:off x="933072" y="273691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a:t>
            </a:r>
          </a:p>
        </p:txBody>
      </p:sp>
      <p:sp>
        <p:nvSpPr>
          <p:cNvPr id="19" name="TextBox 18"/>
          <p:cNvSpPr txBox="1"/>
          <p:nvPr/>
        </p:nvSpPr>
        <p:spPr>
          <a:xfrm>
            <a:off x="4648201" y="272415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ii</a:t>
            </a:r>
          </a:p>
        </p:txBody>
      </p:sp>
      <p:sp>
        <p:nvSpPr>
          <p:cNvPr id="20" name="TextBox 19"/>
          <p:cNvSpPr txBox="1"/>
          <p:nvPr/>
        </p:nvSpPr>
        <p:spPr>
          <a:xfrm>
            <a:off x="4624403" y="3166885"/>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 &amp; ii</a:t>
            </a:r>
          </a:p>
        </p:txBody>
      </p:sp>
      <p:sp>
        <p:nvSpPr>
          <p:cNvPr id="21" name="TextBox 20"/>
          <p:cNvSpPr txBox="1"/>
          <p:nvPr/>
        </p:nvSpPr>
        <p:spPr>
          <a:xfrm>
            <a:off x="914400" y="3166885"/>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iii</a:t>
            </a:r>
          </a:p>
        </p:txBody>
      </p:sp>
      <p:sp>
        <p:nvSpPr>
          <p:cNvPr id="10" name="TextBox 9"/>
          <p:cNvSpPr txBox="1"/>
          <p:nvPr/>
        </p:nvSpPr>
        <p:spPr>
          <a:xfrm>
            <a:off x="838200" y="1104840"/>
            <a:ext cx="452628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Epididymis opens into vasa efferentia.</a:t>
            </a:r>
          </a:p>
        </p:txBody>
      </p:sp>
      <p:sp>
        <p:nvSpPr>
          <p:cNvPr id="12" name="TextBox 11"/>
          <p:cNvSpPr txBox="1"/>
          <p:nvPr/>
        </p:nvSpPr>
        <p:spPr>
          <a:xfrm>
            <a:off x="838200" y="1527308"/>
            <a:ext cx="452628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Vas difference opens into Rete testis.</a:t>
            </a:r>
          </a:p>
        </p:txBody>
      </p:sp>
      <p:sp>
        <p:nvSpPr>
          <p:cNvPr id="13" name="TextBox 12"/>
          <p:cNvSpPr txBox="1"/>
          <p:nvPr/>
        </p:nvSpPr>
        <p:spPr>
          <a:xfrm>
            <a:off x="838200" y="1908308"/>
            <a:ext cx="5029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Rete testis opens into vasa efferentia.</a:t>
            </a:r>
          </a:p>
        </p:txBody>
      </p:sp>
      <p:sp>
        <p:nvSpPr>
          <p:cNvPr id="14" name="TextBox 13"/>
          <p:cNvSpPr txBox="1"/>
          <p:nvPr/>
        </p:nvSpPr>
        <p:spPr>
          <a:xfrm>
            <a:off x="838200" y="2384618"/>
            <a:ext cx="3124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 </a:t>
            </a:r>
          </a:p>
        </p:txBody>
      </p:sp>
    </p:spTree>
    <p:extLst>
      <p:ext uri="{BB962C8B-B14F-4D97-AF65-F5344CB8AC3E}">
        <p14:creationId xmlns:p14="http://schemas.microsoft.com/office/powerpoint/2010/main" val="8406296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23994" y="3116181"/>
            <a:ext cx="590417" cy="590417"/>
          </a:xfrm>
          <a:prstGeom prst="rect">
            <a:avLst/>
          </a:prstGeom>
          <a:noFill/>
        </p:spPr>
      </p:pic>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 Read the following</a:t>
            </a:r>
          </a:p>
        </p:txBody>
      </p:sp>
      <p:sp>
        <p:nvSpPr>
          <p:cNvPr id="8" name="TextBox 7"/>
          <p:cNvSpPr txBox="1"/>
          <p:nvPr/>
        </p:nvSpPr>
        <p:spPr>
          <a:xfrm>
            <a:off x="907674" y="2813110"/>
            <a:ext cx="145452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a:t>
            </a:r>
          </a:p>
        </p:txBody>
      </p:sp>
      <p:sp>
        <p:nvSpPr>
          <p:cNvPr id="19" name="TextBox 18"/>
          <p:cNvSpPr txBox="1"/>
          <p:nvPr/>
        </p:nvSpPr>
        <p:spPr>
          <a:xfrm>
            <a:off x="4572000" y="2800350"/>
            <a:ext cx="1752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a:t>
            </a:r>
          </a:p>
        </p:txBody>
      </p:sp>
      <p:sp>
        <p:nvSpPr>
          <p:cNvPr id="20" name="TextBox 19"/>
          <p:cNvSpPr txBox="1"/>
          <p:nvPr/>
        </p:nvSpPr>
        <p:spPr>
          <a:xfrm>
            <a:off x="4599005" y="3243085"/>
            <a:ext cx="14207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&amp; iii </a:t>
            </a:r>
          </a:p>
        </p:txBody>
      </p:sp>
      <p:sp>
        <p:nvSpPr>
          <p:cNvPr id="21" name="TextBox 20"/>
          <p:cNvSpPr txBox="1"/>
          <p:nvPr/>
        </p:nvSpPr>
        <p:spPr>
          <a:xfrm>
            <a:off x="889003" y="3243085"/>
            <a:ext cx="2235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ii &amp; iii</a:t>
            </a:r>
          </a:p>
        </p:txBody>
      </p:sp>
      <p:sp>
        <p:nvSpPr>
          <p:cNvPr id="10" name="TextBox 9"/>
          <p:cNvSpPr txBox="1"/>
          <p:nvPr/>
        </p:nvSpPr>
        <p:spPr>
          <a:xfrm>
            <a:off x="845820" y="1181040"/>
            <a:ext cx="829818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Ejaculatory duct transports the sperms from testis to outside. </a:t>
            </a:r>
          </a:p>
        </p:txBody>
      </p:sp>
      <p:sp>
        <p:nvSpPr>
          <p:cNvPr id="12" name="TextBox 11"/>
          <p:cNvSpPr txBox="1"/>
          <p:nvPr/>
        </p:nvSpPr>
        <p:spPr>
          <a:xfrm>
            <a:off x="838200" y="15811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Urethra originates from urinary bladder.</a:t>
            </a:r>
          </a:p>
        </p:txBody>
      </p:sp>
      <p:sp>
        <p:nvSpPr>
          <p:cNvPr id="13" name="TextBox 12"/>
          <p:cNvSpPr txBox="1"/>
          <p:nvPr/>
        </p:nvSpPr>
        <p:spPr>
          <a:xfrm>
            <a:off x="838200" y="196215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Urethra opens out through urethral meatus. </a:t>
            </a:r>
          </a:p>
        </p:txBody>
      </p:sp>
      <p:sp>
        <p:nvSpPr>
          <p:cNvPr id="14" name="TextBox 13"/>
          <p:cNvSpPr txBox="1"/>
          <p:nvPr/>
        </p:nvSpPr>
        <p:spPr>
          <a:xfrm>
            <a:off x="838200" y="241935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 </a:t>
            </a:r>
          </a:p>
        </p:txBody>
      </p:sp>
    </p:spTree>
    <p:extLst>
      <p:ext uri="{BB962C8B-B14F-4D97-AF65-F5344CB8AC3E}">
        <p14:creationId xmlns:p14="http://schemas.microsoft.com/office/powerpoint/2010/main" val="2011926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11199" y="2647950"/>
            <a:ext cx="714405" cy="714405"/>
          </a:xfrm>
          <a:prstGeom prst="rect">
            <a:avLst/>
          </a:prstGeom>
          <a:noFill/>
        </p:spPr>
      </p:pic>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 Read the following</a:t>
            </a:r>
          </a:p>
        </p:txBody>
      </p:sp>
      <p:sp>
        <p:nvSpPr>
          <p:cNvPr id="8" name="TextBox 7"/>
          <p:cNvSpPr txBox="1"/>
          <p:nvPr/>
        </p:nvSpPr>
        <p:spPr>
          <a:xfrm>
            <a:off x="856872" y="276407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a:t>
            </a:r>
          </a:p>
        </p:txBody>
      </p:sp>
      <p:sp>
        <p:nvSpPr>
          <p:cNvPr id="19" name="TextBox 18"/>
          <p:cNvSpPr txBox="1"/>
          <p:nvPr/>
        </p:nvSpPr>
        <p:spPr>
          <a:xfrm>
            <a:off x="4572001" y="2751315"/>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a:t>
            </a:r>
          </a:p>
        </p:txBody>
      </p:sp>
      <p:sp>
        <p:nvSpPr>
          <p:cNvPr id="20" name="TextBox 19"/>
          <p:cNvSpPr txBox="1"/>
          <p:nvPr/>
        </p:nvSpPr>
        <p:spPr>
          <a:xfrm>
            <a:off x="4548203" y="3194050"/>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 &amp; iii </a:t>
            </a:r>
          </a:p>
        </p:txBody>
      </p:sp>
      <p:sp>
        <p:nvSpPr>
          <p:cNvPr id="21" name="TextBox 20"/>
          <p:cNvSpPr txBox="1"/>
          <p:nvPr/>
        </p:nvSpPr>
        <p:spPr>
          <a:xfrm>
            <a:off x="838200" y="319405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iii</a:t>
            </a:r>
          </a:p>
        </p:txBody>
      </p:sp>
      <p:sp>
        <p:nvSpPr>
          <p:cNvPr id="10" name="TextBox 9"/>
          <p:cNvSpPr txBox="1"/>
          <p:nvPr/>
        </p:nvSpPr>
        <p:spPr>
          <a:xfrm>
            <a:off x="838200" y="110484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The male external genitalia is penis.</a:t>
            </a:r>
          </a:p>
        </p:txBody>
      </p:sp>
      <p:sp>
        <p:nvSpPr>
          <p:cNvPr id="12" name="TextBox 11"/>
          <p:cNvSpPr txBox="1"/>
          <p:nvPr/>
        </p:nvSpPr>
        <p:spPr>
          <a:xfrm>
            <a:off x="838200" y="15049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The enlarged end of penis is glans penis.</a:t>
            </a:r>
          </a:p>
        </p:txBody>
      </p:sp>
      <p:sp>
        <p:nvSpPr>
          <p:cNvPr id="13" name="TextBox 12"/>
          <p:cNvSpPr txBox="1"/>
          <p:nvPr/>
        </p:nvSpPr>
        <p:spPr>
          <a:xfrm>
            <a:off x="838200" y="188595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The glans penis is covered by fore skin.</a:t>
            </a:r>
          </a:p>
        </p:txBody>
      </p:sp>
      <p:sp>
        <p:nvSpPr>
          <p:cNvPr id="14" name="TextBox 13"/>
          <p:cNvSpPr txBox="1"/>
          <p:nvPr/>
        </p:nvSpPr>
        <p:spPr>
          <a:xfrm>
            <a:off x="838200" y="2266950"/>
            <a:ext cx="381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a:t>
            </a:r>
          </a:p>
        </p:txBody>
      </p:sp>
    </p:spTree>
    <p:extLst>
      <p:ext uri="{BB962C8B-B14F-4D97-AF65-F5344CB8AC3E}">
        <p14:creationId xmlns:p14="http://schemas.microsoft.com/office/powerpoint/2010/main" val="19187589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557794" y="3116181"/>
            <a:ext cx="590417" cy="590417"/>
          </a:xfrm>
          <a:prstGeom prst="rect">
            <a:avLst/>
          </a:prstGeom>
          <a:noFill/>
        </p:spPr>
      </p:pic>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9. Read the following male accessory glands</a:t>
            </a:r>
          </a:p>
        </p:txBody>
      </p:sp>
      <p:sp>
        <p:nvSpPr>
          <p:cNvPr id="8" name="TextBox 7"/>
          <p:cNvSpPr txBox="1"/>
          <p:nvPr/>
        </p:nvSpPr>
        <p:spPr>
          <a:xfrm>
            <a:off x="933072" y="2813110"/>
            <a:ext cx="145851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a:t>
            </a:r>
          </a:p>
        </p:txBody>
      </p:sp>
      <p:sp>
        <p:nvSpPr>
          <p:cNvPr id="19" name="TextBox 18"/>
          <p:cNvSpPr txBox="1"/>
          <p:nvPr/>
        </p:nvSpPr>
        <p:spPr>
          <a:xfrm>
            <a:off x="4648201" y="2800350"/>
            <a:ext cx="18021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ii </a:t>
            </a:r>
          </a:p>
        </p:txBody>
      </p:sp>
      <p:sp>
        <p:nvSpPr>
          <p:cNvPr id="20" name="TextBox 19"/>
          <p:cNvSpPr txBox="1"/>
          <p:nvPr/>
        </p:nvSpPr>
        <p:spPr>
          <a:xfrm>
            <a:off x="4624403" y="3243085"/>
            <a:ext cx="23859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914401" y="3243085"/>
            <a:ext cx="216668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iii </a:t>
            </a:r>
          </a:p>
        </p:txBody>
      </p:sp>
      <p:sp>
        <p:nvSpPr>
          <p:cNvPr id="10" name="TextBox 9"/>
          <p:cNvSpPr txBox="1"/>
          <p:nvPr/>
        </p:nvSpPr>
        <p:spPr>
          <a:xfrm>
            <a:off x="838200" y="1181040"/>
            <a:ext cx="473202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One pair seminal vesicles is present.</a:t>
            </a:r>
          </a:p>
        </p:txBody>
      </p:sp>
      <p:sp>
        <p:nvSpPr>
          <p:cNvPr id="12" name="TextBox 11"/>
          <p:cNvSpPr txBox="1"/>
          <p:nvPr/>
        </p:nvSpPr>
        <p:spPr>
          <a:xfrm>
            <a:off x="838200" y="1576343"/>
            <a:ext cx="473202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One pair of bulbourethral is present.</a:t>
            </a:r>
          </a:p>
        </p:txBody>
      </p:sp>
      <p:sp>
        <p:nvSpPr>
          <p:cNvPr id="13" name="TextBox 12"/>
          <p:cNvSpPr txBox="1"/>
          <p:nvPr/>
        </p:nvSpPr>
        <p:spPr>
          <a:xfrm>
            <a:off x="838200" y="1957343"/>
            <a:ext cx="52578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Only one prostate gland is present.</a:t>
            </a:r>
          </a:p>
        </p:txBody>
      </p:sp>
      <p:sp>
        <p:nvSpPr>
          <p:cNvPr id="14" name="TextBox 13"/>
          <p:cNvSpPr txBox="1"/>
          <p:nvPr/>
        </p:nvSpPr>
        <p:spPr>
          <a:xfrm>
            <a:off x="824163" y="2414543"/>
            <a:ext cx="351923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  </a:t>
            </a:r>
          </a:p>
        </p:txBody>
      </p:sp>
    </p:spTree>
    <p:extLst>
      <p:ext uri="{BB962C8B-B14F-4D97-AF65-F5344CB8AC3E}">
        <p14:creationId xmlns:p14="http://schemas.microsoft.com/office/powerpoint/2010/main" val="20693285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lgn="just"/>
            <a:r>
              <a:rPr lang="en-US" sz="2000" b="1">
                <a:solidFill>
                  <a:srgbClr val="0000FF"/>
                </a:solidFill>
                <a:latin typeface="Times New Roman" pitchFamily="18" charset="0"/>
                <a:ea typeface="Cambria Math" pitchFamily="18" charset="0"/>
                <a:cs typeface="Times New Roman" pitchFamily="18" charset="0"/>
              </a:rPr>
              <a:t>10. Read the following &amp; arrange them in a sequence from  outer to inner surface</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3784090" y="2266950"/>
            <a:ext cx="714405" cy="714405"/>
          </a:xfrm>
          <a:prstGeom prst="rect">
            <a:avLst/>
          </a:prstGeom>
          <a:noFill/>
        </p:spPr>
      </p:pic>
      <p:sp>
        <p:nvSpPr>
          <p:cNvPr id="10" name="TextBox 9"/>
          <p:cNvSpPr txBox="1"/>
          <p:nvPr/>
        </p:nvSpPr>
        <p:spPr>
          <a:xfrm>
            <a:off x="990600" y="1442872"/>
            <a:ext cx="220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Testis</a:t>
            </a:r>
          </a:p>
        </p:txBody>
      </p:sp>
      <p:sp>
        <p:nvSpPr>
          <p:cNvPr id="12" name="TextBox 11"/>
          <p:cNvSpPr txBox="1"/>
          <p:nvPr/>
        </p:nvSpPr>
        <p:spPr>
          <a:xfrm>
            <a:off x="4114800" y="1442872"/>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b) Seminiferous tubule</a:t>
            </a:r>
          </a:p>
        </p:txBody>
      </p:sp>
      <p:sp>
        <p:nvSpPr>
          <p:cNvPr id="13" name="TextBox 12"/>
          <p:cNvSpPr txBox="1"/>
          <p:nvPr/>
        </p:nvSpPr>
        <p:spPr>
          <a:xfrm>
            <a:off x="990600" y="1976272"/>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c) lobule</a:t>
            </a:r>
          </a:p>
        </p:txBody>
      </p:sp>
      <p:sp>
        <p:nvSpPr>
          <p:cNvPr id="15" name="TextBox 14"/>
          <p:cNvSpPr txBox="1"/>
          <p:nvPr/>
        </p:nvSpPr>
        <p:spPr>
          <a:xfrm>
            <a:off x="4114799" y="1919182"/>
            <a:ext cx="25146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d) Dense covering</a:t>
            </a:r>
          </a:p>
        </p:txBody>
      </p:sp>
      <p:grpSp>
        <p:nvGrpSpPr>
          <p:cNvPr id="18" name="Group 17"/>
          <p:cNvGrpSpPr/>
          <p:nvPr/>
        </p:nvGrpSpPr>
        <p:grpSpPr>
          <a:xfrm>
            <a:off x="1198100" y="2471813"/>
            <a:ext cx="2504368" cy="400110"/>
            <a:chOff x="960215" y="3602275"/>
            <a:chExt cx="2503577" cy="400110"/>
          </a:xfrm>
        </p:grpSpPr>
        <p:sp>
          <p:nvSpPr>
            <p:cNvPr id="8" name="TextBox 7"/>
            <p:cNvSpPr txBox="1"/>
            <p:nvPr/>
          </p:nvSpPr>
          <p:spPr>
            <a:xfrm>
              <a:off x="960215" y="3602275"/>
              <a:ext cx="250357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     B     C     D</a:t>
              </a:r>
            </a:p>
          </p:txBody>
        </p:sp>
        <p:cxnSp>
          <p:nvCxnSpPr>
            <p:cNvPr id="3" name="Straight Arrow Connector 2"/>
            <p:cNvCxnSpPr/>
            <p:nvPr/>
          </p:nvCxnSpPr>
          <p:spPr>
            <a:xfrm>
              <a:off x="15240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193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472930" y="383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896432" y="2493785"/>
            <a:ext cx="2504368" cy="400110"/>
            <a:chOff x="884039" y="3602275"/>
            <a:chExt cx="2503577" cy="400110"/>
          </a:xfrm>
        </p:grpSpPr>
        <p:sp>
          <p:nvSpPr>
            <p:cNvPr id="48" name="TextBox 47"/>
            <p:cNvSpPr txBox="1"/>
            <p:nvPr/>
          </p:nvSpPr>
          <p:spPr>
            <a:xfrm>
              <a:off x="884039" y="3602275"/>
              <a:ext cx="250357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D     A     C     B</a:t>
              </a:r>
            </a:p>
          </p:txBody>
        </p:sp>
        <p:cxnSp>
          <p:nvCxnSpPr>
            <p:cNvPr id="49" name="Straight Arrow Connector 48"/>
            <p:cNvCxnSpPr/>
            <p:nvPr/>
          </p:nvCxnSpPr>
          <p:spPr>
            <a:xfrm>
              <a:off x="1493446"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0193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472930" y="383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1163464" y="3024323"/>
            <a:ext cx="2504368" cy="400110"/>
            <a:chOff x="960215" y="3602275"/>
            <a:chExt cx="2503577" cy="400110"/>
          </a:xfrm>
        </p:grpSpPr>
        <p:sp>
          <p:nvSpPr>
            <p:cNvPr id="53" name="TextBox 52"/>
            <p:cNvSpPr txBox="1"/>
            <p:nvPr/>
          </p:nvSpPr>
          <p:spPr>
            <a:xfrm>
              <a:off x="960215" y="3602275"/>
              <a:ext cx="250357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     A     C     D</a:t>
              </a:r>
            </a:p>
          </p:txBody>
        </p:sp>
        <p:cxnSp>
          <p:nvCxnSpPr>
            <p:cNvPr id="54" name="Straight Arrow Connector 53"/>
            <p:cNvCxnSpPr/>
            <p:nvPr/>
          </p:nvCxnSpPr>
          <p:spPr>
            <a:xfrm>
              <a:off x="15240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0193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2472930" y="383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3896432" y="2981355"/>
            <a:ext cx="2504368" cy="400110"/>
            <a:chOff x="960215" y="3602275"/>
            <a:chExt cx="2503577" cy="400110"/>
          </a:xfrm>
        </p:grpSpPr>
        <p:sp>
          <p:nvSpPr>
            <p:cNvPr id="58" name="TextBox 57"/>
            <p:cNvSpPr txBox="1"/>
            <p:nvPr/>
          </p:nvSpPr>
          <p:spPr>
            <a:xfrm>
              <a:off x="960215" y="3602275"/>
              <a:ext cx="250357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C     A     B     D</a:t>
              </a:r>
            </a:p>
          </p:txBody>
        </p:sp>
        <p:cxnSp>
          <p:nvCxnSpPr>
            <p:cNvPr id="59" name="Straight Arrow Connector 58"/>
            <p:cNvCxnSpPr/>
            <p:nvPr/>
          </p:nvCxnSpPr>
          <p:spPr>
            <a:xfrm>
              <a:off x="15240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0193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472930" y="383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5269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P spid="15" grpId="0"/>
    </p:bldLst>
  </p:timing>
</p:sld>
</file>

<file path=ppt/slides/slide5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8077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11. Read the following &amp; arrange them in a sequence from inner to outer</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92729" y="2552417"/>
            <a:ext cx="714405" cy="714405"/>
          </a:xfrm>
          <a:prstGeom prst="rect">
            <a:avLst/>
          </a:prstGeom>
          <a:noFill/>
        </p:spPr>
      </p:pic>
      <p:sp>
        <p:nvSpPr>
          <p:cNvPr id="10" name="TextBox 9"/>
          <p:cNvSpPr txBox="1"/>
          <p:nvPr/>
        </p:nvSpPr>
        <p:spPr>
          <a:xfrm>
            <a:off x="868929" y="1123950"/>
            <a:ext cx="220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Rete testis</a:t>
            </a:r>
          </a:p>
        </p:txBody>
      </p:sp>
      <p:sp>
        <p:nvSpPr>
          <p:cNvPr id="12" name="TextBox 11"/>
          <p:cNvSpPr txBox="1"/>
          <p:nvPr/>
        </p:nvSpPr>
        <p:spPr>
          <a:xfrm>
            <a:off x="4145529" y="112395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b) Vasa efferentia</a:t>
            </a:r>
          </a:p>
        </p:txBody>
      </p:sp>
      <p:sp>
        <p:nvSpPr>
          <p:cNvPr id="13" name="TextBox 12"/>
          <p:cNvSpPr txBox="1"/>
          <p:nvPr/>
        </p:nvSpPr>
        <p:spPr>
          <a:xfrm>
            <a:off x="868929" y="165735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c) Seminal vesicles</a:t>
            </a:r>
          </a:p>
        </p:txBody>
      </p:sp>
      <p:sp>
        <p:nvSpPr>
          <p:cNvPr id="15" name="TextBox 14"/>
          <p:cNvSpPr txBox="1"/>
          <p:nvPr/>
        </p:nvSpPr>
        <p:spPr>
          <a:xfrm>
            <a:off x="4145528" y="1600260"/>
            <a:ext cx="25146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d) Vas deferens</a:t>
            </a:r>
          </a:p>
        </p:txBody>
      </p:sp>
      <p:sp>
        <p:nvSpPr>
          <p:cNvPr id="16" name="TextBox 15"/>
          <p:cNvSpPr txBox="1"/>
          <p:nvPr/>
        </p:nvSpPr>
        <p:spPr>
          <a:xfrm>
            <a:off x="868929" y="2133660"/>
            <a:ext cx="3308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e) Seminiferous tubule</a:t>
            </a:r>
          </a:p>
        </p:txBody>
      </p:sp>
      <p:sp>
        <p:nvSpPr>
          <p:cNvPr id="17" name="TextBox 16"/>
          <p:cNvSpPr txBox="1"/>
          <p:nvPr/>
        </p:nvSpPr>
        <p:spPr>
          <a:xfrm>
            <a:off x="4189602" y="2086005"/>
            <a:ext cx="3308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f) Urethral meatus</a:t>
            </a:r>
          </a:p>
        </p:txBody>
      </p:sp>
      <p:grpSp>
        <p:nvGrpSpPr>
          <p:cNvPr id="18" name="Group 17"/>
          <p:cNvGrpSpPr/>
          <p:nvPr/>
        </p:nvGrpSpPr>
        <p:grpSpPr>
          <a:xfrm>
            <a:off x="886644" y="2709565"/>
            <a:ext cx="3029328" cy="400110"/>
            <a:chOff x="933072" y="3602275"/>
            <a:chExt cx="3029328" cy="400110"/>
          </a:xfrm>
        </p:grpSpPr>
        <p:sp>
          <p:nvSpPr>
            <p:cNvPr id="8" name="TextBox 7"/>
            <p:cNvSpPr txBox="1"/>
            <p:nvPr/>
          </p:nvSpPr>
          <p:spPr>
            <a:xfrm>
              <a:off x="933072" y="360227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       a     b     d      c     f</a:t>
              </a:r>
            </a:p>
          </p:txBody>
        </p:sp>
        <p:cxnSp>
          <p:nvCxnSpPr>
            <p:cNvPr id="3" name="Straight Arrow Connector 2"/>
            <p:cNvCxnSpPr/>
            <p:nvPr/>
          </p:nvCxnSpPr>
          <p:spPr>
            <a:xfrm>
              <a:off x="15240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193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472930" y="383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949604" y="382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406804" y="383773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328344" y="2661910"/>
            <a:ext cx="3207127" cy="400110"/>
            <a:chOff x="933072" y="3602275"/>
            <a:chExt cx="3029328" cy="400110"/>
          </a:xfrm>
        </p:grpSpPr>
        <p:sp>
          <p:nvSpPr>
            <p:cNvPr id="27" name="TextBox 26"/>
            <p:cNvSpPr txBox="1"/>
            <p:nvPr/>
          </p:nvSpPr>
          <p:spPr>
            <a:xfrm>
              <a:off x="933072" y="360227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e       a      c       f       d    b</a:t>
              </a:r>
            </a:p>
          </p:txBody>
        </p:sp>
        <p:cxnSp>
          <p:nvCxnSpPr>
            <p:cNvPr id="28" name="Straight Arrow Connector 27"/>
            <p:cNvCxnSpPr/>
            <p:nvPr/>
          </p:nvCxnSpPr>
          <p:spPr>
            <a:xfrm>
              <a:off x="15240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0193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472930" y="383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949604" y="382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406804" y="383773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867971" y="3203040"/>
            <a:ext cx="3276599" cy="400110"/>
            <a:chOff x="933072" y="3602275"/>
            <a:chExt cx="3029328" cy="400110"/>
          </a:xfrm>
        </p:grpSpPr>
        <p:sp>
          <p:nvSpPr>
            <p:cNvPr id="34" name="TextBox 33"/>
            <p:cNvSpPr txBox="1"/>
            <p:nvPr/>
          </p:nvSpPr>
          <p:spPr>
            <a:xfrm>
              <a:off x="933072" y="360227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        d     e       f       a     b</a:t>
              </a:r>
            </a:p>
          </p:txBody>
        </p:sp>
        <p:cxnSp>
          <p:nvCxnSpPr>
            <p:cNvPr id="35" name="Straight Arrow Connector 34"/>
            <p:cNvCxnSpPr/>
            <p:nvPr/>
          </p:nvCxnSpPr>
          <p:spPr>
            <a:xfrm>
              <a:off x="15240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0193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472930" y="383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949604" y="382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406804" y="383773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343401" y="3238440"/>
            <a:ext cx="3276599" cy="400110"/>
            <a:chOff x="933072" y="3602275"/>
            <a:chExt cx="3029328" cy="400110"/>
          </a:xfrm>
        </p:grpSpPr>
        <p:sp>
          <p:nvSpPr>
            <p:cNvPr id="41" name="TextBox 40"/>
            <p:cNvSpPr txBox="1"/>
            <p:nvPr/>
          </p:nvSpPr>
          <p:spPr>
            <a:xfrm>
              <a:off x="933072" y="360227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         d     a    f         c     e</a:t>
              </a:r>
            </a:p>
          </p:txBody>
        </p:sp>
        <p:cxnSp>
          <p:nvCxnSpPr>
            <p:cNvPr id="42" name="Straight Arrow Connector 41"/>
            <p:cNvCxnSpPr/>
            <p:nvPr/>
          </p:nvCxnSpPr>
          <p:spPr>
            <a:xfrm>
              <a:off x="15240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019300" y="3824302"/>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472930" y="383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949604" y="382006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406804" y="3837730"/>
              <a:ext cx="25079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0372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P spid="15" grpId="0"/>
      <p:bldP spid="16" grpId="0"/>
      <p:bldP spid="17" grpId="0"/>
    </p:bldLst>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33400" y="723840"/>
            <a:ext cx="54864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THE VAS DEFERENCE / Ductus differentia</a:t>
            </a:r>
          </a:p>
        </p:txBody>
      </p:sp>
      <p:pic>
        <p:nvPicPr>
          <p:cNvPr id="8" name="Picture 2"/>
          <p:cNvPicPr>
            <a:picLocks noChangeAspect="1" noChangeArrowheads="1"/>
          </p:cNvPicPr>
          <p:nvPr/>
        </p:nvPicPr>
        <p:blipFill>
          <a:blip r:embed="rId2"/>
          <a:srcRect b="5905"/>
          <a:stretch>
            <a:fillRect/>
          </a:stretch>
        </p:blipFill>
        <p:spPr bwMode="auto">
          <a:xfrm>
            <a:off x="596900" y="1790294"/>
            <a:ext cx="3200399" cy="2409075"/>
          </a:xfrm>
          <a:prstGeom prst="rect">
            <a:avLst/>
          </a:prstGeom>
          <a:noFill/>
          <a:ln w="28575">
            <a:noFill/>
            <a:miter lim="800000"/>
          </a:ln>
          <a:effectLst/>
        </p:spPr>
      </p:pic>
      <p:cxnSp>
        <p:nvCxnSpPr>
          <p:cNvPr id="18" name="Straight Arrow Connector 17"/>
          <p:cNvCxnSpPr/>
          <p:nvPr/>
        </p:nvCxnSpPr>
        <p:spPr>
          <a:xfrm rot="16200000" flipV="1">
            <a:off x="1752600" y="4274414"/>
            <a:ext cx="457200" cy="0"/>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143000" y="4370017"/>
            <a:ext cx="2234907"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latin typeface="Times New Roman" pitchFamily="18" charset="0"/>
                <a:cs typeface="Times New Roman" pitchFamily="18" charset="0"/>
              </a:rPr>
              <a:t>Cauda epididymis </a:t>
            </a:r>
            <a:endParaRPr lang="en-US" sz="2000"/>
          </a:p>
        </p:txBody>
      </p:sp>
      <p:sp>
        <p:nvSpPr>
          <p:cNvPr id="20" name="Freeform 19"/>
          <p:cNvSpPr/>
          <p:nvPr/>
        </p:nvSpPr>
        <p:spPr>
          <a:xfrm>
            <a:off x="1069848" y="1915160"/>
            <a:ext cx="1197864" cy="2115312"/>
          </a:xfrm>
          <a:custGeom>
            <a:gdLst>
              <a:gd name="connsiteX0" fmla="*/ 862584 w 1164336"/>
              <a:gd name="connsiteY0" fmla="*/ 2098040 h 2098040"/>
              <a:gd name="connsiteX1" fmla="*/ 826008 w 1164336"/>
              <a:gd name="connsiteY1" fmla="*/ 1945640 h 2098040"/>
              <a:gd name="connsiteX2" fmla="*/ 886968 w 1164336"/>
              <a:gd name="connsiteY2" fmla="*/ 1768856 h 2098040"/>
              <a:gd name="connsiteX3" fmla="*/ 1002792 w 1164336"/>
              <a:gd name="connsiteY3" fmla="*/ 1403096 h 2098040"/>
              <a:gd name="connsiteX4" fmla="*/ 1124712 w 1164336"/>
              <a:gd name="connsiteY4" fmla="*/ 854456 h 2098040"/>
              <a:gd name="connsiteX5" fmla="*/ 1143000 w 1164336"/>
              <a:gd name="connsiteY5" fmla="*/ 488696 h 2098040"/>
              <a:gd name="connsiteX6" fmla="*/ 996696 w 1164336"/>
              <a:gd name="connsiteY6" fmla="*/ 360680 h 2098040"/>
              <a:gd name="connsiteX7" fmla="*/ 716280 w 1164336"/>
              <a:gd name="connsiteY7" fmla="*/ 281432 h 2098040"/>
              <a:gd name="connsiteX8" fmla="*/ 496824 w 1164336"/>
              <a:gd name="connsiteY8" fmla="*/ 177800 h 2098040"/>
              <a:gd name="connsiteX9" fmla="*/ 277368 w 1164336"/>
              <a:gd name="connsiteY9" fmla="*/ 31496 h 2098040"/>
              <a:gd name="connsiteX10" fmla="*/ 106680 w 1164336"/>
              <a:gd name="connsiteY10" fmla="*/ 7112 h 2098040"/>
              <a:gd name="connsiteX11" fmla="*/ 27432 w 1164336"/>
              <a:gd name="connsiteY11" fmla="*/ 74168 h 2098040"/>
              <a:gd name="connsiteX12" fmla="*/ 9144 w 1164336"/>
              <a:gd name="connsiteY12" fmla="*/ 177800 h 2098040"/>
              <a:gd name="connsiteX13" fmla="*/ 82296 w 1164336"/>
              <a:gd name="connsiteY13" fmla="*/ 354584 h 2098040"/>
              <a:gd name="connsiteX14" fmla="*/ 124968 w 1164336"/>
              <a:gd name="connsiteY14" fmla="*/ 574040 h 2098040"/>
              <a:gd name="connsiteX15" fmla="*/ 124968 w 1164336"/>
              <a:gd name="connsiteY15" fmla="*/ 592328 h 2098040"/>
              <a:gd name="connsiteX16" fmla="*/ 124968 w 1164336"/>
              <a:gd name="connsiteY16" fmla="*/ 592328 h 20980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4336" h="2098040">
                <a:moveTo>
                  <a:pt x="862584" y="2098040"/>
                </a:moveTo>
                <a:cubicBezTo>
                  <a:pt x="842264" y="2049272"/>
                  <a:pt x="821944" y="2000504"/>
                  <a:pt x="826008" y="1945640"/>
                </a:cubicBezTo>
                <a:cubicBezTo>
                  <a:pt x="830072" y="1890776"/>
                  <a:pt x="857504" y="1859280"/>
                  <a:pt x="886968" y="1768856"/>
                </a:cubicBezTo>
                <a:cubicBezTo>
                  <a:pt x="916432" y="1678432"/>
                  <a:pt x="963168" y="1555496"/>
                  <a:pt x="1002792" y="1403096"/>
                </a:cubicBezTo>
                <a:cubicBezTo>
                  <a:pt x="1042416" y="1250696"/>
                  <a:pt x="1101344" y="1006856"/>
                  <a:pt x="1124712" y="854456"/>
                </a:cubicBezTo>
                <a:cubicBezTo>
                  <a:pt x="1148080" y="702056"/>
                  <a:pt x="1164336" y="570992"/>
                  <a:pt x="1143000" y="488696"/>
                </a:cubicBezTo>
                <a:cubicBezTo>
                  <a:pt x="1121664" y="406400"/>
                  <a:pt x="1067816" y="395224"/>
                  <a:pt x="996696" y="360680"/>
                </a:cubicBezTo>
                <a:cubicBezTo>
                  <a:pt x="925576" y="326136"/>
                  <a:pt x="799592" y="311912"/>
                  <a:pt x="716280" y="281432"/>
                </a:cubicBezTo>
                <a:cubicBezTo>
                  <a:pt x="632968" y="250952"/>
                  <a:pt x="569976" y="219456"/>
                  <a:pt x="496824" y="177800"/>
                </a:cubicBezTo>
                <a:cubicBezTo>
                  <a:pt x="423672" y="136144"/>
                  <a:pt x="342392" y="59944"/>
                  <a:pt x="277368" y="31496"/>
                </a:cubicBezTo>
                <a:cubicBezTo>
                  <a:pt x="212344" y="3048"/>
                  <a:pt x="148336" y="0"/>
                  <a:pt x="106680" y="7112"/>
                </a:cubicBezTo>
                <a:cubicBezTo>
                  <a:pt x="65024" y="14224"/>
                  <a:pt x="43688" y="45720"/>
                  <a:pt x="27432" y="74168"/>
                </a:cubicBezTo>
                <a:cubicBezTo>
                  <a:pt x="11176" y="102616"/>
                  <a:pt x="0" y="131064"/>
                  <a:pt x="9144" y="177800"/>
                </a:cubicBezTo>
                <a:cubicBezTo>
                  <a:pt x="18288" y="224536"/>
                  <a:pt x="62992" y="288544"/>
                  <a:pt x="82296" y="354584"/>
                </a:cubicBezTo>
                <a:cubicBezTo>
                  <a:pt x="101600" y="420624"/>
                  <a:pt x="117856" y="534416"/>
                  <a:pt x="124968" y="574040"/>
                </a:cubicBezTo>
                <a:cubicBezTo>
                  <a:pt x="132080" y="613664"/>
                  <a:pt x="124968" y="592328"/>
                  <a:pt x="124968" y="592328"/>
                </a:cubicBezTo>
                <a:lnTo>
                  <a:pt x="124968" y="592328"/>
                </a:lnTo>
              </a:path>
            </a:pathLst>
          </a:custGeom>
          <a:no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21" name="Freeform 20"/>
          <p:cNvSpPr/>
          <p:nvPr/>
        </p:nvSpPr>
        <p:spPr>
          <a:xfrm>
            <a:off x="1071880" y="1808480"/>
            <a:ext cx="101600" cy="198120"/>
          </a:xfrm>
          <a:custGeom>
            <a:gdLst>
              <a:gd name="connsiteX0" fmla="*/ 0 w 91440"/>
              <a:gd name="connsiteY0" fmla="*/ 0 h 167640"/>
              <a:gd name="connsiteX1" fmla="*/ 71120 w 91440"/>
              <a:gd name="connsiteY1" fmla="*/ 86360 h 167640"/>
              <a:gd name="connsiteX2" fmla="*/ 91440 w 91440"/>
              <a:gd name="connsiteY2" fmla="*/ 167640 h 167640"/>
              <a:gd name="connsiteX3" fmla="*/ 91440 w 91440"/>
              <a:gd name="connsiteY3" fmla="*/ 167640 h 167640"/>
            </a:gdLst>
            <a:cxnLst>
              <a:cxn ang="0">
                <a:pos x="connsiteX0" y="connsiteY0"/>
              </a:cxn>
              <a:cxn ang="0">
                <a:pos x="connsiteX1" y="connsiteY1"/>
              </a:cxn>
              <a:cxn ang="0">
                <a:pos x="connsiteX2" y="connsiteY2"/>
              </a:cxn>
              <a:cxn ang="0">
                <a:pos x="connsiteX3" y="connsiteY3"/>
              </a:cxn>
            </a:cxnLst>
            <a:rect l="l" t="t" r="r" b="b"/>
            <a:pathLst>
              <a:path w="91440" h="167640">
                <a:moveTo>
                  <a:pt x="0" y="0"/>
                </a:moveTo>
                <a:cubicBezTo>
                  <a:pt x="27940" y="29210"/>
                  <a:pt x="55880" y="58420"/>
                  <a:pt x="71120" y="86360"/>
                </a:cubicBezTo>
                <a:cubicBezTo>
                  <a:pt x="86360" y="114300"/>
                  <a:pt x="91440" y="167640"/>
                  <a:pt x="91440" y="167640"/>
                </a:cubicBezTo>
                <a:lnTo>
                  <a:pt x="91440" y="16764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25" name="Freeform 24"/>
          <p:cNvSpPr/>
          <p:nvPr/>
        </p:nvSpPr>
        <p:spPr>
          <a:xfrm>
            <a:off x="949960" y="2246631"/>
            <a:ext cx="248920" cy="344170"/>
          </a:xfrm>
          <a:custGeom>
            <a:gdLst>
              <a:gd name="connsiteX0" fmla="*/ 248073 w 275166"/>
              <a:gd name="connsiteY0" fmla="*/ 382693 h 392853"/>
              <a:gd name="connsiteX1" fmla="*/ 151553 w 275166"/>
              <a:gd name="connsiteY1" fmla="*/ 245533 h 392853"/>
              <a:gd name="connsiteX2" fmla="*/ 19473 w 275166"/>
              <a:gd name="connsiteY2" fmla="*/ 164253 h 392853"/>
              <a:gd name="connsiteX3" fmla="*/ 34713 w 275166"/>
              <a:gd name="connsiteY3" fmla="*/ 47413 h 392853"/>
              <a:gd name="connsiteX4" fmla="*/ 115993 w 275166"/>
              <a:gd name="connsiteY4" fmla="*/ 22013 h 392853"/>
              <a:gd name="connsiteX5" fmla="*/ 187113 w 275166"/>
              <a:gd name="connsiteY5" fmla="*/ 179493 h 392853"/>
              <a:gd name="connsiteX6" fmla="*/ 263313 w 275166"/>
              <a:gd name="connsiteY6" fmla="*/ 306493 h 392853"/>
              <a:gd name="connsiteX7" fmla="*/ 248073 w 275166"/>
              <a:gd name="connsiteY7" fmla="*/ 382693 h 39285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166" h="392853">
                <a:moveTo>
                  <a:pt x="248073" y="382693"/>
                </a:moveTo>
                <a:cubicBezTo>
                  <a:pt x="229446" y="372533"/>
                  <a:pt x="189653" y="281940"/>
                  <a:pt x="151553" y="245533"/>
                </a:cubicBezTo>
                <a:cubicBezTo>
                  <a:pt x="113453" y="209126"/>
                  <a:pt x="38946" y="197273"/>
                  <a:pt x="19473" y="164253"/>
                </a:cubicBezTo>
                <a:cubicBezTo>
                  <a:pt x="0" y="131233"/>
                  <a:pt x="18626" y="71120"/>
                  <a:pt x="34713" y="47413"/>
                </a:cubicBezTo>
                <a:cubicBezTo>
                  <a:pt x="50800" y="23706"/>
                  <a:pt x="90593" y="0"/>
                  <a:pt x="115993" y="22013"/>
                </a:cubicBezTo>
                <a:cubicBezTo>
                  <a:pt x="141393" y="44026"/>
                  <a:pt x="162560" y="132080"/>
                  <a:pt x="187113" y="179493"/>
                </a:cubicBezTo>
                <a:cubicBezTo>
                  <a:pt x="211666" y="226906"/>
                  <a:pt x="251460" y="275166"/>
                  <a:pt x="263313" y="306493"/>
                </a:cubicBezTo>
                <a:cubicBezTo>
                  <a:pt x="275166" y="337820"/>
                  <a:pt x="266700" y="392853"/>
                  <a:pt x="248073" y="382693"/>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6" name="Freeform 25"/>
          <p:cNvSpPr/>
          <p:nvPr/>
        </p:nvSpPr>
        <p:spPr>
          <a:xfrm>
            <a:off x="1150620" y="2561590"/>
            <a:ext cx="278130" cy="295910"/>
          </a:xfrm>
          <a:custGeom>
            <a:gdLst>
              <a:gd name="connsiteX0" fmla="*/ 5080 w 203200"/>
              <a:gd name="connsiteY0" fmla="*/ 36830 h 279400"/>
              <a:gd name="connsiteX1" fmla="*/ 35560 w 203200"/>
              <a:gd name="connsiteY1" fmla="*/ 110490 h 279400"/>
              <a:gd name="connsiteX2" fmla="*/ 96520 w 203200"/>
              <a:gd name="connsiteY2" fmla="*/ 209550 h 279400"/>
              <a:gd name="connsiteX3" fmla="*/ 172720 w 203200"/>
              <a:gd name="connsiteY3" fmla="*/ 275590 h 279400"/>
              <a:gd name="connsiteX4" fmla="*/ 200660 w 203200"/>
              <a:gd name="connsiteY4" fmla="*/ 232410 h 279400"/>
              <a:gd name="connsiteX5" fmla="*/ 157480 w 203200"/>
              <a:gd name="connsiteY5" fmla="*/ 194310 h 279400"/>
              <a:gd name="connsiteX6" fmla="*/ 106680 w 203200"/>
              <a:gd name="connsiteY6" fmla="*/ 120650 h 279400"/>
              <a:gd name="connsiteX7" fmla="*/ 66040 w 203200"/>
              <a:gd name="connsiteY7" fmla="*/ 19050 h 279400"/>
              <a:gd name="connsiteX8" fmla="*/ 5080 w 203200"/>
              <a:gd name="connsiteY8" fmla="*/ 36830 h 279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00" h="279400">
                <a:moveTo>
                  <a:pt x="5080" y="36830"/>
                </a:moveTo>
                <a:cubicBezTo>
                  <a:pt x="0" y="52070"/>
                  <a:pt x="20320" y="81703"/>
                  <a:pt x="35560" y="110490"/>
                </a:cubicBezTo>
                <a:cubicBezTo>
                  <a:pt x="50800" y="139277"/>
                  <a:pt x="73660" y="182033"/>
                  <a:pt x="96520" y="209550"/>
                </a:cubicBezTo>
                <a:cubicBezTo>
                  <a:pt x="119380" y="237067"/>
                  <a:pt x="155363" y="271780"/>
                  <a:pt x="172720" y="275590"/>
                </a:cubicBezTo>
                <a:cubicBezTo>
                  <a:pt x="190077" y="279400"/>
                  <a:pt x="203200" y="245957"/>
                  <a:pt x="200660" y="232410"/>
                </a:cubicBezTo>
                <a:cubicBezTo>
                  <a:pt x="198120" y="218863"/>
                  <a:pt x="173143" y="212937"/>
                  <a:pt x="157480" y="194310"/>
                </a:cubicBezTo>
                <a:cubicBezTo>
                  <a:pt x="141817" y="175683"/>
                  <a:pt x="121920" y="149860"/>
                  <a:pt x="106680" y="120650"/>
                </a:cubicBezTo>
                <a:cubicBezTo>
                  <a:pt x="91440" y="91440"/>
                  <a:pt x="78317" y="38100"/>
                  <a:pt x="66040" y="19050"/>
                </a:cubicBezTo>
                <a:cubicBezTo>
                  <a:pt x="53763" y="0"/>
                  <a:pt x="10160" y="21590"/>
                  <a:pt x="5080" y="36830"/>
                </a:cubicBezTo>
                <a:close/>
              </a:path>
            </a:pathLst>
          </a:custGeom>
          <a:no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Cloud 16"/>
          <p:cNvSpPr/>
          <p:nvPr/>
        </p:nvSpPr>
        <p:spPr>
          <a:xfrm rot="755457">
            <a:off x="5064876" y="934324"/>
            <a:ext cx="3511388" cy="209082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It is lined by pseudo stratified columnar epithelium and </a:t>
            </a:r>
            <a:r>
              <a:rPr lang="en-IN" sz="2000" b="1">
                <a:solidFill>
                  <a:srgbClr val="FF0000"/>
                </a:solidFill>
                <a:latin typeface="Times New Roman" pitchFamily="18" charset="0"/>
                <a:cs typeface="Times New Roman" pitchFamily="18" charset="0"/>
              </a:rPr>
              <a:t>Lamina propria</a:t>
            </a:r>
          </a:p>
        </p:txBody>
      </p:sp>
      <p:sp>
        <p:nvSpPr>
          <p:cNvPr id="4" name="Rectangle 3"/>
          <p:cNvSpPr/>
          <p:nvPr/>
        </p:nvSpPr>
        <p:spPr>
          <a:xfrm>
            <a:off x="596900" y="1257240"/>
            <a:ext cx="4584700"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b="1">
                <a:latin typeface="Times New Roman" pitchFamily="18" charset="0"/>
                <a:cs typeface="Times New Roman" pitchFamily="18" charset="0"/>
              </a:rPr>
              <a:t>It is a long, narrow, muscular tube.</a:t>
            </a:r>
            <a:endParaRPr lang="en-US" sz="2000">
              <a:solidFill>
                <a:srgbClr val="C00000"/>
              </a:solidFill>
            </a:endParaRPr>
          </a:p>
        </p:txBody>
      </p:sp>
      <p:sp>
        <p:nvSpPr>
          <p:cNvPr id="22" name="Cloud Callout 21"/>
          <p:cNvSpPr/>
          <p:nvPr/>
        </p:nvSpPr>
        <p:spPr>
          <a:xfrm rot="998189">
            <a:off x="3917039" y="2700097"/>
            <a:ext cx="2546591" cy="1208810"/>
          </a:xfrm>
          <a:prstGeom prst="cloudCallout">
            <a:avLst>
              <a:gd name="adj1" fmla="val 37089"/>
              <a:gd name="adj2" fmla="val -78488"/>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Areolar connective tissue</a:t>
            </a:r>
          </a:p>
        </p:txBody>
      </p:sp>
    </p:spTree>
    <p:extLst>
      <p:ext uri="{BB962C8B-B14F-4D97-AF65-F5344CB8AC3E}">
        <p14:creationId xmlns:p14="http://schemas.microsoft.com/office/powerpoint/2010/main" val="358490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47" presetClass="entr" presetSubtype="0" fill="hold"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wipe(left)">
                                      <p:cBhvr>
                                        <p:cTn id="36" dur="500"/>
                                        <p:tgtEl>
                                          <p:spTgt spid="17">
                                            <p:txEl>
                                              <p:pRg st="0" end="0"/>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53" presetClass="entr" presetSubtype="16" fill="hold" grpId="0" nodeType="clickEffect">
                                  <p:stCondLst>
                                    <p:cond delay="0"/>
                                  </p:stCondLst>
                                  <p:iterate type="lt">
                                    <p:tmPct val="10000"/>
                                  </p:iterate>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8" fill="hold" nodeType="clickEffect">
                                  <p:stCondLst>
                                    <p:cond delay="0"/>
                                  </p:stCondLst>
                                  <p:iterate type="lt">
                                    <p:tmPct val="10000"/>
                                  </p:iterate>
                                  <p:childTnLst>
                                    <p:set>
                                      <p:cBhvr>
                                        <p:cTn id="47" dur="1" fill="hold">
                                          <p:stCondLst>
                                            <p:cond delay="0"/>
                                          </p:stCondLst>
                                        </p:cTn>
                                        <p:tgtEl>
                                          <p:spTgt spid="22">
                                            <p:txEl>
                                              <p:pRg st="0" end="0"/>
                                            </p:txEl>
                                          </p:spTgt>
                                        </p:tgtEl>
                                        <p:attrNameLst>
                                          <p:attrName>style.visibility</p:attrName>
                                        </p:attrNameLst>
                                      </p:cBhvr>
                                      <p:to>
                                        <p:strVal val="visible"/>
                                      </p:to>
                                    </p:set>
                                    <p:animEffect transition="in" filter="wipe(left)">
                                      <p:cBhvr>
                                        <p:cTn id="48" dur="500"/>
                                        <p:tgtEl>
                                          <p:spTgt spid="22">
                                            <p:txEl>
                                              <p:pRg st="0" end="0"/>
                                            </p:txEl>
                                          </p:spTgt>
                                        </p:tgtEl>
                                      </p:cBhvr>
                                    </p:animEffect>
                                  </p:childTnLst>
                                </p:cTn>
                              </p:par>
                            </p:childTnLst>
                          </p:cTn>
                        </p:par>
                        <p:par>
                          <p:cTn id="49" fill="hold" nodeType="afterGroup">
                            <p:stCondLst>
                              <p:cond delay="500"/>
                            </p:stCondLst>
                            <p:childTnLst>
                              <p:par>
                                <p:cTn id="50" presetID="22" presetClass="entr" presetSubtype="4" repeatCount="2000" fill="hold" grpId="0" nodeType="after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down)">
                                      <p:cBhvr>
                                        <p:cTn id="52" dur="2000"/>
                                        <p:tgtEl>
                                          <p:spTgt spid="20"/>
                                        </p:tgtEl>
                                      </p:cBhvr>
                                    </p:animEffect>
                                  </p:childTnLst>
                                </p:cTn>
                              </p:par>
                            </p:childTnLst>
                          </p:cTn>
                        </p:par>
                        <p:par>
                          <p:cTn id="53" fill="hold" nodeType="afterGroup">
                            <p:stCondLst>
                              <p:cond delay="2500"/>
                            </p:stCondLst>
                            <p:childTnLst>
                              <p:par>
                                <p:cTn id="54" presetID="22" presetClass="entr" presetSubtype="1" fill="hold" grpId="1" nodeType="afterEffect">
                                  <p:stCondLst>
                                    <p:cond delay="0"/>
                                  </p:stCondLst>
                                  <p:iterate type="lt">
                                    <p:tmPct val="10000"/>
                                  </p:iterate>
                                  <p:childTnLst>
                                    <p:set>
                                      <p:cBhvr>
                                        <p:cTn id="55" dur="1" fill="hold">
                                          <p:stCondLst>
                                            <p:cond delay="0"/>
                                          </p:stCondLst>
                                        </p:cTn>
                                        <p:tgtEl>
                                          <p:spTgt spid="21"/>
                                        </p:tgtEl>
                                        <p:attrNameLst>
                                          <p:attrName>style.visibility</p:attrName>
                                        </p:attrNameLst>
                                      </p:cBhvr>
                                      <p:to>
                                        <p:strVal val="visible"/>
                                      </p:to>
                                    </p:set>
                                    <p:animEffect transition="in" filter="wipe(up)">
                                      <p:cBhvr>
                                        <p:cTn id="56" dur="2000"/>
                                        <p:tgtEl>
                                          <p:spTgt spid="21"/>
                                        </p:tgtEl>
                                      </p:cBhvr>
                                    </p:animEffect>
                                  </p:childTnLst>
                                </p:cTn>
                              </p:par>
                            </p:childTnLst>
                          </p:cTn>
                        </p:par>
                        <p:par>
                          <p:cTn id="57" fill="hold" nodeType="afterGroup">
                            <p:stCondLst>
                              <p:cond delay="4500"/>
                            </p:stCondLst>
                            <p:childTnLst>
                              <p:par>
                                <p:cTn id="58" presetID="35" presetClass="emph" presetSubtype="0" repeatCount="3000" fill="hold" grpId="0" nodeType="afterEffect">
                                  <p:stCondLst>
                                    <p:cond delay="0"/>
                                  </p:stCondLst>
                                  <p:iterate type="lt">
                                    <p:tmPct val="10000"/>
                                  </p:iterate>
                                  <p:childTnLst>
                                    <p:anim calcmode="discrete" valueType="str">
                                      <p:cBhvr>
                                        <p:cTn id="59"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60" fill="hold" nodeType="afterGroup">
                            <p:stCondLst>
                              <p:cond delay="5500"/>
                            </p:stCondLst>
                            <p:childTnLst>
                              <p:par>
                                <p:cTn id="61" presetID="22" presetClass="entr" presetSubtype="1" fill="hold" grpId="0" nodeType="afterEffect">
                                  <p:stCondLst>
                                    <p:cond delay="0"/>
                                  </p:stCondLst>
                                  <p:iterate type="lt">
                                    <p:tmPct val="10000"/>
                                  </p:iterate>
                                  <p:childTnLst>
                                    <p:set>
                                      <p:cBhvr>
                                        <p:cTn id="62" dur="1" fill="hold">
                                          <p:stCondLst>
                                            <p:cond delay="0"/>
                                          </p:stCondLst>
                                        </p:cTn>
                                        <p:tgtEl>
                                          <p:spTgt spid="25"/>
                                        </p:tgtEl>
                                        <p:attrNameLst>
                                          <p:attrName>style.visibility</p:attrName>
                                        </p:attrNameLst>
                                      </p:cBhvr>
                                      <p:to>
                                        <p:strVal val="visible"/>
                                      </p:to>
                                    </p:set>
                                    <p:animEffect transition="in" filter="wipe(up)">
                                      <p:cBhvr>
                                        <p:cTn id="63" dur="2000"/>
                                        <p:tgtEl>
                                          <p:spTgt spid="25"/>
                                        </p:tgtEl>
                                      </p:cBhvr>
                                    </p:animEffect>
                                  </p:childTnLst>
                                </p:cTn>
                              </p:par>
                            </p:childTnLst>
                          </p:cTn>
                        </p:par>
                        <p:par>
                          <p:cTn id="64" fill="hold" nodeType="afterGroup">
                            <p:stCondLst>
                              <p:cond delay="7500"/>
                            </p:stCondLst>
                            <p:childTnLst>
                              <p:par>
                                <p:cTn id="65" presetID="22" presetClass="entr" presetSubtype="1" fill="hold" grpId="0" nodeType="afterEffect">
                                  <p:stCondLst>
                                    <p:cond delay="0"/>
                                  </p:stCondLst>
                                  <p:iterate type="lt">
                                    <p:tmPct val="10000"/>
                                  </p:iterate>
                                  <p:childTnLst>
                                    <p:set>
                                      <p:cBhvr>
                                        <p:cTn id="66" dur="1" fill="hold">
                                          <p:stCondLst>
                                            <p:cond delay="0"/>
                                          </p:stCondLst>
                                        </p:cTn>
                                        <p:tgtEl>
                                          <p:spTgt spid="26"/>
                                        </p:tgtEl>
                                        <p:attrNameLst>
                                          <p:attrName>style.visibility</p:attrName>
                                        </p:attrNameLst>
                                      </p:cBhvr>
                                      <p:to>
                                        <p:strVal val="visible"/>
                                      </p:to>
                                    </p:set>
                                    <p:animEffect transition="in" filter="wipe(up)">
                                      <p:cBhvr>
                                        <p:cTn id="67" dur="2000"/>
                                        <p:tgtEl>
                                          <p:spTgt spid="26"/>
                                        </p:tgtEl>
                                      </p:cBhvr>
                                    </p:animEffect>
                                  </p:childTnLst>
                                </p:cTn>
                              </p:par>
                            </p:childTnLst>
                          </p:cTn>
                        </p:par>
                        <p:par>
                          <p:cTn id="68" fill="hold" nodeType="afterGroup">
                            <p:stCondLst>
                              <p:cond delay="9500"/>
                            </p:stCondLst>
                            <p:childTnLst>
                              <p:par>
                                <p:cTn id="69" presetID="35" presetClass="emph" presetSubtype="0" repeatCount="2000" fill="hold" grpId="1" nodeType="afterEffect">
                                  <p:stCondLst>
                                    <p:cond delay="0"/>
                                  </p:stCondLst>
                                  <p:iterate type="lt">
                                    <p:tmPct val="10000"/>
                                  </p:iterate>
                                  <p:childTnLst>
                                    <p:anim calcmode="discrete" valueType="str">
                                      <p:cBhvr>
                                        <p:cTn id="70" dur="1000" fill="hold"/>
                                        <p:tgtEl>
                                          <p:spTgt spid="25"/>
                                        </p:tgtEl>
                                        <p:attrNameLst>
                                          <p:attrName>style.visibility</p:attrName>
                                        </p:attrNameLst>
                                      </p:cBhvr>
                                      <p:tavLst>
                                        <p:tav tm="0">
                                          <p:val>
                                            <p:strVal val="hidden"/>
                                          </p:val>
                                        </p:tav>
                                        <p:tav tm="50000">
                                          <p:val>
                                            <p:strVal val="visible"/>
                                          </p:val>
                                        </p:tav>
                                      </p:tavLst>
                                    </p:anim>
                                  </p:childTnLst>
                                </p:cTn>
                              </p:par>
                              <p:par>
                                <p:cTn id="71" presetID="35" presetClass="emph" presetSubtype="0" repeatCount="2000" fill="hold" grpId="1" nodeType="withEffect">
                                  <p:stCondLst>
                                    <p:cond delay="0"/>
                                  </p:stCondLst>
                                  <p:iterate type="lt">
                                    <p:tmPct val="10000"/>
                                  </p:iterate>
                                  <p:childTnLst>
                                    <p:anim calcmode="discrete" valueType="str">
                                      <p:cBhvr>
                                        <p:cTn id="72"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1" grpId="1" animBg="1"/>
      <p:bldP spid="25" grpId="0" animBg="1"/>
      <p:bldP spid="25" grpId="1" animBg="1"/>
      <p:bldP spid="26" grpId="0" animBg="1"/>
      <p:bldP spid="26" grpId="1" animBg="1"/>
      <p:bldP spid="17" grpId="0" animBg="1"/>
      <p:bldP spid="4" grpId="0"/>
      <p:bldP spid="22" grpId="0" animBg="1"/>
    </p:bldLst>
  </p:timing>
</p:sld>
</file>

<file path=ppt/slides/slide5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12. Read the following &amp; arrange them in a sequence based on their number in ascending order</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8928" y="2419350"/>
            <a:ext cx="714405" cy="714405"/>
          </a:xfrm>
          <a:prstGeom prst="rect">
            <a:avLst/>
          </a:prstGeom>
          <a:noFill/>
        </p:spPr>
      </p:pic>
      <p:sp>
        <p:nvSpPr>
          <p:cNvPr id="10" name="TextBox 9"/>
          <p:cNvSpPr txBox="1"/>
          <p:nvPr/>
        </p:nvSpPr>
        <p:spPr>
          <a:xfrm>
            <a:off x="1066800" y="1428750"/>
            <a:ext cx="276485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Bulbourethral</a:t>
            </a:r>
          </a:p>
        </p:txBody>
      </p:sp>
      <p:sp>
        <p:nvSpPr>
          <p:cNvPr id="12" name="TextBox 11"/>
          <p:cNvSpPr txBox="1"/>
          <p:nvPr/>
        </p:nvSpPr>
        <p:spPr>
          <a:xfrm>
            <a:off x="4343400" y="142875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b) Prostate gland</a:t>
            </a:r>
          </a:p>
        </p:txBody>
      </p:sp>
      <p:sp>
        <p:nvSpPr>
          <p:cNvPr id="13" name="TextBox 12"/>
          <p:cNvSpPr txBox="1"/>
          <p:nvPr/>
        </p:nvSpPr>
        <p:spPr>
          <a:xfrm>
            <a:off x="1066800" y="196215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c) Testicular lobules</a:t>
            </a:r>
          </a:p>
        </p:txBody>
      </p:sp>
      <p:grpSp>
        <p:nvGrpSpPr>
          <p:cNvPr id="18" name="Group 17"/>
          <p:cNvGrpSpPr/>
          <p:nvPr/>
        </p:nvGrpSpPr>
        <p:grpSpPr>
          <a:xfrm>
            <a:off x="1054707" y="2554526"/>
            <a:ext cx="2298093" cy="400110"/>
            <a:chOff x="933072" y="3602275"/>
            <a:chExt cx="3029328" cy="400110"/>
          </a:xfrm>
        </p:grpSpPr>
        <p:sp>
          <p:nvSpPr>
            <p:cNvPr id="8" name="TextBox 7"/>
            <p:cNvSpPr txBox="1"/>
            <p:nvPr/>
          </p:nvSpPr>
          <p:spPr>
            <a:xfrm>
              <a:off x="933072" y="360227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b     a    c</a:t>
              </a:r>
            </a:p>
          </p:txBody>
        </p:sp>
        <p:cxnSp>
          <p:nvCxnSpPr>
            <p:cNvPr id="3" name="Straight Arrow Connector 2"/>
            <p:cNvCxnSpPr/>
            <p:nvPr/>
          </p:nvCxnSpPr>
          <p:spPr>
            <a:xfrm>
              <a:off x="1723326" y="3824302"/>
              <a:ext cx="2507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275461" y="3824302"/>
              <a:ext cx="2507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4255107" y="2504823"/>
            <a:ext cx="2298093" cy="400110"/>
            <a:chOff x="933072" y="3602275"/>
            <a:chExt cx="3029328" cy="400110"/>
          </a:xfrm>
        </p:grpSpPr>
        <p:sp>
          <p:nvSpPr>
            <p:cNvPr id="48" name="TextBox 47"/>
            <p:cNvSpPr txBox="1"/>
            <p:nvPr/>
          </p:nvSpPr>
          <p:spPr>
            <a:xfrm>
              <a:off x="933072" y="360227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      b   c</a:t>
              </a:r>
            </a:p>
          </p:txBody>
        </p:sp>
        <p:cxnSp>
          <p:nvCxnSpPr>
            <p:cNvPr id="49" name="Straight Arrow Connector 48"/>
            <p:cNvCxnSpPr/>
            <p:nvPr/>
          </p:nvCxnSpPr>
          <p:spPr>
            <a:xfrm>
              <a:off x="1723326" y="3824302"/>
              <a:ext cx="2507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275461" y="3824302"/>
              <a:ext cx="2507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54707" y="3082673"/>
            <a:ext cx="2298093" cy="400110"/>
            <a:chOff x="933072" y="3602275"/>
            <a:chExt cx="3029328" cy="400110"/>
          </a:xfrm>
        </p:grpSpPr>
        <p:sp>
          <p:nvSpPr>
            <p:cNvPr id="52" name="TextBox 51"/>
            <p:cNvSpPr txBox="1"/>
            <p:nvPr/>
          </p:nvSpPr>
          <p:spPr>
            <a:xfrm>
              <a:off x="933072" y="360227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     b     a</a:t>
              </a:r>
            </a:p>
          </p:txBody>
        </p:sp>
        <p:cxnSp>
          <p:nvCxnSpPr>
            <p:cNvPr id="53" name="Straight Arrow Connector 52"/>
            <p:cNvCxnSpPr/>
            <p:nvPr/>
          </p:nvCxnSpPr>
          <p:spPr>
            <a:xfrm>
              <a:off x="1723326" y="3824302"/>
              <a:ext cx="2507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275461" y="3824302"/>
              <a:ext cx="2507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4255107" y="3030836"/>
            <a:ext cx="2298093" cy="400110"/>
            <a:chOff x="933072" y="3602275"/>
            <a:chExt cx="3029328" cy="400110"/>
          </a:xfrm>
        </p:grpSpPr>
        <p:sp>
          <p:nvSpPr>
            <p:cNvPr id="56" name="TextBox 55"/>
            <p:cNvSpPr txBox="1"/>
            <p:nvPr/>
          </p:nvSpPr>
          <p:spPr>
            <a:xfrm>
              <a:off x="933072" y="360227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     c     b</a:t>
              </a:r>
            </a:p>
          </p:txBody>
        </p:sp>
        <p:cxnSp>
          <p:nvCxnSpPr>
            <p:cNvPr id="57" name="Straight Arrow Connector 56"/>
            <p:cNvCxnSpPr/>
            <p:nvPr/>
          </p:nvCxnSpPr>
          <p:spPr>
            <a:xfrm>
              <a:off x="1723326" y="3824302"/>
              <a:ext cx="2507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275461" y="3824302"/>
              <a:ext cx="2507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8742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Lst>
  </p:timing>
</p:sld>
</file>

<file path=ppt/slides/slide5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71399"/>
            <a:ext cx="3429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13. Match the following</a:t>
            </a:r>
          </a:p>
        </p:txBody>
      </p:sp>
      <p:sp>
        <p:nvSpPr>
          <p:cNvPr id="8" name="TextBox 7"/>
          <p:cNvSpPr txBox="1"/>
          <p:nvPr/>
        </p:nvSpPr>
        <p:spPr>
          <a:xfrm>
            <a:off x="856830" y="3156113"/>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II      IV     III</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3467040"/>
            <a:ext cx="590417" cy="590417"/>
          </a:xfrm>
          <a:prstGeom prst="rect">
            <a:avLst/>
          </a:prstGeom>
          <a:noFill/>
        </p:spPr>
      </p:pic>
      <p:sp>
        <p:nvSpPr>
          <p:cNvPr id="15" name="TextBox 14"/>
          <p:cNvSpPr txBox="1"/>
          <p:nvPr/>
        </p:nvSpPr>
        <p:spPr>
          <a:xfrm>
            <a:off x="1447800" y="9715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I</a:t>
            </a:r>
          </a:p>
        </p:txBody>
      </p:sp>
      <p:sp>
        <p:nvSpPr>
          <p:cNvPr id="16" name="TextBox 15"/>
          <p:cNvSpPr txBox="1"/>
          <p:nvPr/>
        </p:nvSpPr>
        <p:spPr>
          <a:xfrm>
            <a:off x="4506766" y="9524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II</a:t>
            </a:r>
          </a:p>
        </p:txBody>
      </p:sp>
      <p:sp>
        <p:nvSpPr>
          <p:cNvPr id="17" name="TextBox 16"/>
          <p:cNvSpPr txBox="1"/>
          <p:nvPr/>
        </p:nvSpPr>
        <p:spPr>
          <a:xfrm>
            <a:off x="900152" y="1321958"/>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Testicular lobes</a:t>
            </a:r>
          </a:p>
        </p:txBody>
      </p:sp>
      <p:sp>
        <p:nvSpPr>
          <p:cNvPr id="18" name="TextBox 17"/>
          <p:cNvSpPr txBox="1"/>
          <p:nvPr/>
        </p:nvSpPr>
        <p:spPr>
          <a:xfrm>
            <a:off x="900152" y="1702958"/>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B) Male germ cells</a:t>
            </a:r>
          </a:p>
        </p:txBody>
      </p:sp>
      <p:sp>
        <p:nvSpPr>
          <p:cNvPr id="22" name="TextBox 21"/>
          <p:cNvSpPr txBox="1"/>
          <p:nvPr/>
        </p:nvSpPr>
        <p:spPr>
          <a:xfrm>
            <a:off x="900152" y="2083958"/>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C) Sertoli cells</a:t>
            </a:r>
          </a:p>
        </p:txBody>
      </p:sp>
      <p:sp>
        <p:nvSpPr>
          <p:cNvPr id="23" name="TextBox 22"/>
          <p:cNvSpPr txBox="1"/>
          <p:nvPr/>
        </p:nvSpPr>
        <p:spPr>
          <a:xfrm>
            <a:off x="900152" y="2464958"/>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D) Leydig cells</a:t>
            </a:r>
          </a:p>
        </p:txBody>
      </p:sp>
      <p:sp>
        <p:nvSpPr>
          <p:cNvPr id="24" name="TextBox 23"/>
          <p:cNvSpPr txBox="1"/>
          <p:nvPr/>
        </p:nvSpPr>
        <p:spPr>
          <a:xfrm>
            <a:off x="4117676" y="1315597"/>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 spermatogonia</a:t>
            </a:r>
            <a:endParaRPr lang="en-US" sz="2000" b="1">
              <a:solidFill>
                <a:srgbClr val="FF0000"/>
              </a:solidFill>
              <a:latin typeface="Times New Roman" pitchFamily="18" charset="0"/>
              <a:ea typeface="Cambria Math" pitchFamily="18" charset="0"/>
              <a:cs typeface="Times New Roman" pitchFamily="18" charset="0"/>
            </a:endParaRPr>
          </a:p>
        </p:txBody>
      </p:sp>
      <p:sp>
        <p:nvSpPr>
          <p:cNvPr id="25" name="TextBox 24"/>
          <p:cNvSpPr txBox="1"/>
          <p:nvPr/>
        </p:nvSpPr>
        <p:spPr>
          <a:xfrm>
            <a:off x="4117676" y="1715707"/>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 Nourishment </a:t>
            </a:r>
          </a:p>
        </p:txBody>
      </p:sp>
      <p:sp>
        <p:nvSpPr>
          <p:cNvPr id="26" name="TextBox 25"/>
          <p:cNvSpPr txBox="1"/>
          <p:nvPr/>
        </p:nvSpPr>
        <p:spPr>
          <a:xfrm>
            <a:off x="4117676" y="2115817"/>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III) Testosterone </a:t>
            </a:r>
          </a:p>
        </p:txBody>
      </p:sp>
      <p:sp>
        <p:nvSpPr>
          <p:cNvPr id="27" name="TextBox 26"/>
          <p:cNvSpPr txBox="1"/>
          <p:nvPr/>
        </p:nvSpPr>
        <p:spPr>
          <a:xfrm>
            <a:off x="4117676" y="2515927"/>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IV) 250 lobules </a:t>
            </a:r>
          </a:p>
        </p:txBody>
      </p:sp>
      <p:sp>
        <p:nvSpPr>
          <p:cNvPr id="28" name="TextBox 27"/>
          <p:cNvSpPr txBox="1"/>
          <p:nvPr/>
        </p:nvSpPr>
        <p:spPr>
          <a:xfrm>
            <a:off x="839706" y="3556223"/>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IV    I       II      III</a:t>
            </a:r>
          </a:p>
        </p:txBody>
      </p:sp>
      <p:sp>
        <p:nvSpPr>
          <p:cNvPr id="29" name="TextBox 28"/>
          <p:cNvSpPr txBox="1"/>
          <p:nvPr/>
        </p:nvSpPr>
        <p:spPr>
          <a:xfrm>
            <a:off x="838158" y="394661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IV     II      III</a:t>
            </a:r>
          </a:p>
        </p:txBody>
      </p:sp>
      <p:sp>
        <p:nvSpPr>
          <p:cNvPr id="30" name="TextBox 29"/>
          <p:cNvSpPr txBox="1"/>
          <p:nvPr/>
        </p:nvSpPr>
        <p:spPr>
          <a:xfrm>
            <a:off x="856830" y="43052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    III     IV     I</a:t>
            </a:r>
          </a:p>
        </p:txBody>
      </p:sp>
      <p:sp>
        <p:nvSpPr>
          <p:cNvPr id="19" name="TextBox 18"/>
          <p:cNvSpPr txBox="1"/>
          <p:nvPr/>
        </p:nvSpPr>
        <p:spPr>
          <a:xfrm>
            <a:off x="1110080" y="2800350"/>
            <a:ext cx="228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2577259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5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4628" y="3131987"/>
            <a:ext cx="536743" cy="536743"/>
          </a:xfrm>
          <a:prstGeom prst="rect">
            <a:avLst/>
          </a:prstGeom>
          <a:noFill/>
        </p:spPr>
      </p:pic>
      <p:sp>
        <p:nvSpPr>
          <p:cNvPr id="5" name="TextBox 4"/>
          <p:cNvSpPr txBox="1"/>
          <p:nvPr/>
        </p:nvSpPr>
        <p:spPr>
          <a:xfrm>
            <a:off x="533400" y="666750"/>
            <a:ext cx="3581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14. Match the following</a:t>
            </a:r>
          </a:p>
        </p:txBody>
      </p:sp>
      <p:sp>
        <p:nvSpPr>
          <p:cNvPr id="8" name="TextBox 7"/>
          <p:cNvSpPr txBox="1"/>
          <p:nvPr/>
        </p:nvSpPr>
        <p:spPr>
          <a:xfrm>
            <a:off x="933071" y="3233753"/>
            <a:ext cx="274695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III     IV      II       I</a:t>
            </a:r>
          </a:p>
        </p:txBody>
      </p:sp>
      <p:sp>
        <p:nvSpPr>
          <p:cNvPr id="15" name="TextBox 14"/>
          <p:cNvSpPr txBox="1"/>
          <p:nvPr/>
        </p:nvSpPr>
        <p:spPr>
          <a:xfrm>
            <a:off x="1143000" y="9524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I</a:t>
            </a:r>
          </a:p>
        </p:txBody>
      </p:sp>
      <p:sp>
        <p:nvSpPr>
          <p:cNvPr id="16" name="TextBox 15"/>
          <p:cNvSpPr txBox="1"/>
          <p:nvPr/>
        </p:nvSpPr>
        <p:spPr>
          <a:xfrm>
            <a:off x="4533472" y="9524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II</a:t>
            </a:r>
          </a:p>
        </p:txBody>
      </p:sp>
      <p:sp>
        <p:nvSpPr>
          <p:cNvPr id="17" name="TextBox 16"/>
          <p:cNvSpPr txBox="1"/>
          <p:nvPr/>
        </p:nvSpPr>
        <p:spPr>
          <a:xfrm>
            <a:off x="914400" y="1263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Rete testis</a:t>
            </a:r>
          </a:p>
        </p:txBody>
      </p:sp>
      <p:sp>
        <p:nvSpPr>
          <p:cNvPr id="18" name="TextBox 17"/>
          <p:cNvSpPr txBox="1"/>
          <p:nvPr/>
        </p:nvSpPr>
        <p:spPr>
          <a:xfrm>
            <a:off x="914400" y="1644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B) Androgen </a:t>
            </a:r>
          </a:p>
        </p:txBody>
      </p:sp>
      <p:sp>
        <p:nvSpPr>
          <p:cNvPr id="22" name="TextBox 21"/>
          <p:cNvSpPr txBox="1"/>
          <p:nvPr/>
        </p:nvSpPr>
        <p:spPr>
          <a:xfrm>
            <a:off x="914400" y="2025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C) Ejaculatory duct </a:t>
            </a:r>
          </a:p>
        </p:txBody>
      </p:sp>
      <p:sp>
        <p:nvSpPr>
          <p:cNvPr id="23" name="TextBox 22"/>
          <p:cNvSpPr txBox="1"/>
          <p:nvPr/>
        </p:nvSpPr>
        <p:spPr>
          <a:xfrm>
            <a:off x="914400" y="2406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D) Urethral opening</a:t>
            </a:r>
          </a:p>
        </p:txBody>
      </p:sp>
      <p:sp>
        <p:nvSpPr>
          <p:cNvPr id="24" name="TextBox 23"/>
          <p:cNvSpPr txBox="1"/>
          <p:nvPr/>
        </p:nvSpPr>
        <p:spPr>
          <a:xfrm>
            <a:off x="4114800" y="127611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 Urethral meatus</a:t>
            </a:r>
          </a:p>
        </p:txBody>
      </p:sp>
      <p:sp>
        <p:nvSpPr>
          <p:cNvPr id="25" name="TextBox 24"/>
          <p:cNvSpPr txBox="1"/>
          <p:nvPr/>
        </p:nvSpPr>
        <p:spPr>
          <a:xfrm>
            <a:off x="4114800" y="167622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 Transport sperm</a:t>
            </a:r>
          </a:p>
        </p:txBody>
      </p:sp>
      <p:sp>
        <p:nvSpPr>
          <p:cNvPr id="26" name="TextBox 25"/>
          <p:cNvSpPr txBox="1"/>
          <p:nvPr/>
        </p:nvSpPr>
        <p:spPr>
          <a:xfrm>
            <a:off x="4114800" y="2076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III) Accessory duct</a:t>
            </a:r>
          </a:p>
        </p:txBody>
      </p:sp>
      <p:sp>
        <p:nvSpPr>
          <p:cNvPr id="27" name="TextBox 26"/>
          <p:cNvSpPr txBox="1"/>
          <p:nvPr/>
        </p:nvSpPr>
        <p:spPr>
          <a:xfrm>
            <a:off x="4114800" y="24764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IV) Testosterone </a:t>
            </a:r>
          </a:p>
        </p:txBody>
      </p:sp>
      <p:sp>
        <p:nvSpPr>
          <p:cNvPr id="28" name="TextBox 27"/>
          <p:cNvSpPr txBox="1"/>
          <p:nvPr/>
        </p:nvSpPr>
        <p:spPr>
          <a:xfrm>
            <a:off x="914400" y="3580649"/>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III       I      IV </a:t>
            </a:r>
          </a:p>
        </p:txBody>
      </p:sp>
      <p:sp>
        <p:nvSpPr>
          <p:cNvPr id="29" name="TextBox 28"/>
          <p:cNvSpPr txBox="1"/>
          <p:nvPr/>
        </p:nvSpPr>
        <p:spPr>
          <a:xfrm>
            <a:off x="914400" y="390657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IV     II       III      I </a:t>
            </a:r>
          </a:p>
        </p:txBody>
      </p:sp>
      <p:sp>
        <p:nvSpPr>
          <p:cNvPr id="30" name="TextBox 29"/>
          <p:cNvSpPr txBox="1"/>
          <p:nvPr/>
        </p:nvSpPr>
        <p:spPr>
          <a:xfrm>
            <a:off x="904982" y="4245585"/>
            <a:ext cx="305741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       I        III     IV </a:t>
            </a:r>
          </a:p>
        </p:txBody>
      </p:sp>
      <p:sp>
        <p:nvSpPr>
          <p:cNvPr id="19" name="TextBox 18"/>
          <p:cNvSpPr txBox="1"/>
          <p:nvPr/>
        </p:nvSpPr>
        <p:spPr>
          <a:xfrm>
            <a:off x="1237871" y="2876550"/>
            <a:ext cx="264832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14687995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5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15. Match the following</a:t>
            </a:r>
          </a:p>
        </p:txBody>
      </p:sp>
      <p:sp>
        <p:nvSpPr>
          <p:cNvPr id="15" name="TextBox 14"/>
          <p:cNvSpPr txBox="1"/>
          <p:nvPr/>
        </p:nvSpPr>
        <p:spPr>
          <a:xfrm>
            <a:off x="1219200" y="11810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I</a:t>
            </a:r>
          </a:p>
        </p:txBody>
      </p:sp>
      <p:sp>
        <p:nvSpPr>
          <p:cNvPr id="16" name="TextBox 15"/>
          <p:cNvSpPr txBox="1"/>
          <p:nvPr/>
        </p:nvSpPr>
        <p:spPr>
          <a:xfrm>
            <a:off x="3810000" y="11239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II</a:t>
            </a:r>
          </a:p>
        </p:txBody>
      </p:sp>
      <p:sp>
        <p:nvSpPr>
          <p:cNvPr id="17" name="TextBox 16"/>
          <p:cNvSpPr txBox="1"/>
          <p:nvPr/>
        </p:nvSpPr>
        <p:spPr>
          <a:xfrm>
            <a:off x="1066800" y="15681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Penis</a:t>
            </a:r>
          </a:p>
        </p:txBody>
      </p:sp>
      <p:sp>
        <p:nvSpPr>
          <p:cNvPr id="18" name="TextBox 17"/>
          <p:cNvSpPr txBox="1"/>
          <p:nvPr/>
        </p:nvSpPr>
        <p:spPr>
          <a:xfrm>
            <a:off x="1066800" y="19491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B) Erectile tissue</a:t>
            </a:r>
          </a:p>
        </p:txBody>
      </p:sp>
      <p:sp>
        <p:nvSpPr>
          <p:cNvPr id="22" name="TextBox 21"/>
          <p:cNvSpPr txBox="1"/>
          <p:nvPr/>
        </p:nvSpPr>
        <p:spPr>
          <a:xfrm>
            <a:off x="1066800" y="23301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C) Glans penis</a:t>
            </a:r>
          </a:p>
        </p:txBody>
      </p:sp>
      <p:sp>
        <p:nvSpPr>
          <p:cNvPr id="23" name="TextBox 22"/>
          <p:cNvSpPr txBox="1"/>
          <p:nvPr/>
        </p:nvSpPr>
        <p:spPr>
          <a:xfrm>
            <a:off x="1066800" y="27111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D) Fore skin</a:t>
            </a:r>
          </a:p>
        </p:txBody>
      </p:sp>
      <p:sp>
        <p:nvSpPr>
          <p:cNvPr id="24" name="TextBox 23"/>
          <p:cNvSpPr txBox="1"/>
          <p:nvPr/>
        </p:nvSpPr>
        <p:spPr>
          <a:xfrm>
            <a:off x="3657600" y="1523820"/>
            <a:ext cx="4114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 Facilities insemination</a:t>
            </a:r>
          </a:p>
        </p:txBody>
      </p:sp>
      <p:sp>
        <p:nvSpPr>
          <p:cNvPr id="25" name="TextBox 24"/>
          <p:cNvSpPr txBox="1"/>
          <p:nvPr/>
        </p:nvSpPr>
        <p:spPr>
          <a:xfrm>
            <a:off x="3657600" y="19239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 Loose skin fold</a:t>
            </a:r>
          </a:p>
        </p:txBody>
      </p:sp>
      <p:sp>
        <p:nvSpPr>
          <p:cNvPr id="26" name="TextBox 25"/>
          <p:cNvSpPr txBox="1"/>
          <p:nvPr/>
        </p:nvSpPr>
        <p:spPr>
          <a:xfrm>
            <a:off x="3657600" y="2324040"/>
            <a:ext cx="373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III) External genitalia</a:t>
            </a:r>
          </a:p>
        </p:txBody>
      </p:sp>
      <p:sp>
        <p:nvSpPr>
          <p:cNvPr id="27" name="TextBox 26"/>
          <p:cNvSpPr txBox="1"/>
          <p:nvPr/>
        </p:nvSpPr>
        <p:spPr>
          <a:xfrm>
            <a:off x="3657600" y="27241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IV) Tip of penis</a:t>
            </a:r>
          </a:p>
        </p:txBody>
      </p:sp>
    </p:spTree>
    <p:extLst>
      <p:ext uri="{BB962C8B-B14F-4D97-AF65-F5344CB8AC3E}">
        <p14:creationId xmlns:p14="http://schemas.microsoft.com/office/powerpoint/2010/main" val="26655255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P spid="17" grpId="0"/>
      <p:bldP spid="18" grpId="0"/>
      <p:bldP spid="22" grpId="0"/>
      <p:bldP spid="23" grpId="0"/>
      <p:bldP spid="24" grpId="0"/>
      <p:bldP spid="25" grpId="0"/>
      <p:bldP spid="26" grpId="0"/>
      <p:bldP spid="27" grpId="0"/>
    </p:bldLst>
  </p:timing>
</p:sld>
</file>

<file path=ppt/slides/slide5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0194" y="1157339"/>
            <a:ext cx="590417" cy="590417"/>
          </a:xfrm>
          <a:prstGeom prst="rect">
            <a:avLst/>
          </a:prstGeom>
          <a:noFill/>
        </p:spPr>
      </p:pic>
      <p:sp>
        <p:nvSpPr>
          <p:cNvPr id="4" name="TextBox 3"/>
          <p:cNvSpPr txBox="1"/>
          <p:nvPr/>
        </p:nvSpPr>
        <p:spPr>
          <a:xfrm>
            <a:off x="961995" y="1341573"/>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III      I        IV       II</a:t>
            </a:r>
          </a:p>
        </p:txBody>
      </p:sp>
      <p:sp>
        <p:nvSpPr>
          <p:cNvPr id="6" name="TextBox 5"/>
          <p:cNvSpPr txBox="1"/>
          <p:nvPr/>
        </p:nvSpPr>
        <p:spPr>
          <a:xfrm>
            <a:off x="990600" y="1785162"/>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III      IV        I</a:t>
            </a:r>
          </a:p>
        </p:txBody>
      </p:sp>
      <p:sp>
        <p:nvSpPr>
          <p:cNvPr id="7" name="TextBox 6"/>
          <p:cNvSpPr txBox="1"/>
          <p:nvPr/>
        </p:nvSpPr>
        <p:spPr>
          <a:xfrm>
            <a:off x="990600" y="2255973"/>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III       II        IV</a:t>
            </a:r>
          </a:p>
        </p:txBody>
      </p:sp>
      <p:sp>
        <p:nvSpPr>
          <p:cNvPr id="8" name="TextBox 7"/>
          <p:cNvSpPr txBox="1"/>
          <p:nvPr/>
        </p:nvSpPr>
        <p:spPr>
          <a:xfrm>
            <a:off x="990600" y="27050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II       III       IV</a:t>
            </a:r>
          </a:p>
        </p:txBody>
      </p:sp>
      <p:sp>
        <p:nvSpPr>
          <p:cNvPr id="9" name="TextBox 8"/>
          <p:cNvSpPr txBox="1"/>
          <p:nvPr/>
        </p:nvSpPr>
        <p:spPr>
          <a:xfrm>
            <a:off x="1371600" y="9524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2134592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5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47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16. Match the following</a:t>
            </a:r>
          </a:p>
        </p:txBody>
      </p:sp>
      <p:sp>
        <p:nvSpPr>
          <p:cNvPr id="8" name="TextBox 7"/>
          <p:cNvSpPr txBox="1"/>
          <p:nvPr/>
        </p:nvSpPr>
        <p:spPr>
          <a:xfrm>
            <a:off x="914400" y="30860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IV      III     II </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09594" y="3673132"/>
            <a:ext cx="714405" cy="714405"/>
          </a:xfrm>
          <a:prstGeom prst="rect">
            <a:avLst/>
          </a:prstGeom>
          <a:noFill/>
        </p:spPr>
      </p:pic>
      <p:sp>
        <p:nvSpPr>
          <p:cNvPr id="15" name="TextBox 14"/>
          <p:cNvSpPr txBox="1"/>
          <p:nvPr/>
        </p:nvSpPr>
        <p:spPr>
          <a:xfrm>
            <a:off x="1447800" y="9524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I</a:t>
            </a:r>
          </a:p>
        </p:txBody>
      </p:sp>
      <p:sp>
        <p:nvSpPr>
          <p:cNvPr id="16" name="TextBox 15"/>
          <p:cNvSpPr txBox="1"/>
          <p:nvPr/>
        </p:nvSpPr>
        <p:spPr>
          <a:xfrm>
            <a:off x="4648200" y="9524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II</a:t>
            </a:r>
          </a:p>
        </p:txBody>
      </p:sp>
      <p:sp>
        <p:nvSpPr>
          <p:cNvPr id="17" name="TextBox 16"/>
          <p:cNvSpPr txBox="1"/>
          <p:nvPr/>
        </p:nvSpPr>
        <p:spPr>
          <a:xfrm>
            <a:off x="866806" y="1257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Seminal vesicles</a:t>
            </a:r>
          </a:p>
        </p:txBody>
      </p:sp>
      <p:sp>
        <p:nvSpPr>
          <p:cNvPr id="18" name="TextBox 17"/>
          <p:cNvSpPr txBox="1"/>
          <p:nvPr/>
        </p:nvSpPr>
        <p:spPr>
          <a:xfrm>
            <a:off x="840136" y="163824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B) Bulbourethral secretions </a:t>
            </a:r>
          </a:p>
        </p:txBody>
      </p:sp>
      <p:sp>
        <p:nvSpPr>
          <p:cNvPr id="22" name="TextBox 21"/>
          <p:cNvSpPr txBox="1"/>
          <p:nvPr/>
        </p:nvSpPr>
        <p:spPr>
          <a:xfrm>
            <a:off x="866806" y="2019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C) Prostate</a:t>
            </a:r>
          </a:p>
        </p:txBody>
      </p:sp>
      <p:sp>
        <p:nvSpPr>
          <p:cNvPr id="23" name="TextBox 22"/>
          <p:cNvSpPr txBox="1"/>
          <p:nvPr/>
        </p:nvSpPr>
        <p:spPr>
          <a:xfrm>
            <a:off x="866806" y="2400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D) Fructose</a:t>
            </a:r>
          </a:p>
        </p:txBody>
      </p:sp>
      <p:sp>
        <p:nvSpPr>
          <p:cNvPr id="24" name="TextBox 23"/>
          <p:cNvSpPr txBox="1"/>
          <p:nvPr/>
        </p:nvSpPr>
        <p:spPr>
          <a:xfrm>
            <a:off x="4372006" y="1270000"/>
            <a:ext cx="293914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 Only one</a:t>
            </a:r>
          </a:p>
        </p:txBody>
      </p:sp>
      <p:sp>
        <p:nvSpPr>
          <p:cNvPr id="25" name="TextBox 24"/>
          <p:cNvSpPr txBox="1"/>
          <p:nvPr/>
        </p:nvSpPr>
        <p:spPr>
          <a:xfrm>
            <a:off x="4372006" y="167011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 One pair</a:t>
            </a:r>
          </a:p>
        </p:txBody>
      </p:sp>
      <p:sp>
        <p:nvSpPr>
          <p:cNvPr id="26" name="TextBox 25"/>
          <p:cNvSpPr txBox="1"/>
          <p:nvPr/>
        </p:nvSpPr>
        <p:spPr>
          <a:xfrm>
            <a:off x="4372006" y="207022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III) Seminal plasma</a:t>
            </a:r>
          </a:p>
        </p:txBody>
      </p:sp>
      <p:sp>
        <p:nvSpPr>
          <p:cNvPr id="27" name="TextBox 26"/>
          <p:cNvSpPr txBox="1"/>
          <p:nvPr/>
        </p:nvSpPr>
        <p:spPr>
          <a:xfrm>
            <a:off x="4372006" y="2470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IV) lubrication</a:t>
            </a:r>
          </a:p>
        </p:txBody>
      </p:sp>
      <p:sp>
        <p:nvSpPr>
          <p:cNvPr id="28" name="TextBox 27"/>
          <p:cNvSpPr txBox="1"/>
          <p:nvPr/>
        </p:nvSpPr>
        <p:spPr>
          <a:xfrm>
            <a:off x="914400" y="3500157"/>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III       I      IV </a:t>
            </a:r>
          </a:p>
        </p:txBody>
      </p:sp>
      <p:sp>
        <p:nvSpPr>
          <p:cNvPr id="29" name="TextBox 28"/>
          <p:cNvSpPr txBox="1"/>
          <p:nvPr/>
        </p:nvSpPr>
        <p:spPr>
          <a:xfrm>
            <a:off x="914400" y="3898587"/>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II    IV        I     III </a:t>
            </a:r>
          </a:p>
        </p:txBody>
      </p:sp>
      <p:sp>
        <p:nvSpPr>
          <p:cNvPr id="30" name="TextBox 29"/>
          <p:cNvSpPr txBox="1"/>
          <p:nvPr/>
        </p:nvSpPr>
        <p:spPr>
          <a:xfrm>
            <a:off x="933072" y="43052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IV   II        III     I </a:t>
            </a:r>
          </a:p>
        </p:txBody>
      </p:sp>
      <p:sp>
        <p:nvSpPr>
          <p:cNvPr id="19" name="TextBox 18"/>
          <p:cNvSpPr txBox="1"/>
          <p:nvPr/>
        </p:nvSpPr>
        <p:spPr>
          <a:xfrm>
            <a:off x="1161672" y="2724150"/>
            <a:ext cx="2724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31502944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5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533400" y="74295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17. Assertion (A) : Testes are located in scrotum out side the abdomen.</a:t>
            </a:r>
          </a:p>
        </p:txBody>
      </p:sp>
      <p:sp>
        <p:nvSpPr>
          <p:cNvPr id="8" name="TextBox 7"/>
          <p:cNvSpPr txBox="1"/>
          <p:nvPr/>
        </p:nvSpPr>
        <p:spPr>
          <a:xfrm>
            <a:off x="924913" y="1841854"/>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a:t>
            </a:r>
          </a:p>
        </p:txBody>
      </p:sp>
      <p:pic>
        <p:nvPicPr>
          <p:cNvPr id="14"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192520"/>
            <a:ext cx="623954" cy="623954"/>
          </a:xfrm>
          <a:prstGeom prst="rect">
            <a:avLst/>
          </a:prstGeom>
          <a:noFill/>
        </p:spPr>
      </p:pic>
      <p:sp>
        <p:nvSpPr>
          <p:cNvPr id="12" name="TextBox 11"/>
          <p:cNvSpPr txBox="1"/>
          <p:nvPr/>
        </p:nvSpPr>
        <p:spPr>
          <a:xfrm>
            <a:off x="877733" y="1151928"/>
            <a:ext cx="7902829"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Scrotum maintains low temperature than body temperature.   </a:t>
            </a:r>
          </a:p>
        </p:txBody>
      </p:sp>
      <p:sp>
        <p:nvSpPr>
          <p:cNvPr id="13" name="TextBox 12"/>
          <p:cNvSpPr txBox="1"/>
          <p:nvPr/>
        </p:nvSpPr>
        <p:spPr>
          <a:xfrm>
            <a:off x="924913" y="233961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5" name="TextBox 14"/>
          <p:cNvSpPr txBox="1"/>
          <p:nvPr/>
        </p:nvSpPr>
        <p:spPr>
          <a:xfrm>
            <a:off x="960200" y="2828328"/>
            <a:ext cx="33598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6" name="TextBox 15"/>
          <p:cNvSpPr txBox="1"/>
          <p:nvPr/>
        </p:nvSpPr>
        <p:spPr>
          <a:xfrm>
            <a:off x="953150" y="3257550"/>
            <a:ext cx="33598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6563325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5" grpId="0"/>
      <p:bldP spid="16" grpId="0"/>
    </p:bldLst>
  </p:timing>
</p:sld>
</file>

<file path=ppt/slides/slide5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4"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838112"/>
            <a:ext cx="567231" cy="567231"/>
          </a:xfrm>
          <a:prstGeom prst="rect">
            <a:avLst/>
          </a:prstGeom>
          <a:noFill/>
        </p:spPr>
      </p:pic>
      <p:sp>
        <p:nvSpPr>
          <p:cNvPr id="7" name="TextBox 6"/>
          <p:cNvSpPr txBox="1"/>
          <p:nvPr/>
        </p:nvSpPr>
        <p:spPr>
          <a:xfrm>
            <a:off x="533400" y="74295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57400" indent="-2057400"/>
            <a:r>
              <a:rPr lang="en-US" sz="2000" b="1">
                <a:solidFill>
                  <a:srgbClr val="0000FF"/>
                </a:solidFill>
                <a:latin typeface="Times New Roman" pitchFamily="18" charset="0"/>
              </a:rPr>
              <a:t>18. Assertion (A) : Scrotum maintains temperature of 2.0-2.5</a:t>
            </a:r>
            <a:r>
              <a:rPr lang="en-US" sz="2000" b="1" baseline="30000">
                <a:solidFill>
                  <a:srgbClr val="0000FF"/>
                </a:solidFill>
                <a:latin typeface="Times New Roman" pitchFamily="18" charset="0"/>
              </a:rPr>
              <a:t>0</a:t>
            </a:r>
            <a:r>
              <a:rPr lang="en-US" sz="2000" b="1">
                <a:solidFill>
                  <a:srgbClr val="0000FF"/>
                </a:solidFill>
                <a:latin typeface="Times New Roman" pitchFamily="18" charset="0"/>
              </a:rPr>
              <a:t>C lower than the normal internal body temperature.</a:t>
            </a:r>
          </a:p>
        </p:txBody>
      </p:sp>
      <p:sp>
        <p:nvSpPr>
          <p:cNvPr id="8" name="TextBox 7"/>
          <p:cNvSpPr txBox="1"/>
          <p:nvPr/>
        </p:nvSpPr>
        <p:spPr>
          <a:xfrm>
            <a:off x="907350" y="18900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a:t>
            </a:r>
          </a:p>
        </p:txBody>
      </p:sp>
      <p:sp>
        <p:nvSpPr>
          <p:cNvPr id="12" name="TextBox 11"/>
          <p:cNvSpPr txBox="1"/>
          <p:nvPr/>
        </p:nvSpPr>
        <p:spPr>
          <a:xfrm>
            <a:off x="907350" y="1423286"/>
            <a:ext cx="761559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Low temperature helps in spermatogenesis. </a:t>
            </a:r>
          </a:p>
        </p:txBody>
      </p:sp>
      <p:sp>
        <p:nvSpPr>
          <p:cNvPr id="13" name="TextBox 12"/>
          <p:cNvSpPr txBox="1"/>
          <p:nvPr/>
        </p:nvSpPr>
        <p:spPr>
          <a:xfrm>
            <a:off x="907350" y="2306168"/>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5" name="TextBox 14"/>
          <p:cNvSpPr txBox="1"/>
          <p:nvPr/>
        </p:nvSpPr>
        <p:spPr>
          <a:xfrm>
            <a:off x="907350" y="27186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6" name="TextBox 15"/>
          <p:cNvSpPr txBox="1"/>
          <p:nvPr/>
        </p:nvSpPr>
        <p:spPr>
          <a:xfrm>
            <a:off x="907350" y="31758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963637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P spid="15" grpId="0"/>
      <p:bldP spid="16" grpId="0"/>
    </p:bldLst>
  </p:timing>
</p:sld>
</file>

<file path=ppt/slides/slide5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19. Assertion (A) : Leydig cells secrete testosterone.</a:t>
            </a:r>
          </a:p>
        </p:txBody>
      </p:sp>
      <p:sp>
        <p:nvSpPr>
          <p:cNvPr id="12" name="TextBox 11"/>
          <p:cNvSpPr txBox="1"/>
          <p:nvPr/>
        </p:nvSpPr>
        <p:spPr>
          <a:xfrm>
            <a:off x="983550" y="127635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Leydig cells act as temporary endocrine cells.</a:t>
            </a:r>
          </a:p>
        </p:txBody>
      </p:sp>
      <p:sp>
        <p:nvSpPr>
          <p:cNvPr id="9" name="TextBox 8"/>
          <p:cNvSpPr txBox="1"/>
          <p:nvPr/>
        </p:nvSpPr>
        <p:spPr>
          <a:xfrm>
            <a:off x="972092" y="16573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495550"/>
            <a:ext cx="623954" cy="623954"/>
          </a:xfrm>
          <a:prstGeom prst="rect">
            <a:avLst/>
          </a:prstGeom>
          <a:noFill/>
        </p:spPr>
      </p:pic>
      <p:sp>
        <p:nvSpPr>
          <p:cNvPr id="11" name="TextBox 10"/>
          <p:cNvSpPr txBox="1"/>
          <p:nvPr/>
        </p:nvSpPr>
        <p:spPr>
          <a:xfrm>
            <a:off x="972092" y="21551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72092" y="26479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72092" y="31051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42512239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20. Assertion (A) : Sertoli cells nourish the germ cells.</a:t>
            </a:r>
          </a:p>
        </p:txBody>
      </p:sp>
      <p:sp>
        <p:nvSpPr>
          <p:cNvPr id="12" name="TextBox 11"/>
          <p:cNvSpPr txBox="1"/>
          <p:nvPr/>
        </p:nvSpPr>
        <p:spPr>
          <a:xfrm>
            <a:off x="907350" y="126676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Germ cells are present in seminiferous tubule.</a:t>
            </a:r>
          </a:p>
        </p:txBody>
      </p:sp>
      <p:sp>
        <p:nvSpPr>
          <p:cNvPr id="9" name="TextBox 8"/>
          <p:cNvSpPr txBox="1"/>
          <p:nvPr/>
        </p:nvSpPr>
        <p:spPr>
          <a:xfrm>
            <a:off x="895892" y="172396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2000" y="2025866"/>
            <a:ext cx="623954" cy="623954"/>
          </a:xfrm>
          <a:prstGeom prst="rect">
            <a:avLst/>
          </a:prstGeom>
          <a:noFill/>
        </p:spPr>
      </p:pic>
      <p:sp>
        <p:nvSpPr>
          <p:cNvPr id="11" name="TextBox 10"/>
          <p:cNvSpPr txBox="1"/>
          <p:nvPr/>
        </p:nvSpPr>
        <p:spPr>
          <a:xfrm>
            <a:off x="895892" y="222171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95892" y="26383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895892" y="30996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27870131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Rectangle 3"/>
          <p:cNvSpPr/>
          <p:nvPr/>
        </p:nvSpPr>
        <p:spPr>
          <a:xfrm>
            <a:off x="533400" y="723840"/>
            <a:ext cx="4926715"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VASA DEFERENTIA / Ductus differentia</a:t>
            </a:r>
          </a:p>
        </p:txBody>
      </p:sp>
      <p:pic>
        <p:nvPicPr>
          <p:cNvPr id="5" name="Picture 2"/>
          <p:cNvPicPr>
            <a:picLocks noChangeAspect="1" noChangeArrowheads="1"/>
          </p:cNvPicPr>
          <p:nvPr/>
        </p:nvPicPr>
        <p:blipFill>
          <a:blip r:embed="rId2"/>
          <a:srcRect b="5905"/>
          <a:stretch>
            <a:fillRect/>
          </a:stretch>
        </p:blipFill>
        <p:spPr bwMode="auto">
          <a:xfrm>
            <a:off x="609601" y="1809750"/>
            <a:ext cx="3200399" cy="2409075"/>
          </a:xfrm>
          <a:prstGeom prst="rect">
            <a:avLst/>
          </a:prstGeom>
          <a:noFill/>
          <a:ln w="28575">
            <a:noFill/>
            <a:miter lim="800000"/>
          </a:ln>
          <a:effectLst/>
        </p:spPr>
      </p:pic>
      <p:sp>
        <p:nvSpPr>
          <p:cNvPr id="14" name="Cloud 13"/>
          <p:cNvSpPr/>
          <p:nvPr/>
        </p:nvSpPr>
        <p:spPr>
          <a:xfrm>
            <a:off x="3810000" y="1809750"/>
            <a:ext cx="4572000" cy="182880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It passes through the inguinal canal into the abdomen and loops over the urinary bladder</a:t>
            </a:r>
          </a:p>
        </p:txBody>
      </p:sp>
      <p:sp>
        <p:nvSpPr>
          <p:cNvPr id="16" name="Rectangle 15"/>
          <p:cNvSpPr/>
          <p:nvPr/>
        </p:nvSpPr>
        <p:spPr>
          <a:xfrm>
            <a:off x="609601" y="1257240"/>
            <a:ext cx="7467599" cy="40011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sz="2000" b="1">
                <a:latin typeface="Times New Roman" pitchFamily="18" charset="0"/>
                <a:cs typeface="Times New Roman" pitchFamily="18" charset="0"/>
              </a:rPr>
              <a:t>It starts from the tail of the epididymis/ cauda epididymis. </a:t>
            </a:r>
          </a:p>
        </p:txBody>
      </p:sp>
    </p:spTree>
    <p:extLst>
      <p:ext uri="{BB962C8B-B14F-4D97-AF65-F5344CB8AC3E}">
        <p14:creationId xmlns:p14="http://schemas.microsoft.com/office/powerpoint/2010/main" val="3992372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5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728531"/>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21. Assertion (A) : Penis has an erectile tissue in it.</a:t>
            </a:r>
          </a:p>
        </p:txBody>
      </p:sp>
      <p:sp>
        <p:nvSpPr>
          <p:cNvPr id="12" name="TextBox 11"/>
          <p:cNvSpPr txBox="1"/>
          <p:nvPr/>
        </p:nvSpPr>
        <p:spPr>
          <a:xfrm>
            <a:off x="983550" y="1109531"/>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Erectile tissue of penis help in insemination.</a:t>
            </a:r>
          </a:p>
        </p:txBody>
      </p:sp>
      <p:sp>
        <p:nvSpPr>
          <p:cNvPr id="9" name="TextBox 8"/>
          <p:cNvSpPr txBox="1"/>
          <p:nvPr/>
        </p:nvSpPr>
        <p:spPr>
          <a:xfrm>
            <a:off x="983550" y="157981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490531"/>
            <a:ext cx="567231" cy="567231"/>
          </a:xfrm>
          <a:prstGeom prst="rect">
            <a:avLst/>
          </a:prstGeom>
          <a:noFill/>
        </p:spPr>
      </p:pic>
      <p:sp>
        <p:nvSpPr>
          <p:cNvPr id="11" name="TextBox 10"/>
          <p:cNvSpPr txBox="1"/>
          <p:nvPr/>
        </p:nvSpPr>
        <p:spPr>
          <a:xfrm>
            <a:off x="983550" y="2077568"/>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25662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0234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5974874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23276"/>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22. Assertion (A) : Seminal plasma is rich in  Fructose, calcium etc.</a:t>
            </a:r>
          </a:p>
        </p:txBody>
      </p:sp>
      <p:sp>
        <p:nvSpPr>
          <p:cNvPr id="12" name="TextBox 11"/>
          <p:cNvSpPr txBox="1"/>
          <p:nvPr/>
        </p:nvSpPr>
        <p:spPr>
          <a:xfrm>
            <a:off x="983550" y="1288916"/>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Seminal plasma is released by accessory glands. </a:t>
            </a:r>
          </a:p>
        </p:txBody>
      </p:sp>
      <p:sp>
        <p:nvSpPr>
          <p:cNvPr id="9" name="TextBox 8"/>
          <p:cNvSpPr txBox="1"/>
          <p:nvPr/>
        </p:nvSpPr>
        <p:spPr>
          <a:xfrm>
            <a:off x="983550" y="17376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2039582"/>
            <a:ext cx="623954" cy="623954"/>
          </a:xfrm>
          <a:prstGeom prst="rect">
            <a:avLst/>
          </a:prstGeom>
          <a:noFill/>
        </p:spPr>
      </p:pic>
      <p:sp>
        <p:nvSpPr>
          <p:cNvPr id="11" name="TextBox 10"/>
          <p:cNvSpPr txBox="1"/>
          <p:nvPr/>
        </p:nvSpPr>
        <p:spPr>
          <a:xfrm>
            <a:off x="983550" y="22354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28003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404486"/>
            <a:ext cx="52648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28246171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609600" y="1129023"/>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23. Read the following</a:t>
            </a:r>
          </a:p>
        </p:txBody>
      </p:sp>
      <p:sp>
        <p:nvSpPr>
          <p:cNvPr id="8" name="TextBox 7"/>
          <p:cNvSpPr txBox="1"/>
          <p:nvPr/>
        </p:nvSpPr>
        <p:spPr>
          <a:xfrm>
            <a:off x="933072" y="334186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 </a:t>
            </a:r>
          </a:p>
        </p:txBody>
      </p:sp>
      <p:sp>
        <p:nvSpPr>
          <p:cNvPr id="19" name="TextBox 18"/>
          <p:cNvSpPr txBox="1"/>
          <p:nvPr/>
        </p:nvSpPr>
        <p:spPr>
          <a:xfrm>
            <a:off x="4648201" y="3329105"/>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 &amp; ii</a:t>
            </a:r>
          </a:p>
        </p:txBody>
      </p:sp>
      <p:sp>
        <p:nvSpPr>
          <p:cNvPr id="20" name="TextBox 19"/>
          <p:cNvSpPr txBox="1"/>
          <p:nvPr/>
        </p:nvSpPr>
        <p:spPr>
          <a:xfrm>
            <a:off x="4624402" y="3771840"/>
            <a:ext cx="1471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&amp; iii </a:t>
            </a:r>
          </a:p>
        </p:txBody>
      </p:sp>
      <p:sp>
        <p:nvSpPr>
          <p:cNvPr id="21" name="TextBox 20"/>
          <p:cNvSpPr txBox="1"/>
          <p:nvPr/>
        </p:nvSpPr>
        <p:spPr>
          <a:xfrm>
            <a:off x="914400" y="377184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ii &amp; iii</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1589" y="3214739"/>
            <a:ext cx="590417" cy="590417"/>
          </a:xfrm>
          <a:prstGeom prst="rect">
            <a:avLst/>
          </a:prstGeom>
          <a:noFill/>
        </p:spPr>
      </p:pic>
      <p:sp>
        <p:nvSpPr>
          <p:cNvPr id="10" name="TextBox 9"/>
          <p:cNvSpPr txBox="1"/>
          <p:nvPr/>
        </p:nvSpPr>
        <p:spPr>
          <a:xfrm>
            <a:off x="914400" y="1538767"/>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Ovaries are the primary female sex organs.</a:t>
            </a:r>
          </a:p>
        </p:txBody>
      </p:sp>
      <p:sp>
        <p:nvSpPr>
          <p:cNvPr id="12" name="TextBox 11"/>
          <p:cNvSpPr txBox="1"/>
          <p:nvPr/>
        </p:nvSpPr>
        <p:spPr>
          <a:xfrm>
            <a:off x="914400" y="1995967"/>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Ovaries not only release ova but also secrete.</a:t>
            </a:r>
          </a:p>
        </p:txBody>
      </p:sp>
      <p:sp>
        <p:nvSpPr>
          <p:cNvPr id="13" name="TextBox 12"/>
          <p:cNvSpPr txBox="1"/>
          <p:nvPr/>
        </p:nvSpPr>
        <p:spPr>
          <a:xfrm>
            <a:off x="914400" y="2381612"/>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The  ovaries are filled with stroma. </a:t>
            </a:r>
          </a:p>
        </p:txBody>
      </p:sp>
      <p:sp>
        <p:nvSpPr>
          <p:cNvPr id="14" name="TextBox 13"/>
          <p:cNvSpPr txBox="1"/>
          <p:nvPr/>
        </p:nvSpPr>
        <p:spPr>
          <a:xfrm>
            <a:off x="914400" y="2838812"/>
            <a:ext cx="3276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a:t>
            </a:r>
          </a:p>
        </p:txBody>
      </p:sp>
      <p:sp>
        <p:nvSpPr>
          <p:cNvPr id="15" name="TextBox 14"/>
          <p:cNvSpPr txBox="1"/>
          <p:nvPr/>
        </p:nvSpPr>
        <p:spPr>
          <a:xfrm>
            <a:off x="1905000" y="723840"/>
            <a:ext cx="4648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2000" b="1">
                <a:solidFill>
                  <a:srgbClr val="002060"/>
                </a:solidFill>
                <a:latin typeface="Times New Roman" pitchFamily="18" charset="0"/>
                <a:ea typeface="Cambria Math" pitchFamily="18" charset="0"/>
                <a:cs typeface="Times New Roman" pitchFamily="18" charset="0"/>
              </a:rPr>
              <a:t>FEMALE REPRODUCTIVE SYSTEM</a:t>
            </a:r>
          </a:p>
        </p:txBody>
      </p:sp>
    </p:spTree>
    <p:extLst>
      <p:ext uri="{BB962C8B-B14F-4D97-AF65-F5344CB8AC3E}">
        <p14:creationId xmlns:p14="http://schemas.microsoft.com/office/powerpoint/2010/main" val="27895481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Lst>
  </p:timing>
</p:sld>
</file>

<file path=ppt/slides/slide5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24. Read the following</a:t>
            </a:r>
          </a:p>
        </p:txBody>
      </p:sp>
      <p:sp>
        <p:nvSpPr>
          <p:cNvPr id="8" name="TextBox 7"/>
          <p:cNvSpPr txBox="1"/>
          <p:nvPr/>
        </p:nvSpPr>
        <p:spPr>
          <a:xfrm>
            <a:off x="1085471" y="303231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&amp; ii</a:t>
            </a:r>
          </a:p>
        </p:txBody>
      </p:sp>
      <p:sp>
        <p:nvSpPr>
          <p:cNvPr id="19" name="TextBox 18"/>
          <p:cNvSpPr txBox="1"/>
          <p:nvPr/>
        </p:nvSpPr>
        <p:spPr>
          <a:xfrm>
            <a:off x="4800600" y="3019558"/>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&amp; iii </a:t>
            </a:r>
          </a:p>
        </p:txBody>
      </p:sp>
      <p:sp>
        <p:nvSpPr>
          <p:cNvPr id="20" name="TextBox 19"/>
          <p:cNvSpPr txBox="1"/>
          <p:nvPr/>
        </p:nvSpPr>
        <p:spPr>
          <a:xfrm>
            <a:off x="4776801" y="3462293"/>
            <a:ext cx="1471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1066799" y="3462293"/>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&amp; ii </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667383" y="3367139"/>
            <a:ext cx="590417" cy="590417"/>
          </a:xfrm>
          <a:prstGeom prst="rect">
            <a:avLst/>
          </a:prstGeom>
          <a:noFill/>
        </p:spPr>
      </p:pic>
      <p:sp>
        <p:nvSpPr>
          <p:cNvPr id="10" name="TextBox 9"/>
          <p:cNvSpPr txBox="1"/>
          <p:nvPr/>
        </p:nvSpPr>
        <p:spPr>
          <a:xfrm>
            <a:off x="914400" y="1105166"/>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Each ovary measures about 2-4 cm in length. </a:t>
            </a:r>
          </a:p>
        </p:txBody>
      </p:sp>
      <p:sp>
        <p:nvSpPr>
          <p:cNvPr id="12" name="TextBox 11"/>
          <p:cNvSpPr txBox="1"/>
          <p:nvPr/>
        </p:nvSpPr>
        <p:spPr>
          <a:xfrm>
            <a:off x="914400" y="1562366"/>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The stroma consists of outer  cortex &amp; inner medulla.</a:t>
            </a:r>
          </a:p>
        </p:txBody>
      </p:sp>
      <p:sp>
        <p:nvSpPr>
          <p:cNvPr id="13" name="TextBox 12"/>
          <p:cNvSpPr txBox="1"/>
          <p:nvPr/>
        </p:nvSpPr>
        <p:spPr>
          <a:xfrm>
            <a:off x="914400" y="2095766"/>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Ovaries are located one on each side of the lower abdomen.</a:t>
            </a:r>
          </a:p>
        </p:txBody>
      </p:sp>
      <p:sp>
        <p:nvSpPr>
          <p:cNvPr id="14" name="TextBox 13"/>
          <p:cNvSpPr txBox="1"/>
          <p:nvPr/>
        </p:nvSpPr>
        <p:spPr>
          <a:xfrm>
            <a:off x="914401" y="2562684"/>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a:t>
            </a:r>
          </a:p>
        </p:txBody>
      </p:sp>
    </p:spTree>
    <p:extLst>
      <p:ext uri="{BB962C8B-B14F-4D97-AF65-F5344CB8AC3E}">
        <p14:creationId xmlns:p14="http://schemas.microsoft.com/office/powerpoint/2010/main" val="37710049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591183" y="3505333"/>
            <a:ext cx="590417" cy="590417"/>
          </a:xfrm>
          <a:prstGeom prst="rect">
            <a:avLst/>
          </a:prstGeom>
          <a:noFill/>
        </p:spPr>
      </p:pic>
      <p:sp>
        <p:nvSpPr>
          <p:cNvPr id="5" name="TextBox 4"/>
          <p:cNvSpPr txBox="1"/>
          <p:nvPr/>
        </p:nvSpPr>
        <p:spPr>
          <a:xfrm>
            <a:off x="533400" y="795552"/>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25. Read the following</a:t>
            </a:r>
          </a:p>
        </p:txBody>
      </p:sp>
      <p:sp>
        <p:nvSpPr>
          <p:cNvPr id="8" name="TextBox 7"/>
          <p:cNvSpPr txBox="1"/>
          <p:nvPr/>
        </p:nvSpPr>
        <p:spPr>
          <a:xfrm>
            <a:off x="1009271" y="3170512"/>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&amp; ii only</a:t>
            </a:r>
          </a:p>
        </p:txBody>
      </p:sp>
      <p:sp>
        <p:nvSpPr>
          <p:cNvPr id="19" name="TextBox 18"/>
          <p:cNvSpPr txBox="1"/>
          <p:nvPr/>
        </p:nvSpPr>
        <p:spPr>
          <a:xfrm>
            <a:off x="4724400" y="3157752"/>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&amp; iii  only</a:t>
            </a:r>
          </a:p>
        </p:txBody>
      </p:sp>
      <p:sp>
        <p:nvSpPr>
          <p:cNvPr id="20" name="TextBox 19"/>
          <p:cNvSpPr txBox="1"/>
          <p:nvPr/>
        </p:nvSpPr>
        <p:spPr>
          <a:xfrm>
            <a:off x="4700601" y="3600487"/>
            <a:ext cx="1471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990599" y="3600487"/>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&amp; iv only  </a:t>
            </a:r>
          </a:p>
        </p:txBody>
      </p:sp>
      <p:sp>
        <p:nvSpPr>
          <p:cNvPr id="10" name="TextBox 9"/>
          <p:cNvSpPr txBox="1"/>
          <p:nvPr/>
        </p:nvSpPr>
        <p:spPr>
          <a:xfrm>
            <a:off x="914400" y="1176552"/>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Each fallopian tube is about 10-12 cm long. </a:t>
            </a:r>
          </a:p>
        </p:txBody>
      </p:sp>
      <p:sp>
        <p:nvSpPr>
          <p:cNvPr id="12" name="TextBox 11"/>
          <p:cNvSpPr txBox="1"/>
          <p:nvPr/>
        </p:nvSpPr>
        <p:spPr>
          <a:xfrm>
            <a:off x="914400" y="1557552"/>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Infundibulum is a funnel shaped part of fallopian tube.</a:t>
            </a:r>
          </a:p>
        </p:txBody>
      </p:sp>
      <p:sp>
        <p:nvSpPr>
          <p:cNvPr id="13" name="TextBox 12"/>
          <p:cNvSpPr txBox="1"/>
          <p:nvPr/>
        </p:nvSpPr>
        <p:spPr>
          <a:xfrm>
            <a:off x="838200" y="2300442"/>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iv)  Fimbriae helps in the collection of ova.  </a:t>
            </a:r>
          </a:p>
        </p:txBody>
      </p:sp>
      <p:sp>
        <p:nvSpPr>
          <p:cNvPr id="14" name="TextBox 13"/>
          <p:cNvSpPr txBox="1"/>
          <p:nvPr/>
        </p:nvSpPr>
        <p:spPr>
          <a:xfrm>
            <a:off x="838200" y="2710270"/>
            <a:ext cx="44458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 </a:t>
            </a:r>
          </a:p>
        </p:txBody>
      </p:sp>
      <p:sp>
        <p:nvSpPr>
          <p:cNvPr id="15" name="TextBox 14"/>
          <p:cNvSpPr txBox="1"/>
          <p:nvPr/>
        </p:nvSpPr>
        <p:spPr>
          <a:xfrm>
            <a:off x="838200" y="1919442"/>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iii)  Infundibulum possesses finger like projections called fimbriae. </a:t>
            </a:r>
          </a:p>
        </p:txBody>
      </p:sp>
    </p:spTree>
    <p:extLst>
      <p:ext uri="{BB962C8B-B14F-4D97-AF65-F5344CB8AC3E}">
        <p14:creationId xmlns:p14="http://schemas.microsoft.com/office/powerpoint/2010/main" val="6533919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Lst>
  </p:timing>
</p:sld>
</file>

<file path=ppt/slides/slide5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90599" y="3106880"/>
            <a:ext cx="536743" cy="536743"/>
          </a:xfrm>
          <a:prstGeom prst="rect">
            <a:avLst/>
          </a:prstGeom>
          <a:noFill/>
        </p:spPr>
      </p:pic>
      <p:sp>
        <p:nvSpPr>
          <p:cNvPr id="5" name="TextBox 4"/>
          <p:cNvSpPr txBox="1"/>
          <p:nvPr/>
        </p:nvSpPr>
        <p:spPr>
          <a:xfrm>
            <a:off x="533400" y="748023"/>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26. Read the following &amp; choose the correct combinations </a:t>
            </a:r>
          </a:p>
        </p:txBody>
      </p:sp>
      <p:sp>
        <p:nvSpPr>
          <p:cNvPr id="8" name="TextBox 7"/>
          <p:cNvSpPr txBox="1"/>
          <p:nvPr/>
        </p:nvSpPr>
        <p:spPr>
          <a:xfrm>
            <a:off x="1085471" y="318946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a:t>
            </a:r>
          </a:p>
        </p:txBody>
      </p:sp>
      <p:sp>
        <p:nvSpPr>
          <p:cNvPr id="19" name="TextBox 18"/>
          <p:cNvSpPr txBox="1"/>
          <p:nvPr/>
        </p:nvSpPr>
        <p:spPr>
          <a:xfrm>
            <a:off x="4800600" y="3233795"/>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 &amp; ii  only </a:t>
            </a:r>
          </a:p>
        </p:txBody>
      </p:sp>
      <p:sp>
        <p:nvSpPr>
          <p:cNvPr id="20" name="TextBox 19"/>
          <p:cNvSpPr txBox="1"/>
          <p:nvPr/>
        </p:nvSpPr>
        <p:spPr>
          <a:xfrm>
            <a:off x="4848765" y="3619440"/>
            <a:ext cx="178063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&amp; iv only </a:t>
            </a:r>
          </a:p>
        </p:txBody>
      </p:sp>
      <p:sp>
        <p:nvSpPr>
          <p:cNvPr id="21" name="TextBox 20"/>
          <p:cNvSpPr txBox="1"/>
          <p:nvPr/>
        </p:nvSpPr>
        <p:spPr>
          <a:xfrm>
            <a:off x="1066799" y="361944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ii &amp; iv only   </a:t>
            </a:r>
          </a:p>
        </p:txBody>
      </p:sp>
      <p:sp>
        <p:nvSpPr>
          <p:cNvPr id="10" name="TextBox 9"/>
          <p:cNvSpPr txBox="1"/>
          <p:nvPr/>
        </p:nvSpPr>
        <p:spPr>
          <a:xfrm>
            <a:off x="990600" y="1129023"/>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Isthmus is the last part of oviduct.</a:t>
            </a:r>
          </a:p>
        </p:txBody>
      </p:sp>
      <p:sp>
        <p:nvSpPr>
          <p:cNvPr id="12" name="TextBox 11"/>
          <p:cNvSpPr txBox="1"/>
          <p:nvPr/>
        </p:nvSpPr>
        <p:spPr>
          <a:xfrm>
            <a:off x="990600" y="1510023"/>
            <a:ext cx="601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r>
              <a:rPr lang="en-US" sz="2000" b="1">
                <a:solidFill>
                  <a:srgbClr val="0000FF"/>
                </a:solidFill>
                <a:latin typeface="Times New Roman" pitchFamily="18" charset="0"/>
                <a:ea typeface="Cambria Math" pitchFamily="18" charset="0"/>
                <a:cs typeface="Times New Roman" pitchFamily="18" charset="0"/>
              </a:rPr>
              <a:t>ii)  The cavity of cervix is called cervical canal.</a:t>
            </a:r>
          </a:p>
        </p:txBody>
      </p:sp>
      <p:sp>
        <p:nvSpPr>
          <p:cNvPr id="14" name="TextBox 13"/>
          <p:cNvSpPr txBox="1"/>
          <p:nvPr/>
        </p:nvSpPr>
        <p:spPr>
          <a:xfrm>
            <a:off x="1066799" y="270504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a:t>
            </a:r>
          </a:p>
        </p:txBody>
      </p:sp>
      <p:sp>
        <p:nvSpPr>
          <p:cNvPr id="15" name="TextBox 14"/>
          <p:cNvSpPr txBox="1"/>
          <p:nvPr/>
        </p:nvSpPr>
        <p:spPr>
          <a:xfrm>
            <a:off x="914400" y="2252913"/>
            <a:ext cx="662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r>
              <a:rPr lang="en-US" sz="2000" b="1">
                <a:solidFill>
                  <a:srgbClr val="0000FF"/>
                </a:solidFill>
                <a:latin typeface="Times New Roman" pitchFamily="18" charset="0"/>
                <a:ea typeface="Cambria Math" pitchFamily="18" charset="0"/>
                <a:cs typeface="Times New Roman" pitchFamily="18" charset="0"/>
              </a:rPr>
              <a:t>iv)  Uterus is attached to pelvic wall through ligaments.</a:t>
            </a:r>
          </a:p>
        </p:txBody>
      </p:sp>
      <p:sp>
        <p:nvSpPr>
          <p:cNvPr id="13" name="TextBox 12"/>
          <p:cNvSpPr txBox="1"/>
          <p:nvPr/>
        </p:nvSpPr>
        <p:spPr>
          <a:xfrm>
            <a:off x="990600" y="1871913"/>
            <a:ext cx="601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r>
              <a:rPr lang="en-US" sz="2000" b="1">
                <a:solidFill>
                  <a:srgbClr val="0000FF"/>
                </a:solidFill>
                <a:latin typeface="Times New Roman" pitchFamily="18" charset="0"/>
                <a:ea typeface="Cambria Math" pitchFamily="18" charset="0"/>
                <a:cs typeface="Times New Roman" pitchFamily="18" charset="0"/>
              </a:rPr>
              <a:t>iii) Vagina &amp; cervical canal forms birth canal. </a:t>
            </a:r>
          </a:p>
        </p:txBody>
      </p:sp>
    </p:spTree>
    <p:extLst>
      <p:ext uri="{BB962C8B-B14F-4D97-AF65-F5344CB8AC3E}">
        <p14:creationId xmlns:p14="http://schemas.microsoft.com/office/powerpoint/2010/main" val="3413930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4" grpId="0"/>
      <p:bldP spid="15" grpId="0"/>
      <p:bldP spid="13" grpId="0"/>
    </p:bldLst>
  </p:timing>
</p:sld>
</file>

<file path=ppt/slides/slide5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571999" y="3505333"/>
            <a:ext cx="590417" cy="590417"/>
          </a:xfrm>
          <a:prstGeom prst="rect">
            <a:avLst/>
          </a:prstGeom>
          <a:noFill/>
        </p:spPr>
      </p:pic>
      <p:sp>
        <p:nvSpPr>
          <p:cNvPr id="5" name="TextBox 4"/>
          <p:cNvSpPr txBox="1"/>
          <p:nvPr/>
        </p:nvSpPr>
        <p:spPr>
          <a:xfrm>
            <a:off x="533400" y="795552"/>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27. Read the following</a:t>
            </a:r>
          </a:p>
        </p:txBody>
      </p:sp>
      <p:sp>
        <p:nvSpPr>
          <p:cNvPr id="8" name="TextBox 7"/>
          <p:cNvSpPr txBox="1"/>
          <p:nvPr/>
        </p:nvSpPr>
        <p:spPr>
          <a:xfrm>
            <a:off x="933071" y="3170512"/>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iii</a:t>
            </a:r>
          </a:p>
        </p:txBody>
      </p:sp>
      <p:sp>
        <p:nvSpPr>
          <p:cNvPr id="19" name="TextBox 18"/>
          <p:cNvSpPr txBox="1"/>
          <p:nvPr/>
        </p:nvSpPr>
        <p:spPr>
          <a:xfrm>
            <a:off x="4648200" y="3157752"/>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a:t>
            </a:r>
          </a:p>
        </p:txBody>
      </p:sp>
      <p:sp>
        <p:nvSpPr>
          <p:cNvPr id="20" name="TextBox 19"/>
          <p:cNvSpPr txBox="1"/>
          <p:nvPr/>
        </p:nvSpPr>
        <p:spPr>
          <a:xfrm>
            <a:off x="4624403" y="3600487"/>
            <a:ext cx="1471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914399" y="3600487"/>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ii</a:t>
            </a:r>
          </a:p>
        </p:txBody>
      </p:sp>
      <p:sp>
        <p:nvSpPr>
          <p:cNvPr id="10" name="TextBox 9"/>
          <p:cNvSpPr txBox="1"/>
          <p:nvPr/>
        </p:nvSpPr>
        <p:spPr>
          <a:xfrm>
            <a:off x="838200" y="1252752"/>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Perimetrium is the external thin membrane of uterus.</a:t>
            </a:r>
          </a:p>
        </p:txBody>
      </p:sp>
      <p:sp>
        <p:nvSpPr>
          <p:cNvPr id="12" name="TextBox 11"/>
          <p:cNvSpPr txBox="1"/>
          <p:nvPr/>
        </p:nvSpPr>
        <p:spPr>
          <a:xfrm>
            <a:off x="838200" y="1709952"/>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Myometrium is middle thick layer of smooth muscles of uterus.</a:t>
            </a:r>
          </a:p>
        </p:txBody>
      </p:sp>
      <p:sp>
        <p:nvSpPr>
          <p:cNvPr id="13" name="TextBox 12"/>
          <p:cNvSpPr txBox="1"/>
          <p:nvPr/>
        </p:nvSpPr>
        <p:spPr>
          <a:xfrm>
            <a:off x="838200" y="2167152"/>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Endometrium is the inner glandular layer of uterus.</a:t>
            </a:r>
          </a:p>
        </p:txBody>
      </p:sp>
      <p:sp>
        <p:nvSpPr>
          <p:cNvPr id="14" name="TextBox 13"/>
          <p:cNvSpPr txBox="1"/>
          <p:nvPr/>
        </p:nvSpPr>
        <p:spPr>
          <a:xfrm>
            <a:off x="914398" y="2719662"/>
            <a:ext cx="36576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a:t>
            </a:r>
          </a:p>
        </p:txBody>
      </p:sp>
    </p:spTree>
    <p:extLst>
      <p:ext uri="{BB962C8B-B14F-4D97-AF65-F5344CB8AC3E}">
        <p14:creationId xmlns:p14="http://schemas.microsoft.com/office/powerpoint/2010/main" val="13698942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3598" y="2419350"/>
            <a:ext cx="714405" cy="714405"/>
          </a:xfrm>
          <a:prstGeom prst="rect">
            <a:avLst/>
          </a:prstGeom>
          <a:noFill/>
        </p:spPr>
      </p:pic>
      <p:sp>
        <p:nvSpPr>
          <p:cNvPr id="5" name="TextBox 4"/>
          <p:cNvSpPr txBox="1"/>
          <p:nvPr/>
        </p:nvSpPr>
        <p:spPr>
          <a:xfrm>
            <a:off x="6096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28. Arrange parts of the oviducts in a sequence </a:t>
            </a:r>
          </a:p>
        </p:txBody>
      </p:sp>
      <p:sp>
        <p:nvSpPr>
          <p:cNvPr id="8" name="TextBox 7"/>
          <p:cNvSpPr txBox="1"/>
          <p:nvPr/>
        </p:nvSpPr>
        <p:spPr>
          <a:xfrm>
            <a:off x="1009272" y="258925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D-B-E-A-C-F</a:t>
            </a:r>
          </a:p>
        </p:txBody>
      </p:sp>
      <p:sp>
        <p:nvSpPr>
          <p:cNvPr id="19" name="TextBox 18"/>
          <p:cNvSpPr txBox="1"/>
          <p:nvPr/>
        </p:nvSpPr>
        <p:spPr>
          <a:xfrm>
            <a:off x="4724401" y="2576498"/>
            <a:ext cx="25907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D-E-B-C-F-A </a:t>
            </a:r>
          </a:p>
        </p:txBody>
      </p:sp>
      <p:sp>
        <p:nvSpPr>
          <p:cNvPr id="20" name="TextBox 19"/>
          <p:cNvSpPr txBox="1"/>
          <p:nvPr/>
        </p:nvSpPr>
        <p:spPr>
          <a:xfrm>
            <a:off x="4700603" y="3019233"/>
            <a:ext cx="2462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D-A-B-C-E-F </a:t>
            </a:r>
          </a:p>
        </p:txBody>
      </p:sp>
      <p:sp>
        <p:nvSpPr>
          <p:cNvPr id="21" name="TextBox 20"/>
          <p:cNvSpPr txBox="1"/>
          <p:nvPr/>
        </p:nvSpPr>
        <p:spPr>
          <a:xfrm>
            <a:off x="990601" y="3019233"/>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D-F-C-E-A-B </a:t>
            </a:r>
          </a:p>
        </p:txBody>
      </p:sp>
      <p:sp>
        <p:nvSpPr>
          <p:cNvPr id="10" name="TextBox 9"/>
          <p:cNvSpPr txBox="1"/>
          <p:nvPr/>
        </p:nvSpPr>
        <p:spPr>
          <a:xfrm>
            <a:off x="990600" y="112395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Isthmus</a:t>
            </a:r>
          </a:p>
        </p:txBody>
      </p:sp>
      <p:sp>
        <p:nvSpPr>
          <p:cNvPr id="12" name="TextBox 11"/>
          <p:cNvSpPr txBox="1"/>
          <p:nvPr/>
        </p:nvSpPr>
        <p:spPr>
          <a:xfrm>
            <a:off x="990600" y="158115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C) Uterine cavity</a:t>
            </a:r>
          </a:p>
        </p:txBody>
      </p:sp>
      <p:sp>
        <p:nvSpPr>
          <p:cNvPr id="13" name="TextBox 12"/>
          <p:cNvSpPr txBox="1"/>
          <p:nvPr/>
        </p:nvSpPr>
        <p:spPr>
          <a:xfrm>
            <a:off x="990600" y="2038350"/>
            <a:ext cx="220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E) Ampulla</a:t>
            </a:r>
          </a:p>
        </p:txBody>
      </p:sp>
      <p:sp>
        <p:nvSpPr>
          <p:cNvPr id="11" name="TextBox 10"/>
          <p:cNvSpPr txBox="1"/>
          <p:nvPr/>
        </p:nvSpPr>
        <p:spPr>
          <a:xfrm>
            <a:off x="3962400" y="112395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B) Infundibulum</a:t>
            </a:r>
          </a:p>
        </p:txBody>
      </p:sp>
      <p:sp>
        <p:nvSpPr>
          <p:cNvPr id="14" name="TextBox 13"/>
          <p:cNvSpPr txBox="1"/>
          <p:nvPr/>
        </p:nvSpPr>
        <p:spPr>
          <a:xfrm>
            <a:off x="3962400" y="156204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D) Fimbriae</a:t>
            </a:r>
          </a:p>
        </p:txBody>
      </p:sp>
      <p:sp>
        <p:nvSpPr>
          <p:cNvPr id="15" name="TextBox 14"/>
          <p:cNvSpPr txBox="1"/>
          <p:nvPr/>
        </p:nvSpPr>
        <p:spPr>
          <a:xfrm>
            <a:off x="3962400" y="203835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F) Cervical canal</a:t>
            </a:r>
          </a:p>
        </p:txBody>
      </p:sp>
    </p:spTree>
    <p:extLst>
      <p:ext uri="{BB962C8B-B14F-4D97-AF65-F5344CB8AC3E}">
        <p14:creationId xmlns:p14="http://schemas.microsoft.com/office/powerpoint/2010/main" val="24338876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1" grpId="0"/>
      <p:bldP spid="14" grpId="0"/>
      <p:bldP spid="15" grpId="0"/>
    </p:bldLst>
  </p:timing>
</p:sld>
</file>

<file path=ppt/slides/slide5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3598" y="2571750"/>
            <a:ext cx="714405" cy="714405"/>
          </a:xfrm>
          <a:prstGeom prst="rect">
            <a:avLst/>
          </a:prstGeom>
          <a:noFill/>
        </p:spPr>
      </p:pic>
      <p:sp>
        <p:nvSpPr>
          <p:cNvPr id="5" name="TextBox 4"/>
          <p:cNvSpPr txBox="1"/>
          <p:nvPr/>
        </p:nvSpPr>
        <p:spPr>
          <a:xfrm>
            <a:off x="533400" y="742950"/>
            <a:ext cx="7848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29. Arrange the 3 different layers of uterine wall from outer to inner surface</a:t>
            </a:r>
          </a:p>
        </p:txBody>
      </p:sp>
      <p:sp>
        <p:nvSpPr>
          <p:cNvPr id="8" name="TextBox 7"/>
          <p:cNvSpPr txBox="1"/>
          <p:nvPr/>
        </p:nvSpPr>
        <p:spPr>
          <a:xfrm>
            <a:off x="1009272" y="274165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B-C-A</a:t>
            </a:r>
          </a:p>
        </p:txBody>
      </p:sp>
      <p:sp>
        <p:nvSpPr>
          <p:cNvPr id="19" name="TextBox 18"/>
          <p:cNvSpPr txBox="1"/>
          <p:nvPr/>
        </p:nvSpPr>
        <p:spPr>
          <a:xfrm>
            <a:off x="4724401" y="2728898"/>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A-B-C</a:t>
            </a:r>
          </a:p>
        </p:txBody>
      </p:sp>
      <p:sp>
        <p:nvSpPr>
          <p:cNvPr id="20" name="TextBox 19"/>
          <p:cNvSpPr txBox="1"/>
          <p:nvPr/>
        </p:nvSpPr>
        <p:spPr>
          <a:xfrm>
            <a:off x="4700603" y="3171633"/>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A-C-B</a:t>
            </a:r>
          </a:p>
        </p:txBody>
      </p:sp>
      <p:sp>
        <p:nvSpPr>
          <p:cNvPr id="21" name="TextBox 20"/>
          <p:cNvSpPr txBox="1"/>
          <p:nvPr/>
        </p:nvSpPr>
        <p:spPr>
          <a:xfrm>
            <a:off x="990600" y="3171633"/>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C-B-A</a:t>
            </a:r>
          </a:p>
        </p:txBody>
      </p:sp>
      <p:sp>
        <p:nvSpPr>
          <p:cNvPr id="10" name="TextBox 9"/>
          <p:cNvSpPr txBox="1"/>
          <p:nvPr/>
        </p:nvSpPr>
        <p:spPr>
          <a:xfrm>
            <a:off x="914400" y="142875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Endometrium</a:t>
            </a:r>
          </a:p>
        </p:txBody>
      </p:sp>
      <p:sp>
        <p:nvSpPr>
          <p:cNvPr id="12" name="TextBox 11"/>
          <p:cNvSpPr txBox="1"/>
          <p:nvPr/>
        </p:nvSpPr>
        <p:spPr>
          <a:xfrm>
            <a:off x="914400" y="188595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B) Perimetrium</a:t>
            </a:r>
          </a:p>
        </p:txBody>
      </p:sp>
      <p:sp>
        <p:nvSpPr>
          <p:cNvPr id="13" name="TextBox 12"/>
          <p:cNvSpPr txBox="1"/>
          <p:nvPr/>
        </p:nvSpPr>
        <p:spPr>
          <a:xfrm>
            <a:off x="914400" y="2266950"/>
            <a:ext cx="220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C) Myometrium</a:t>
            </a:r>
          </a:p>
        </p:txBody>
      </p:sp>
    </p:spTree>
    <p:extLst>
      <p:ext uri="{BB962C8B-B14F-4D97-AF65-F5344CB8AC3E}">
        <p14:creationId xmlns:p14="http://schemas.microsoft.com/office/powerpoint/2010/main" val="11360105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Lst>
  </p:timing>
</p:sld>
</file>

<file path=ppt/slides/slide5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30. Read the following &amp; arrange them in a sequence</a:t>
            </a:r>
          </a:p>
        </p:txBody>
      </p:sp>
      <p:sp>
        <p:nvSpPr>
          <p:cNvPr id="8" name="TextBox 7"/>
          <p:cNvSpPr txBox="1"/>
          <p:nvPr/>
        </p:nvSpPr>
        <p:spPr>
          <a:xfrm>
            <a:off x="1009272" y="318946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A-B-C-E-D</a:t>
            </a:r>
          </a:p>
        </p:txBody>
      </p:sp>
      <p:sp>
        <p:nvSpPr>
          <p:cNvPr id="19" name="TextBox 18"/>
          <p:cNvSpPr txBox="1"/>
          <p:nvPr/>
        </p:nvSpPr>
        <p:spPr>
          <a:xfrm>
            <a:off x="4724401" y="3176705"/>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A-C-B-E-D</a:t>
            </a:r>
          </a:p>
        </p:txBody>
      </p:sp>
      <p:sp>
        <p:nvSpPr>
          <p:cNvPr id="20" name="TextBox 19"/>
          <p:cNvSpPr txBox="1"/>
          <p:nvPr/>
        </p:nvSpPr>
        <p:spPr>
          <a:xfrm>
            <a:off x="4700603" y="3619440"/>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A-D-E-B-C</a:t>
            </a:r>
          </a:p>
        </p:txBody>
      </p:sp>
      <p:sp>
        <p:nvSpPr>
          <p:cNvPr id="21" name="TextBox 20"/>
          <p:cNvSpPr txBox="1"/>
          <p:nvPr/>
        </p:nvSpPr>
        <p:spPr>
          <a:xfrm>
            <a:off x="990600" y="361944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A-E-D-C-B</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25593" y="3135334"/>
            <a:ext cx="590417" cy="590417"/>
          </a:xfrm>
          <a:prstGeom prst="rect">
            <a:avLst/>
          </a:prstGeom>
          <a:noFill/>
        </p:spPr>
      </p:pic>
      <p:sp>
        <p:nvSpPr>
          <p:cNvPr id="10" name="TextBox 9"/>
          <p:cNvSpPr txBox="1"/>
          <p:nvPr/>
        </p:nvSpPr>
        <p:spPr>
          <a:xfrm>
            <a:off x="914400" y="1181040"/>
            <a:ext cx="4800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Glandular tissue of mammary gland</a:t>
            </a:r>
          </a:p>
        </p:txBody>
      </p:sp>
      <p:sp>
        <p:nvSpPr>
          <p:cNvPr id="12" name="TextBox 11"/>
          <p:cNvSpPr txBox="1"/>
          <p:nvPr/>
        </p:nvSpPr>
        <p:spPr>
          <a:xfrm>
            <a:off x="914400" y="1581150"/>
            <a:ext cx="3429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B) Mammary lobules</a:t>
            </a:r>
          </a:p>
        </p:txBody>
      </p:sp>
      <p:sp>
        <p:nvSpPr>
          <p:cNvPr id="13" name="TextBox 12"/>
          <p:cNvSpPr txBox="1"/>
          <p:nvPr/>
        </p:nvSpPr>
        <p:spPr>
          <a:xfrm>
            <a:off x="914400" y="1962150"/>
            <a:ext cx="34052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C) Mammary tubules</a:t>
            </a:r>
          </a:p>
        </p:txBody>
      </p:sp>
      <p:sp>
        <p:nvSpPr>
          <p:cNvPr id="15" name="TextBox 14"/>
          <p:cNvSpPr txBox="1"/>
          <p:nvPr/>
        </p:nvSpPr>
        <p:spPr>
          <a:xfrm>
            <a:off x="914400" y="2324040"/>
            <a:ext cx="34052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D) Lactiferous duct</a:t>
            </a:r>
          </a:p>
        </p:txBody>
      </p:sp>
      <p:sp>
        <p:nvSpPr>
          <p:cNvPr id="16" name="TextBox 15"/>
          <p:cNvSpPr txBox="1"/>
          <p:nvPr/>
        </p:nvSpPr>
        <p:spPr>
          <a:xfrm>
            <a:off x="914400" y="2724150"/>
            <a:ext cx="34052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E) Ampulla</a:t>
            </a:r>
          </a:p>
        </p:txBody>
      </p:sp>
    </p:spTree>
    <p:extLst>
      <p:ext uri="{BB962C8B-B14F-4D97-AF65-F5344CB8AC3E}">
        <p14:creationId xmlns:p14="http://schemas.microsoft.com/office/powerpoint/2010/main" val="745735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5" grpId="0"/>
      <p:bldP spid="16" grpId="0"/>
    </p:bldLst>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loud 1"/>
          <p:cNvSpPr/>
          <p:nvPr/>
        </p:nvSpPr>
        <p:spPr>
          <a:xfrm>
            <a:off x="3840479" y="1400205"/>
            <a:ext cx="4693921" cy="223834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vas deferens and the duct of seminal vesicle unite to form a short </a:t>
            </a:r>
            <a:r>
              <a:rPr lang="en-IN" sz="2000" b="1">
                <a:solidFill>
                  <a:srgbClr val="C00000"/>
                </a:solidFill>
                <a:latin typeface="Times New Roman" pitchFamily="18" charset="0"/>
                <a:cs typeface="Times New Roman" pitchFamily="18" charset="0"/>
              </a:rPr>
              <a:t>Ejaculatory duct/ Ductus ejaculatorius. </a:t>
            </a:r>
          </a:p>
        </p:txBody>
      </p:sp>
      <p:sp>
        <p:nvSpPr>
          <p:cNvPr id="5" name="Rectangle 4"/>
          <p:cNvSpPr/>
          <p:nvPr/>
        </p:nvSpPr>
        <p:spPr>
          <a:xfrm>
            <a:off x="609601" y="1200150"/>
            <a:ext cx="4441024"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latin typeface="Times New Roman" pitchFamily="18" charset="0"/>
                <a:cs typeface="Times New Roman" pitchFamily="18" charset="0"/>
              </a:rPr>
              <a:t>It receives a duct from seminal vesicle. </a:t>
            </a:r>
          </a:p>
        </p:txBody>
      </p:sp>
      <p:sp>
        <p:nvSpPr>
          <p:cNvPr id="12" name="TextBox 11"/>
          <p:cNvSpPr txBox="1"/>
          <p:nvPr/>
        </p:nvSpPr>
        <p:spPr>
          <a:xfrm>
            <a:off x="568868" y="4305240"/>
            <a:ext cx="2028119"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Ejaculatory duct</a:t>
            </a:r>
          </a:p>
        </p:txBody>
      </p:sp>
      <p:sp>
        <p:nvSpPr>
          <p:cNvPr id="13" name="Rectangle 12"/>
          <p:cNvSpPr/>
          <p:nvPr/>
        </p:nvSpPr>
        <p:spPr>
          <a:xfrm>
            <a:off x="559685" y="723840"/>
            <a:ext cx="5917315"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VASA DEFERENTIA / Ductus differentia</a:t>
            </a:r>
          </a:p>
        </p:txBody>
      </p:sp>
      <p:pic>
        <p:nvPicPr>
          <p:cNvPr id="14" name="Picture 2"/>
          <p:cNvPicPr>
            <a:picLocks noChangeAspect="1" noChangeArrowheads="1"/>
          </p:cNvPicPr>
          <p:nvPr/>
        </p:nvPicPr>
        <p:blipFill>
          <a:blip r:embed="rId2"/>
          <a:srcRect b="5905"/>
          <a:stretch>
            <a:fillRect/>
          </a:stretch>
        </p:blipFill>
        <p:spPr bwMode="auto">
          <a:xfrm>
            <a:off x="609600" y="1790641"/>
            <a:ext cx="3200399" cy="2409075"/>
          </a:xfrm>
          <a:prstGeom prst="rect">
            <a:avLst/>
          </a:prstGeom>
          <a:noFill/>
          <a:ln w="28575">
            <a:noFill/>
            <a:miter lim="800000"/>
          </a:ln>
          <a:effectLst/>
        </p:spPr>
      </p:pic>
      <p:sp>
        <p:nvSpPr>
          <p:cNvPr id="15" name="Freeform 14"/>
          <p:cNvSpPr/>
          <p:nvPr/>
        </p:nvSpPr>
        <p:spPr>
          <a:xfrm>
            <a:off x="1082548" y="1915507"/>
            <a:ext cx="1197864" cy="2115312"/>
          </a:xfrm>
          <a:custGeom>
            <a:gdLst>
              <a:gd name="connsiteX0" fmla="*/ 862584 w 1164336"/>
              <a:gd name="connsiteY0" fmla="*/ 2098040 h 2098040"/>
              <a:gd name="connsiteX1" fmla="*/ 826008 w 1164336"/>
              <a:gd name="connsiteY1" fmla="*/ 1945640 h 2098040"/>
              <a:gd name="connsiteX2" fmla="*/ 886968 w 1164336"/>
              <a:gd name="connsiteY2" fmla="*/ 1768856 h 2098040"/>
              <a:gd name="connsiteX3" fmla="*/ 1002792 w 1164336"/>
              <a:gd name="connsiteY3" fmla="*/ 1403096 h 2098040"/>
              <a:gd name="connsiteX4" fmla="*/ 1124712 w 1164336"/>
              <a:gd name="connsiteY4" fmla="*/ 854456 h 2098040"/>
              <a:gd name="connsiteX5" fmla="*/ 1143000 w 1164336"/>
              <a:gd name="connsiteY5" fmla="*/ 488696 h 2098040"/>
              <a:gd name="connsiteX6" fmla="*/ 996696 w 1164336"/>
              <a:gd name="connsiteY6" fmla="*/ 360680 h 2098040"/>
              <a:gd name="connsiteX7" fmla="*/ 716280 w 1164336"/>
              <a:gd name="connsiteY7" fmla="*/ 281432 h 2098040"/>
              <a:gd name="connsiteX8" fmla="*/ 496824 w 1164336"/>
              <a:gd name="connsiteY8" fmla="*/ 177800 h 2098040"/>
              <a:gd name="connsiteX9" fmla="*/ 277368 w 1164336"/>
              <a:gd name="connsiteY9" fmla="*/ 31496 h 2098040"/>
              <a:gd name="connsiteX10" fmla="*/ 106680 w 1164336"/>
              <a:gd name="connsiteY10" fmla="*/ 7112 h 2098040"/>
              <a:gd name="connsiteX11" fmla="*/ 27432 w 1164336"/>
              <a:gd name="connsiteY11" fmla="*/ 74168 h 2098040"/>
              <a:gd name="connsiteX12" fmla="*/ 9144 w 1164336"/>
              <a:gd name="connsiteY12" fmla="*/ 177800 h 2098040"/>
              <a:gd name="connsiteX13" fmla="*/ 82296 w 1164336"/>
              <a:gd name="connsiteY13" fmla="*/ 354584 h 2098040"/>
              <a:gd name="connsiteX14" fmla="*/ 124968 w 1164336"/>
              <a:gd name="connsiteY14" fmla="*/ 574040 h 2098040"/>
              <a:gd name="connsiteX15" fmla="*/ 124968 w 1164336"/>
              <a:gd name="connsiteY15" fmla="*/ 592328 h 2098040"/>
              <a:gd name="connsiteX16" fmla="*/ 124968 w 1164336"/>
              <a:gd name="connsiteY16" fmla="*/ 592328 h 209804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4336" h="2098040">
                <a:moveTo>
                  <a:pt x="862584" y="2098040"/>
                </a:moveTo>
                <a:cubicBezTo>
                  <a:pt x="842264" y="2049272"/>
                  <a:pt x="821944" y="2000504"/>
                  <a:pt x="826008" y="1945640"/>
                </a:cubicBezTo>
                <a:cubicBezTo>
                  <a:pt x="830072" y="1890776"/>
                  <a:pt x="857504" y="1859280"/>
                  <a:pt x="886968" y="1768856"/>
                </a:cubicBezTo>
                <a:cubicBezTo>
                  <a:pt x="916432" y="1678432"/>
                  <a:pt x="963168" y="1555496"/>
                  <a:pt x="1002792" y="1403096"/>
                </a:cubicBezTo>
                <a:cubicBezTo>
                  <a:pt x="1042416" y="1250696"/>
                  <a:pt x="1101344" y="1006856"/>
                  <a:pt x="1124712" y="854456"/>
                </a:cubicBezTo>
                <a:cubicBezTo>
                  <a:pt x="1148080" y="702056"/>
                  <a:pt x="1164336" y="570992"/>
                  <a:pt x="1143000" y="488696"/>
                </a:cubicBezTo>
                <a:cubicBezTo>
                  <a:pt x="1121664" y="406400"/>
                  <a:pt x="1067816" y="395224"/>
                  <a:pt x="996696" y="360680"/>
                </a:cubicBezTo>
                <a:cubicBezTo>
                  <a:pt x="925576" y="326136"/>
                  <a:pt x="799592" y="311912"/>
                  <a:pt x="716280" y="281432"/>
                </a:cubicBezTo>
                <a:cubicBezTo>
                  <a:pt x="632968" y="250952"/>
                  <a:pt x="569976" y="219456"/>
                  <a:pt x="496824" y="177800"/>
                </a:cubicBezTo>
                <a:cubicBezTo>
                  <a:pt x="423672" y="136144"/>
                  <a:pt x="342392" y="59944"/>
                  <a:pt x="277368" y="31496"/>
                </a:cubicBezTo>
                <a:cubicBezTo>
                  <a:pt x="212344" y="3048"/>
                  <a:pt x="148336" y="0"/>
                  <a:pt x="106680" y="7112"/>
                </a:cubicBezTo>
                <a:cubicBezTo>
                  <a:pt x="65024" y="14224"/>
                  <a:pt x="43688" y="45720"/>
                  <a:pt x="27432" y="74168"/>
                </a:cubicBezTo>
                <a:cubicBezTo>
                  <a:pt x="11176" y="102616"/>
                  <a:pt x="0" y="131064"/>
                  <a:pt x="9144" y="177800"/>
                </a:cubicBezTo>
                <a:cubicBezTo>
                  <a:pt x="18288" y="224536"/>
                  <a:pt x="62992" y="288544"/>
                  <a:pt x="82296" y="354584"/>
                </a:cubicBezTo>
                <a:cubicBezTo>
                  <a:pt x="101600" y="420624"/>
                  <a:pt x="117856" y="534416"/>
                  <a:pt x="124968" y="574040"/>
                </a:cubicBezTo>
                <a:cubicBezTo>
                  <a:pt x="132080" y="613664"/>
                  <a:pt x="124968" y="592328"/>
                  <a:pt x="124968" y="592328"/>
                </a:cubicBezTo>
                <a:lnTo>
                  <a:pt x="124968" y="592328"/>
                </a:lnTo>
              </a:path>
            </a:pathLst>
          </a:custGeom>
          <a:noFill/>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6" name="Freeform 15"/>
          <p:cNvSpPr/>
          <p:nvPr/>
        </p:nvSpPr>
        <p:spPr>
          <a:xfrm>
            <a:off x="1084580" y="1808827"/>
            <a:ext cx="101600" cy="198120"/>
          </a:xfrm>
          <a:custGeom>
            <a:gdLst>
              <a:gd name="connsiteX0" fmla="*/ 0 w 91440"/>
              <a:gd name="connsiteY0" fmla="*/ 0 h 167640"/>
              <a:gd name="connsiteX1" fmla="*/ 71120 w 91440"/>
              <a:gd name="connsiteY1" fmla="*/ 86360 h 167640"/>
              <a:gd name="connsiteX2" fmla="*/ 91440 w 91440"/>
              <a:gd name="connsiteY2" fmla="*/ 167640 h 167640"/>
              <a:gd name="connsiteX3" fmla="*/ 91440 w 91440"/>
              <a:gd name="connsiteY3" fmla="*/ 167640 h 167640"/>
            </a:gdLst>
            <a:cxnLst>
              <a:cxn ang="0">
                <a:pos x="connsiteX0" y="connsiteY0"/>
              </a:cxn>
              <a:cxn ang="0">
                <a:pos x="connsiteX1" y="connsiteY1"/>
              </a:cxn>
              <a:cxn ang="0">
                <a:pos x="connsiteX2" y="connsiteY2"/>
              </a:cxn>
              <a:cxn ang="0">
                <a:pos x="connsiteX3" y="connsiteY3"/>
              </a:cxn>
            </a:cxnLst>
            <a:rect l="l" t="t" r="r" b="b"/>
            <a:pathLst>
              <a:path w="91440" h="167640">
                <a:moveTo>
                  <a:pt x="0" y="0"/>
                </a:moveTo>
                <a:cubicBezTo>
                  <a:pt x="27940" y="29210"/>
                  <a:pt x="55880" y="58420"/>
                  <a:pt x="71120" y="86360"/>
                </a:cubicBezTo>
                <a:cubicBezTo>
                  <a:pt x="86360" y="114300"/>
                  <a:pt x="91440" y="167640"/>
                  <a:pt x="91440" y="167640"/>
                </a:cubicBezTo>
                <a:lnTo>
                  <a:pt x="91440" y="167640"/>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7" name="Freeform 16"/>
          <p:cNvSpPr/>
          <p:nvPr/>
        </p:nvSpPr>
        <p:spPr>
          <a:xfrm>
            <a:off x="962660" y="2246978"/>
            <a:ext cx="248920" cy="344170"/>
          </a:xfrm>
          <a:custGeom>
            <a:gdLst>
              <a:gd name="connsiteX0" fmla="*/ 248073 w 275166"/>
              <a:gd name="connsiteY0" fmla="*/ 382693 h 392853"/>
              <a:gd name="connsiteX1" fmla="*/ 151553 w 275166"/>
              <a:gd name="connsiteY1" fmla="*/ 245533 h 392853"/>
              <a:gd name="connsiteX2" fmla="*/ 19473 w 275166"/>
              <a:gd name="connsiteY2" fmla="*/ 164253 h 392853"/>
              <a:gd name="connsiteX3" fmla="*/ 34713 w 275166"/>
              <a:gd name="connsiteY3" fmla="*/ 47413 h 392853"/>
              <a:gd name="connsiteX4" fmla="*/ 115993 w 275166"/>
              <a:gd name="connsiteY4" fmla="*/ 22013 h 392853"/>
              <a:gd name="connsiteX5" fmla="*/ 187113 w 275166"/>
              <a:gd name="connsiteY5" fmla="*/ 179493 h 392853"/>
              <a:gd name="connsiteX6" fmla="*/ 263313 w 275166"/>
              <a:gd name="connsiteY6" fmla="*/ 306493 h 392853"/>
              <a:gd name="connsiteX7" fmla="*/ 248073 w 275166"/>
              <a:gd name="connsiteY7" fmla="*/ 382693 h 392853"/>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166" h="392853">
                <a:moveTo>
                  <a:pt x="248073" y="382693"/>
                </a:moveTo>
                <a:cubicBezTo>
                  <a:pt x="229446" y="372533"/>
                  <a:pt x="189653" y="281940"/>
                  <a:pt x="151553" y="245533"/>
                </a:cubicBezTo>
                <a:cubicBezTo>
                  <a:pt x="113453" y="209126"/>
                  <a:pt x="38946" y="197273"/>
                  <a:pt x="19473" y="164253"/>
                </a:cubicBezTo>
                <a:cubicBezTo>
                  <a:pt x="0" y="131233"/>
                  <a:pt x="18626" y="71120"/>
                  <a:pt x="34713" y="47413"/>
                </a:cubicBezTo>
                <a:cubicBezTo>
                  <a:pt x="50800" y="23706"/>
                  <a:pt x="90593" y="0"/>
                  <a:pt x="115993" y="22013"/>
                </a:cubicBezTo>
                <a:cubicBezTo>
                  <a:pt x="141393" y="44026"/>
                  <a:pt x="162560" y="132080"/>
                  <a:pt x="187113" y="179493"/>
                </a:cubicBezTo>
                <a:cubicBezTo>
                  <a:pt x="211666" y="226906"/>
                  <a:pt x="251460" y="275166"/>
                  <a:pt x="263313" y="306493"/>
                </a:cubicBezTo>
                <a:cubicBezTo>
                  <a:pt x="275166" y="337820"/>
                  <a:pt x="266700" y="392853"/>
                  <a:pt x="248073" y="382693"/>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Freeform 17"/>
          <p:cNvSpPr/>
          <p:nvPr/>
        </p:nvSpPr>
        <p:spPr>
          <a:xfrm>
            <a:off x="1163320" y="2561937"/>
            <a:ext cx="278130" cy="295910"/>
          </a:xfrm>
          <a:custGeom>
            <a:gdLst>
              <a:gd name="connsiteX0" fmla="*/ 5080 w 203200"/>
              <a:gd name="connsiteY0" fmla="*/ 36830 h 279400"/>
              <a:gd name="connsiteX1" fmla="*/ 35560 w 203200"/>
              <a:gd name="connsiteY1" fmla="*/ 110490 h 279400"/>
              <a:gd name="connsiteX2" fmla="*/ 96520 w 203200"/>
              <a:gd name="connsiteY2" fmla="*/ 209550 h 279400"/>
              <a:gd name="connsiteX3" fmla="*/ 172720 w 203200"/>
              <a:gd name="connsiteY3" fmla="*/ 275590 h 279400"/>
              <a:gd name="connsiteX4" fmla="*/ 200660 w 203200"/>
              <a:gd name="connsiteY4" fmla="*/ 232410 h 279400"/>
              <a:gd name="connsiteX5" fmla="*/ 157480 w 203200"/>
              <a:gd name="connsiteY5" fmla="*/ 194310 h 279400"/>
              <a:gd name="connsiteX6" fmla="*/ 106680 w 203200"/>
              <a:gd name="connsiteY6" fmla="*/ 120650 h 279400"/>
              <a:gd name="connsiteX7" fmla="*/ 66040 w 203200"/>
              <a:gd name="connsiteY7" fmla="*/ 19050 h 279400"/>
              <a:gd name="connsiteX8" fmla="*/ 5080 w 203200"/>
              <a:gd name="connsiteY8" fmla="*/ 36830 h 2794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00" h="279400">
                <a:moveTo>
                  <a:pt x="5080" y="36830"/>
                </a:moveTo>
                <a:cubicBezTo>
                  <a:pt x="0" y="52070"/>
                  <a:pt x="20320" y="81703"/>
                  <a:pt x="35560" y="110490"/>
                </a:cubicBezTo>
                <a:cubicBezTo>
                  <a:pt x="50800" y="139277"/>
                  <a:pt x="73660" y="182033"/>
                  <a:pt x="96520" y="209550"/>
                </a:cubicBezTo>
                <a:cubicBezTo>
                  <a:pt x="119380" y="237067"/>
                  <a:pt x="155363" y="271780"/>
                  <a:pt x="172720" y="275590"/>
                </a:cubicBezTo>
                <a:cubicBezTo>
                  <a:pt x="190077" y="279400"/>
                  <a:pt x="203200" y="245957"/>
                  <a:pt x="200660" y="232410"/>
                </a:cubicBezTo>
                <a:cubicBezTo>
                  <a:pt x="198120" y="218863"/>
                  <a:pt x="173143" y="212937"/>
                  <a:pt x="157480" y="194310"/>
                </a:cubicBezTo>
                <a:cubicBezTo>
                  <a:pt x="141817" y="175683"/>
                  <a:pt x="121920" y="149860"/>
                  <a:pt x="106680" y="120650"/>
                </a:cubicBezTo>
                <a:cubicBezTo>
                  <a:pt x="91440" y="91440"/>
                  <a:pt x="78317" y="38100"/>
                  <a:pt x="66040" y="19050"/>
                </a:cubicBezTo>
                <a:cubicBezTo>
                  <a:pt x="53763" y="0"/>
                  <a:pt x="10160" y="21590"/>
                  <a:pt x="5080" y="36830"/>
                </a:cubicBezTo>
                <a:close/>
              </a:path>
            </a:pathLst>
          </a:custGeom>
          <a:no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19" name="Straight Arrow Connector 18"/>
          <p:cNvCxnSpPr/>
          <p:nvPr/>
        </p:nvCxnSpPr>
        <p:spPr>
          <a:xfrm flipH="1" flipV="1">
            <a:off x="1344393" y="2758852"/>
            <a:ext cx="0" cy="1576934"/>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79536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53" presetClass="entr" presetSubtype="16" fill="hold" grpId="0" nodeType="click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2">
                                            <p:txEl>
                                              <p:pRg st="0" end="0"/>
                                            </p:txEl>
                                          </p:spTgt>
                                        </p:tgtEl>
                                        <p:attrNameLst>
                                          <p:attrName>style.visibility</p:attrName>
                                        </p:attrNameLst>
                                      </p:cBhvr>
                                      <p:to>
                                        <p:strVal val="visible"/>
                                      </p:to>
                                    </p:set>
                                    <p:animEffect transition="in" filter="wipe(left)">
                                      <p:cBhvr>
                                        <p:cTn id="24" dur="500"/>
                                        <p:tgtEl>
                                          <p:spTgt spid="2">
                                            <p:txEl>
                                              <p:pRg st="0" end="0"/>
                                            </p:txEl>
                                          </p:spTgt>
                                        </p:tgtEl>
                                      </p:cBhvr>
                                    </p:animEffect>
                                  </p:childTnLst>
                                </p:cTn>
                              </p:par>
                            </p:childTnLst>
                          </p:cTn>
                        </p:par>
                        <p:par>
                          <p:cTn id="25" fill="hold" nodeType="afterGroup">
                            <p:stCondLst>
                              <p:cond delay="500"/>
                            </p:stCondLst>
                            <p:childTnLst>
                              <p:par>
                                <p:cTn id="26" presetID="22" presetClass="entr" presetSubtype="4" repeatCount="2000" fill="hold" grpId="0" nodeType="afterEffect">
                                  <p:stCondLst>
                                    <p:cond delay="0"/>
                                  </p:stCondLst>
                                  <p:iterate type="lt">
                                    <p:tmPct val="10000"/>
                                  </p:iterate>
                                  <p:childTnLst>
                                    <p:set>
                                      <p:cBhvr>
                                        <p:cTn id="27" dur="1" fill="hold">
                                          <p:stCondLst>
                                            <p:cond delay="0"/>
                                          </p:stCondLst>
                                        </p:cTn>
                                        <p:tgtEl>
                                          <p:spTgt spid="15"/>
                                        </p:tgtEl>
                                        <p:attrNameLst>
                                          <p:attrName>style.visibility</p:attrName>
                                        </p:attrNameLst>
                                      </p:cBhvr>
                                      <p:to>
                                        <p:strVal val="visible"/>
                                      </p:to>
                                    </p:set>
                                    <p:animEffect transition="in" filter="wipe(down)">
                                      <p:cBhvr>
                                        <p:cTn id="28" dur="2000"/>
                                        <p:tgtEl>
                                          <p:spTgt spid="15"/>
                                        </p:tgtEl>
                                      </p:cBhvr>
                                    </p:animEffect>
                                  </p:childTnLst>
                                </p:cTn>
                              </p:par>
                            </p:childTnLst>
                          </p:cTn>
                        </p:par>
                        <p:par>
                          <p:cTn id="29" fill="hold" nodeType="afterGroup">
                            <p:stCondLst>
                              <p:cond delay="2500"/>
                            </p:stCondLst>
                            <p:childTnLst>
                              <p:par>
                                <p:cTn id="30" presetID="22" presetClass="entr" presetSubtype="1" fill="hold" grpId="1" nodeType="after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up)">
                                      <p:cBhvr>
                                        <p:cTn id="32" dur="2000"/>
                                        <p:tgtEl>
                                          <p:spTgt spid="16"/>
                                        </p:tgtEl>
                                      </p:cBhvr>
                                    </p:animEffect>
                                  </p:childTnLst>
                                </p:cTn>
                              </p:par>
                            </p:childTnLst>
                          </p:cTn>
                        </p:par>
                        <p:par>
                          <p:cTn id="33" fill="hold" nodeType="afterGroup">
                            <p:stCondLst>
                              <p:cond delay="4500"/>
                            </p:stCondLst>
                            <p:childTnLst>
                              <p:par>
                                <p:cTn id="34" presetID="35" presetClass="emph" presetSubtype="0" repeatCount="3000" fill="hold" grpId="0" nodeType="afterEffect">
                                  <p:stCondLst>
                                    <p:cond delay="0"/>
                                  </p:stCondLst>
                                  <p:iterate type="lt">
                                    <p:tmPct val="10000"/>
                                  </p:iterate>
                                  <p:childTnLst>
                                    <p:anim calcmode="discrete" valueType="str">
                                      <p:cBhvr>
                                        <p:cTn id="35"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36" fill="hold" nodeType="afterGroup">
                            <p:stCondLst>
                              <p:cond delay="5500"/>
                            </p:stCondLst>
                            <p:childTnLst>
                              <p:par>
                                <p:cTn id="37" presetID="22" presetClass="entr" presetSubtype="1" fill="hold" grpId="0" nodeType="afterEffect">
                                  <p:stCondLst>
                                    <p:cond delay="0"/>
                                  </p:stCondLst>
                                  <p:iterate type="lt">
                                    <p:tmPct val="10000"/>
                                  </p:iterate>
                                  <p:childTnLst>
                                    <p:set>
                                      <p:cBhvr>
                                        <p:cTn id="38" dur="1" fill="hold">
                                          <p:stCondLst>
                                            <p:cond delay="0"/>
                                          </p:stCondLst>
                                        </p:cTn>
                                        <p:tgtEl>
                                          <p:spTgt spid="17"/>
                                        </p:tgtEl>
                                        <p:attrNameLst>
                                          <p:attrName>style.visibility</p:attrName>
                                        </p:attrNameLst>
                                      </p:cBhvr>
                                      <p:to>
                                        <p:strVal val="visible"/>
                                      </p:to>
                                    </p:set>
                                    <p:animEffect transition="in" filter="wipe(up)">
                                      <p:cBhvr>
                                        <p:cTn id="39" dur="2000"/>
                                        <p:tgtEl>
                                          <p:spTgt spid="17"/>
                                        </p:tgtEl>
                                      </p:cBhvr>
                                    </p:animEffect>
                                  </p:childTnLst>
                                </p:cTn>
                              </p:par>
                            </p:childTnLst>
                          </p:cTn>
                        </p:par>
                        <p:par>
                          <p:cTn id="40" fill="hold" nodeType="afterGroup">
                            <p:stCondLst>
                              <p:cond delay="7500"/>
                            </p:stCondLst>
                            <p:childTnLst>
                              <p:par>
                                <p:cTn id="41" presetID="22" presetClass="entr" presetSubtype="1" fill="hold" grpId="0" nodeType="afterEffect">
                                  <p:stCondLst>
                                    <p:cond delay="0"/>
                                  </p:stCondLst>
                                  <p:iterate type="lt">
                                    <p:tmPct val="10000"/>
                                  </p:iterate>
                                  <p:childTnLst>
                                    <p:set>
                                      <p:cBhvr>
                                        <p:cTn id="42" dur="1" fill="hold">
                                          <p:stCondLst>
                                            <p:cond delay="0"/>
                                          </p:stCondLst>
                                        </p:cTn>
                                        <p:tgtEl>
                                          <p:spTgt spid="18"/>
                                        </p:tgtEl>
                                        <p:attrNameLst>
                                          <p:attrName>style.visibility</p:attrName>
                                        </p:attrNameLst>
                                      </p:cBhvr>
                                      <p:to>
                                        <p:strVal val="visible"/>
                                      </p:to>
                                    </p:set>
                                    <p:animEffect transition="in" filter="wipe(up)">
                                      <p:cBhvr>
                                        <p:cTn id="43" dur="2000"/>
                                        <p:tgtEl>
                                          <p:spTgt spid="18"/>
                                        </p:tgtEl>
                                      </p:cBhvr>
                                    </p:animEffect>
                                  </p:childTnLst>
                                </p:cTn>
                              </p:par>
                            </p:childTnLst>
                          </p:cTn>
                        </p:par>
                        <p:par>
                          <p:cTn id="44" fill="hold" nodeType="afterGroup">
                            <p:stCondLst>
                              <p:cond delay="9500"/>
                            </p:stCondLst>
                            <p:childTnLst>
                              <p:par>
                                <p:cTn id="45" presetID="35" presetClass="emph" presetSubtype="0" repeatCount="2000" fill="hold" grpId="1" nodeType="afterEffect">
                                  <p:stCondLst>
                                    <p:cond delay="0"/>
                                  </p:stCondLst>
                                  <p:iterate type="lt">
                                    <p:tmPct val="10000"/>
                                  </p:iterate>
                                  <p:childTnLst>
                                    <p:anim calcmode="discrete" valueType="str">
                                      <p:cBhvr>
                                        <p:cTn id="46" dur="1000" fill="hold"/>
                                        <p:tgtEl>
                                          <p:spTgt spid="17"/>
                                        </p:tgtEl>
                                        <p:attrNameLst>
                                          <p:attrName>style.visibility</p:attrName>
                                        </p:attrNameLst>
                                      </p:cBhvr>
                                      <p:tavLst>
                                        <p:tav tm="0">
                                          <p:val>
                                            <p:strVal val="hidden"/>
                                          </p:val>
                                        </p:tav>
                                        <p:tav tm="50000">
                                          <p:val>
                                            <p:strVal val="visible"/>
                                          </p:val>
                                        </p:tav>
                                      </p:tavLst>
                                    </p:anim>
                                  </p:childTnLst>
                                </p:cTn>
                              </p:par>
                              <p:par>
                                <p:cTn id="47" presetID="35" presetClass="emph" presetSubtype="0" repeatCount="2000" fill="hold" grpId="1" nodeType="withEffect">
                                  <p:stCondLst>
                                    <p:cond delay="0"/>
                                  </p:stCondLst>
                                  <p:iterate type="lt">
                                    <p:tmPct val="10000"/>
                                  </p:iterate>
                                  <p:childTnLst>
                                    <p:anim calcmode="discrete" valueType="str">
                                      <p:cBhvr>
                                        <p:cTn id="48" dur="1000" fill="hold"/>
                                        <p:tgtEl>
                                          <p:spTgt spid="18"/>
                                        </p:tgtEl>
                                        <p:attrNameLst>
                                          <p:attrName>style.visibility</p:attrName>
                                        </p:attrNameLst>
                                      </p:cBhvr>
                                      <p:tavLst>
                                        <p:tav tm="0">
                                          <p:val>
                                            <p:strVal val="hidden"/>
                                          </p:val>
                                        </p:tav>
                                        <p:tav tm="50000">
                                          <p:val>
                                            <p:strVal val="visible"/>
                                          </p:val>
                                        </p:tav>
                                      </p:tavLst>
                                    </p:anim>
                                  </p:childTnLst>
                                </p:cTn>
                              </p:par>
                              <p:par>
                                <p:cTn id="49" presetID="22" presetClass="entr" presetSubtype="4" fill="hold" nodeType="withEffect">
                                  <p:stCondLst>
                                    <p:cond delay="0"/>
                                  </p:stCondLst>
                                  <p:iterate type="lt">
                                    <p:tmPct val="10000"/>
                                  </p:iterate>
                                  <p:childTnLst>
                                    <p:set>
                                      <p:cBhvr>
                                        <p:cTn id="50" dur="1" fill="hold">
                                          <p:stCondLst>
                                            <p:cond delay="0"/>
                                          </p:stCondLst>
                                        </p:cTn>
                                        <p:tgtEl>
                                          <p:spTgt spid="19"/>
                                        </p:tgtEl>
                                        <p:attrNameLst>
                                          <p:attrName>style.visibility</p:attrName>
                                        </p:attrNameLst>
                                      </p:cBhvr>
                                      <p:to>
                                        <p:strVal val="visible"/>
                                      </p:to>
                                    </p:set>
                                    <p:animEffect transition="in" filter="wipe(down)">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2" grpId="0"/>
      <p:bldP spid="15" grpId="0" animBg="1"/>
      <p:bldP spid="16" grpId="0" animBg="1"/>
      <p:bldP spid="16" grpId="1" animBg="1"/>
      <p:bldP spid="17" grpId="0" animBg="1"/>
      <p:bldP spid="17" grpId="1" animBg="1"/>
      <p:bldP spid="18" grpId="0" animBg="1"/>
      <p:bldP spid="18" grpId="1" animBg="1"/>
    </p:bldLst>
  </p:timing>
</p:sld>
</file>

<file path=ppt/slides/slide5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1499486"/>
            <a:ext cx="623954" cy="623954"/>
          </a:xfrm>
          <a:prstGeom prst="rect">
            <a:avLst/>
          </a:prstGeom>
          <a:noFill/>
        </p:spPr>
      </p:pic>
      <p:sp>
        <p:nvSpPr>
          <p:cNvPr id="7" name="TextBox 6"/>
          <p:cNvSpPr txBox="1"/>
          <p:nvPr/>
        </p:nvSpPr>
        <p:spPr>
          <a:xfrm>
            <a:off x="609600" y="74295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31. Assertion (A) : Ovaries are endocrine in function.</a:t>
            </a:r>
          </a:p>
        </p:txBody>
      </p:sp>
      <p:sp>
        <p:nvSpPr>
          <p:cNvPr id="12" name="TextBox 11"/>
          <p:cNvSpPr txBox="1"/>
          <p:nvPr/>
        </p:nvSpPr>
        <p:spPr>
          <a:xfrm>
            <a:off x="907350" y="113239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Ovaries produce several steroid hormones.</a:t>
            </a:r>
          </a:p>
        </p:txBody>
      </p:sp>
      <p:sp>
        <p:nvSpPr>
          <p:cNvPr id="9" name="TextBox 8"/>
          <p:cNvSpPr txBox="1"/>
          <p:nvPr/>
        </p:nvSpPr>
        <p:spPr>
          <a:xfrm>
            <a:off x="983550" y="1625684"/>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sp>
        <p:nvSpPr>
          <p:cNvPr id="11" name="TextBox 10"/>
          <p:cNvSpPr txBox="1"/>
          <p:nvPr/>
        </p:nvSpPr>
        <p:spPr>
          <a:xfrm>
            <a:off x="983550" y="212344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26424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 R is false </a:t>
            </a:r>
          </a:p>
        </p:txBody>
      </p:sp>
      <p:sp>
        <p:nvSpPr>
          <p:cNvPr id="18" name="TextBox 17"/>
          <p:cNvSpPr txBox="1"/>
          <p:nvPr/>
        </p:nvSpPr>
        <p:spPr>
          <a:xfrm>
            <a:off x="983550" y="30996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 R is true</a:t>
            </a:r>
          </a:p>
        </p:txBody>
      </p:sp>
    </p:spTree>
    <p:extLst>
      <p:ext uri="{BB962C8B-B14F-4D97-AF65-F5344CB8AC3E}">
        <p14:creationId xmlns:p14="http://schemas.microsoft.com/office/powerpoint/2010/main" val="25730392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74295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32. Assertion (A) : Infundibulum of oviduct is funnel shaped.</a:t>
            </a:r>
          </a:p>
        </p:txBody>
      </p:sp>
      <p:sp>
        <p:nvSpPr>
          <p:cNvPr id="12" name="TextBox 11"/>
          <p:cNvSpPr txBox="1"/>
          <p:nvPr/>
        </p:nvSpPr>
        <p:spPr>
          <a:xfrm>
            <a:off x="907350" y="112395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It collects the ovum after ovulation.</a:t>
            </a:r>
          </a:p>
        </p:txBody>
      </p:sp>
      <p:sp>
        <p:nvSpPr>
          <p:cNvPr id="9" name="TextBox 8"/>
          <p:cNvSpPr txBox="1"/>
          <p:nvPr/>
        </p:nvSpPr>
        <p:spPr>
          <a:xfrm>
            <a:off x="972092" y="15049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806856"/>
            <a:ext cx="623954" cy="623954"/>
          </a:xfrm>
          <a:prstGeom prst="rect">
            <a:avLst/>
          </a:prstGeom>
          <a:noFill/>
        </p:spPr>
      </p:pic>
      <p:sp>
        <p:nvSpPr>
          <p:cNvPr id="11" name="TextBox 10"/>
          <p:cNvSpPr txBox="1"/>
          <p:nvPr/>
        </p:nvSpPr>
        <p:spPr>
          <a:xfrm>
            <a:off x="972092" y="20027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72092" y="24914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72092" y="30248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19408531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533400" y="66675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33. Assertion (A) : A single womb is present in female human beings.</a:t>
            </a:r>
          </a:p>
        </p:txBody>
      </p:sp>
      <p:sp>
        <p:nvSpPr>
          <p:cNvPr id="12" name="TextBox 11"/>
          <p:cNvSpPr txBox="1"/>
          <p:nvPr/>
        </p:nvSpPr>
        <p:spPr>
          <a:xfrm>
            <a:off x="907350" y="105619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Cavity of cervix is called cervical canal.</a:t>
            </a:r>
          </a:p>
        </p:txBody>
      </p:sp>
      <p:sp>
        <p:nvSpPr>
          <p:cNvPr id="9" name="TextBox 8"/>
          <p:cNvSpPr txBox="1"/>
          <p:nvPr/>
        </p:nvSpPr>
        <p:spPr>
          <a:xfrm>
            <a:off x="888842" y="15049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54950" y="1867470"/>
            <a:ext cx="623954" cy="623954"/>
          </a:xfrm>
          <a:prstGeom prst="rect">
            <a:avLst/>
          </a:prstGeom>
          <a:noFill/>
        </p:spPr>
      </p:pic>
      <p:sp>
        <p:nvSpPr>
          <p:cNvPr id="11" name="TextBox 10"/>
          <p:cNvSpPr txBox="1"/>
          <p:nvPr/>
        </p:nvSpPr>
        <p:spPr>
          <a:xfrm>
            <a:off x="888842" y="20027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88842" y="24900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888842" y="30234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29546205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5005" y="2068678"/>
            <a:ext cx="623954" cy="623954"/>
          </a:xfrm>
          <a:prstGeom prst="rect">
            <a:avLst/>
          </a:prstGeom>
          <a:noFill/>
        </p:spPr>
      </p:pic>
      <p:sp>
        <p:nvSpPr>
          <p:cNvPr id="7" name="TextBox 6"/>
          <p:cNvSpPr txBox="1"/>
          <p:nvPr/>
        </p:nvSpPr>
        <p:spPr>
          <a:xfrm>
            <a:off x="5334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34. Assertion (A) : Endometrium undergoes cyclical changes during menstrual cycle.</a:t>
            </a:r>
          </a:p>
        </p:txBody>
      </p:sp>
      <p:sp>
        <p:nvSpPr>
          <p:cNvPr id="12" name="TextBox 11"/>
          <p:cNvSpPr txBox="1"/>
          <p:nvPr/>
        </p:nvSpPr>
        <p:spPr>
          <a:xfrm>
            <a:off x="838200" y="1504950"/>
            <a:ext cx="770325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Degeneration &amp; regeneration of endometrium takes </a:t>
            </a:r>
          </a:p>
          <a:p>
            <a:pPr marL="228600" indent="-228600"/>
            <a:r>
              <a:rPr lang="en-US" sz="2000" b="1">
                <a:solidFill>
                  <a:srgbClr val="0000FF"/>
                </a:solidFill>
                <a:latin typeface="Times New Roman" pitchFamily="18" charset="0"/>
              </a:rPr>
              <a:t>		        place during menstrual cycle.</a:t>
            </a:r>
          </a:p>
        </p:txBody>
      </p:sp>
      <p:sp>
        <p:nvSpPr>
          <p:cNvPr id="9" name="TextBox 8"/>
          <p:cNvSpPr txBox="1"/>
          <p:nvPr/>
        </p:nvSpPr>
        <p:spPr>
          <a:xfrm>
            <a:off x="907350" y="21948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sp>
        <p:nvSpPr>
          <p:cNvPr id="11" name="TextBox 10"/>
          <p:cNvSpPr txBox="1"/>
          <p:nvPr/>
        </p:nvSpPr>
        <p:spPr>
          <a:xfrm>
            <a:off x="907350" y="26926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07350" y="31813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07350" y="36385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42814706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8372" y="3464137"/>
            <a:ext cx="590417" cy="590417"/>
          </a:xfrm>
          <a:prstGeom prst="rect">
            <a:avLst/>
          </a:prstGeom>
          <a:noFill/>
        </p:spPr>
      </p:pic>
      <p:sp>
        <p:nvSpPr>
          <p:cNvPr id="5" name="TextBox 4"/>
          <p:cNvSpPr txBox="1"/>
          <p:nvPr/>
        </p:nvSpPr>
        <p:spPr>
          <a:xfrm>
            <a:off x="533400" y="11048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35. Read the following</a:t>
            </a:r>
          </a:p>
        </p:txBody>
      </p:sp>
      <p:sp>
        <p:nvSpPr>
          <p:cNvPr id="8" name="TextBox 7"/>
          <p:cNvSpPr txBox="1"/>
          <p:nvPr/>
        </p:nvSpPr>
        <p:spPr>
          <a:xfrm>
            <a:off x="952051" y="363220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a:t>
            </a:r>
          </a:p>
        </p:txBody>
      </p:sp>
      <p:sp>
        <p:nvSpPr>
          <p:cNvPr id="19" name="TextBox 18"/>
          <p:cNvSpPr txBox="1"/>
          <p:nvPr/>
        </p:nvSpPr>
        <p:spPr>
          <a:xfrm>
            <a:off x="4667180" y="361944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iii </a:t>
            </a:r>
          </a:p>
        </p:txBody>
      </p:sp>
      <p:sp>
        <p:nvSpPr>
          <p:cNvPr id="20" name="TextBox 19"/>
          <p:cNvSpPr txBox="1"/>
          <p:nvPr/>
        </p:nvSpPr>
        <p:spPr>
          <a:xfrm>
            <a:off x="4662361" y="4076640"/>
            <a:ext cx="379583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933379" y="4062175"/>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a:t>
            </a:r>
          </a:p>
        </p:txBody>
      </p:sp>
      <p:sp>
        <p:nvSpPr>
          <p:cNvPr id="10" name="TextBox 9"/>
          <p:cNvSpPr txBox="1"/>
          <p:nvPr/>
        </p:nvSpPr>
        <p:spPr>
          <a:xfrm>
            <a:off x="838200" y="1428750"/>
            <a:ext cx="6858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Sperms &amp; ovum are the gametes produced by primary sex organs of male &amp; female respectively.</a:t>
            </a:r>
          </a:p>
        </p:txBody>
      </p:sp>
      <p:sp>
        <p:nvSpPr>
          <p:cNvPr id="12" name="TextBox 11"/>
          <p:cNvSpPr txBox="1"/>
          <p:nvPr/>
        </p:nvSpPr>
        <p:spPr>
          <a:xfrm>
            <a:off x="838200" y="2114550"/>
            <a:ext cx="6858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ii) Spermatogonia undergoes mitotic divisions &amp; increase in number.</a:t>
            </a:r>
          </a:p>
        </p:txBody>
      </p:sp>
      <p:sp>
        <p:nvSpPr>
          <p:cNvPr id="13" name="TextBox 12"/>
          <p:cNvSpPr txBox="1"/>
          <p:nvPr/>
        </p:nvSpPr>
        <p:spPr>
          <a:xfrm>
            <a:off x="838200" y="2746236"/>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iii) Each spermatogonium is haploid &amp; contains 46 chromosomes.</a:t>
            </a:r>
          </a:p>
        </p:txBody>
      </p:sp>
      <p:sp>
        <p:nvSpPr>
          <p:cNvPr id="14" name="TextBox 13"/>
          <p:cNvSpPr txBox="1"/>
          <p:nvPr/>
        </p:nvSpPr>
        <p:spPr>
          <a:xfrm>
            <a:off x="882578" y="3143130"/>
            <a:ext cx="384182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is</a:t>
            </a:r>
          </a:p>
        </p:txBody>
      </p:sp>
      <p:sp>
        <p:nvSpPr>
          <p:cNvPr id="16" name="TextBox 15"/>
          <p:cNvSpPr txBox="1"/>
          <p:nvPr/>
        </p:nvSpPr>
        <p:spPr>
          <a:xfrm>
            <a:off x="1905000" y="723840"/>
            <a:ext cx="464820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2400" b="1">
                <a:solidFill>
                  <a:srgbClr val="FF0000"/>
                </a:solidFill>
                <a:latin typeface="Times New Roman" pitchFamily="18" charset="0"/>
                <a:ea typeface="Cambria Math" pitchFamily="18" charset="0"/>
                <a:cs typeface="Times New Roman" pitchFamily="18" charset="0"/>
              </a:rPr>
              <a:t>GAMETOGENESIS</a:t>
            </a:r>
          </a:p>
        </p:txBody>
      </p:sp>
    </p:spTree>
    <p:extLst>
      <p:ext uri="{BB962C8B-B14F-4D97-AF65-F5344CB8AC3E}">
        <p14:creationId xmlns:p14="http://schemas.microsoft.com/office/powerpoint/2010/main" val="4610278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6" grpId="0"/>
    </p:bldLst>
  </p:timing>
</p:sld>
</file>

<file path=ppt/slides/slide5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3638447"/>
            <a:ext cx="714405" cy="714405"/>
          </a:xfrm>
          <a:prstGeom prst="rect">
            <a:avLst/>
          </a:prstGeom>
          <a:noFill/>
        </p:spPr>
      </p:pic>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36. Read the following statements </a:t>
            </a:r>
          </a:p>
        </p:txBody>
      </p:sp>
      <p:sp>
        <p:nvSpPr>
          <p:cNvPr id="8" name="TextBox 7"/>
          <p:cNvSpPr txBox="1"/>
          <p:nvPr/>
        </p:nvSpPr>
        <p:spPr>
          <a:xfrm>
            <a:off x="983873" y="336562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a:t>
            </a:r>
          </a:p>
        </p:txBody>
      </p:sp>
      <p:sp>
        <p:nvSpPr>
          <p:cNvPr id="19" name="TextBox 18"/>
          <p:cNvSpPr txBox="1"/>
          <p:nvPr/>
        </p:nvSpPr>
        <p:spPr>
          <a:xfrm>
            <a:off x="4699002" y="335286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ii &amp; iii</a:t>
            </a:r>
          </a:p>
        </p:txBody>
      </p:sp>
      <p:sp>
        <p:nvSpPr>
          <p:cNvPr id="20" name="TextBox 19"/>
          <p:cNvSpPr txBox="1"/>
          <p:nvPr/>
        </p:nvSpPr>
        <p:spPr>
          <a:xfrm>
            <a:off x="4675205" y="3795595"/>
            <a:ext cx="15731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ii, iii</a:t>
            </a:r>
          </a:p>
        </p:txBody>
      </p:sp>
      <p:sp>
        <p:nvSpPr>
          <p:cNvPr id="21" name="TextBox 20"/>
          <p:cNvSpPr txBox="1"/>
          <p:nvPr/>
        </p:nvSpPr>
        <p:spPr>
          <a:xfrm>
            <a:off x="965201" y="3795595"/>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iii</a:t>
            </a:r>
          </a:p>
        </p:txBody>
      </p:sp>
      <p:sp>
        <p:nvSpPr>
          <p:cNvPr id="10" name="TextBox 9"/>
          <p:cNvSpPr txBox="1"/>
          <p:nvPr/>
        </p:nvSpPr>
        <p:spPr>
          <a:xfrm>
            <a:off x="914400" y="11239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Primary spermatocytes undergo meiosis.</a:t>
            </a:r>
          </a:p>
        </p:txBody>
      </p:sp>
      <p:sp>
        <p:nvSpPr>
          <p:cNvPr id="12" name="TextBox 11"/>
          <p:cNvSpPr txBox="1"/>
          <p:nvPr/>
        </p:nvSpPr>
        <p:spPr>
          <a:xfrm>
            <a:off x="838200" y="1581150"/>
            <a:ext cx="6858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ii) Primary spermatocyte completes first meiotic division &amp; produce two unequal secondary spermatocytes.</a:t>
            </a:r>
          </a:p>
        </p:txBody>
      </p:sp>
      <p:sp>
        <p:nvSpPr>
          <p:cNvPr id="13" name="TextBox 12"/>
          <p:cNvSpPr txBox="1"/>
          <p:nvPr/>
        </p:nvSpPr>
        <p:spPr>
          <a:xfrm>
            <a:off x="838200" y="2324040"/>
            <a:ext cx="7620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iii) Secondary spermatocytes undergo second meiotic division &amp; produce 4 equal haploid spermatids.</a:t>
            </a:r>
          </a:p>
        </p:txBody>
      </p:sp>
      <p:sp>
        <p:nvSpPr>
          <p:cNvPr id="14" name="TextBox 13"/>
          <p:cNvSpPr txBox="1"/>
          <p:nvPr/>
        </p:nvSpPr>
        <p:spPr>
          <a:xfrm>
            <a:off x="914400" y="295275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is</a:t>
            </a:r>
          </a:p>
        </p:txBody>
      </p:sp>
    </p:spTree>
    <p:extLst>
      <p:ext uri="{BB962C8B-B14F-4D97-AF65-F5344CB8AC3E}">
        <p14:creationId xmlns:p14="http://schemas.microsoft.com/office/powerpoint/2010/main" val="41494882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495800" y="2815040"/>
            <a:ext cx="714405" cy="714405"/>
          </a:xfrm>
          <a:prstGeom prst="rect">
            <a:avLst/>
          </a:prstGeom>
          <a:noFill/>
        </p:spPr>
      </p:pic>
      <p:sp>
        <p:nvSpPr>
          <p:cNvPr id="5" name="TextBox 4"/>
          <p:cNvSpPr txBox="1"/>
          <p:nvPr/>
        </p:nvSpPr>
        <p:spPr>
          <a:xfrm>
            <a:off x="533400" y="742950"/>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37 Read the following statements: </a:t>
            </a:r>
          </a:p>
        </p:txBody>
      </p:sp>
      <p:sp>
        <p:nvSpPr>
          <p:cNvPr id="8" name="TextBox 7"/>
          <p:cNvSpPr txBox="1"/>
          <p:nvPr/>
        </p:nvSpPr>
        <p:spPr>
          <a:xfrm>
            <a:off x="907673" y="3037065"/>
            <a:ext cx="175932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&amp; ii only</a:t>
            </a:r>
          </a:p>
        </p:txBody>
      </p:sp>
      <p:sp>
        <p:nvSpPr>
          <p:cNvPr id="19" name="TextBox 18"/>
          <p:cNvSpPr txBox="1"/>
          <p:nvPr/>
        </p:nvSpPr>
        <p:spPr>
          <a:xfrm>
            <a:off x="4622802" y="3024305"/>
            <a:ext cx="19303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 ii &amp; iii </a:t>
            </a:r>
          </a:p>
        </p:txBody>
      </p:sp>
      <p:sp>
        <p:nvSpPr>
          <p:cNvPr id="20" name="TextBox 19"/>
          <p:cNvSpPr txBox="1"/>
          <p:nvPr/>
        </p:nvSpPr>
        <p:spPr>
          <a:xfrm>
            <a:off x="4599005" y="3467040"/>
            <a:ext cx="17255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 </a:t>
            </a:r>
          </a:p>
        </p:txBody>
      </p:sp>
      <p:sp>
        <p:nvSpPr>
          <p:cNvPr id="21" name="TextBox 20"/>
          <p:cNvSpPr txBox="1"/>
          <p:nvPr/>
        </p:nvSpPr>
        <p:spPr>
          <a:xfrm>
            <a:off x="889001" y="3467040"/>
            <a:ext cx="16255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&amp; iii </a:t>
            </a:r>
          </a:p>
        </p:txBody>
      </p:sp>
      <p:sp>
        <p:nvSpPr>
          <p:cNvPr id="10" name="TextBox 9"/>
          <p:cNvSpPr txBox="1"/>
          <p:nvPr/>
        </p:nvSpPr>
        <p:spPr>
          <a:xfrm>
            <a:off x="838200" y="113864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After spermatogenesis, sperm heads still present in sertoli cells. </a:t>
            </a:r>
          </a:p>
        </p:txBody>
      </p:sp>
      <p:sp>
        <p:nvSpPr>
          <p:cNvPr id="12" name="TextBox 11"/>
          <p:cNvSpPr txBox="1"/>
          <p:nvPr/>
        </p:nvSpPr>
        <p:spPr>
          <a:xfrm>
            <a:off x="838200" y="159584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ii) Releasing of sperm from sertoli cells is called Spermatogenesis.</a:t>
            </a:r>
          </a:p>
        </p:txBody>
      </p:sp>
      <p:sp>
        <p:nvSpPr>
          <p:cNvPr id="13" name="TextBox 12"/>
          <p:cNvSpPr txBox="1"/>
          <p:nvPr/>
        </p:nvSpPr>
        <p:spPr>
          <a:xfrm>
            <a:off x="838200" y="205304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iii) Spermatogenesis starts at the age of puberty. </a:t>
            </a:r>
          </a:p>
        </p:txBody>
      </p:sp>
      <p:sp>
        <p:nvSpPr>
          <p:cNvPr id="14" name="TextBox 13"/>
          <p:cNvSpPr txBox="1"/>
          <p:nvPr/>
        </p:nvSpPr>
        <p:spPr>
          <a:xfrm>
            <a:off x="838200" y="2510240"/>
            <a:ext cx="3581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a:t>
            </a:r>
          </a:p>
        </p:txBody>
      </p:sp>
    </p:spTree>
    <p:extLst>
      <p:ext uri="{BB962C8B-B14F-4D97-AF65-F5344CB8AC3E}">
        <p14:creationId xmlns:p14="http://schemas.microsoft.com/office/powerpoint/2010/main" val="15841117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3048133"/>
            <a:ext cx="590417" cy="590417"/>
          </a:xfrm>
          <a:prstGeom prst="rect">
            <a:avLst/>
          </a:prstGeom>
          <a:noFill/>
        </p:spPr>
      </p:pic>
      <p:sp>
        <p:nvSpPr>
          <p:cNvPr id="5" name="TextBox 4"/>
          <p:cNvSpPr txBox="1"/>
          <p:nvPr/>
        </p:nvSpPr>
        <p:spPr>
          <a:xfrm>
            <a:off x="533400" y="666750"/>
            <a:ext cx="4267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38 Read the following statements </a:t>
            </a:r>
          </a:p>
        </p:txBody>
      </p:sp>
      <p:sp>
        <p:nvSpPr>
          <p:cNvPr id="8" name="TextBox 7"/>
          <p:cNvSpPr txBox="1"/>
          <p:nvPr/>
        </p:nvSpPr>
        <p:spPr>
          <a:xfrm>
            <a:off x="907673" y="313237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a:t>
            </a:r>
          </a:p>
        </p:txBody>
      </p:sp>
      <p:sp>
        <p:nvSpPr>
          <p:cNvPr id="19" name="TextBox 18"/>
          <p:cNvSpPr txBox="1"/>
          <p:nvPr/>
        </p:nvSpPr>
        <p:spPr>
          <a:xfrm>
            <a:off x="4622802" y="3119615"/>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 &amp; ii  </a:t>
            </a:r>
          </a:p>
        </p:txBody>
      </p:sp>
      <p:sp>
        <p:nvSpPr>
          <p:cNvPr id="20" name="TextBox 19"/>
          <p:cNvSpPr txBox="1"/>
          <p:nvPr/>
        </p:nvSpPr>
        <p:spPr>
          <a:xfrm>
            <a:off x="4624403" y="3562350"/>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 only   </a:t>
            </a:r>
          </a:p>
        </p:txBody>
      </p:sp>
      <p:sp>
        <p:nvSpPr>
          <p:cNvPr id="21" name="TextBox 20"/>
          <p:cNvSpPr txBox="1"/>
          <p:nvPr/>
        </p:nvSpPr>
        <p:spPr>
          <a:xfrm>
            <a:off x="889001" y="356235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&amp; iii </a:t>
            </a:r>
          </a:p>
        </p:txBody>
      </p:sp>
      <p:sp>
        <p:nvSpPr>
          <p:cNvPr id="10" name="TextBox 9"/>
          <p:cNvSpPr txBox="1"/>
          <p:nvPr/>
        </p:nvSpPr>
        <p:spPr>
          <a:xfrm>
            <a:off x="838200" y="1047750"/>
            <a:ext cx="7543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LH acts at the leydig cells &amp; stimulates synthesis &amp; secretion of androgens</a:t>
            </a:r>
          </a:p>
        </p:txBody>
      </p:sp>
      <p:sp>
        <p:nvSpPr>
          <p:cNvPr id="12" name="TextBox 11"/>
          <p:cNvSpPr txBox="1"/>
          <p:nvPr/>
        </p:nvSpPr>
        <p:spPr>
          <a:xfrm>
            <a:off x="838200" y="163824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ii) Androgens stimulate spermatogenesis</a:t>
            </a:r>
          </a:p>
        </p:txBody>
      </p:sp>
      <p:sp>
        <p:nvSpPr>
          <p:cNvPr id="13" name="TextBox 12"/>
          <p:cNvSpPr txBox="1"/>
          <p:nvPr/>
        </p:nvSpPr>
        <p:spPr>
          <a:xfrm>
            <a:off x="762000" y="2038350"/>
            <a:ext cx="7620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iii) FSH acts on sertoli cells &amp; stimulates the secretions to help in spermatogenesis</a:t>
            </a:r>
          </a:p>
        </p:txBody>
      </p:sp>
      <p:sp>
        <p:nvSpPr>
          <p:cNvPr id="14" name="TextBox 13"/>
          <p:cNvSpPr txBox="1"/>
          <p:nvPr/>
        </p:nvSpPr>
        <p:spPr>
          <a:xfrm>
            <a:off x="838200" y="2705040"/>
            <a:ext cx="304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a:t>
            </a:r>
          </a:p>
        </p:txBody>
      </p:sp>
    </p:spTree>
    <p:extLst>
      <p:ext uri="{BB962C8B-B14F-4D97-AF65-F5344CB8AC3E}">
        <p14:creationId xmlns:p14="http://schemas.microsoft.com/office/powerpoint/2010/main" val="7367543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33071" y="2343150"/>
            <a:ext cx="619533" cy="619533"/>
          </a:xfrm>
          <a:prstGeom prst="rect">
            <a:avLst/>
          </a:prstGeom>
          <a:noFill/>
        </p:spPr>
      </p:pic>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39. Read the following..……</a:t>
            </a:r>
          </a:p>
        </p:txBody>
      </p:sp>
      <p:sp>
        <p:nvSpPr>
          <p:cNvPr id="8" name="TextBox 7"/>
          <p:cNvSpPr txBox="1"/>
          <p:nvPr/>
        </p:nvSpPr>
        <p:spPr>
          <a:xfrm>
            <a:off x="1007673" y="2500298"/>
            <a:ext cx="173552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b-d-c-e-a</a:t>
            </a:r>
          </a:p>
        </p:txBody>
      </p:sp>
      <p:sp>
        <p:nvSpPr>
          <p:cNvPr id="19" name="TextBox 18"/>
          <p:cNvSpPr txBox="1"/>
          <p:nvPr/>
        </p:nvSpPr>
        <p:spPr>
          <a:xfrm>
            <a:off x="3603599" y="2487538"/>
            <a:ext cx="157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c-b-a-d-e</a:t>
            </a:r>
          </a:p>
        </p:txBody>
      </p:sp>
      <p:sp>
        <p:nvSpPr>
          <p:cNvPr id="20" name="TextBox 19"/>
          <p:cNvSpPr txBox="1"/>
          <p:nvPr/>
        </p:nvSpPr>
        <p:spPr>
          <a:xfrm>
            <a:off x="3579802" y="2930273"/>
            <a:ext cx="18303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a-b-d-c-e</a:t>
            </a:r>
          </a:p>
        </p:txBody>
      </p:sp>
      <p:sp>
        <p:nvSpPr>
          <p:cNvPr id="21" name="TextBox 20"/>
          <p:cNvSpPr txBox="1"/>
          <p:nvPr/>
        </p:nvSpPr>
        <p:spPr>
          <a:xfrm>
            <a:off x="989002" y="2930273"/>
            <a:ext cx="157303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b-a-d-c-e</a:t>
            </a:r>
          </a:p>
        </p:txBody>
      </p:sp>
      <p:sp>
        <p:nvSpPr>
          <p:cNvPr id="10" name="TextBox 9"/>
          <p:cNvSpPr txBox="1"/>
          <p:nvPr/>
        </p:nvSpPr>
        <p:spPr>
          <a:xfrm>
            <a:off x="780672" y="1123950"/>
            <a:ext cx="1447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Sperm</a:t>
            </a:r>
          </a:p>
        </p:txBody>
      </p:sp>
      <p:sp>
        <p:nvSpPr>
          <p:cNvPr id="12" name="TextBox 11"/>
          <p:cNvSpPr txBox="1"/>
          <p:nvPr/>
        </p:nvSpPr>
        <p:spPr>
          <a:xfrm>
            <a:off x="2228472" y="1161425"/>
            <a:ext cx="220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b) Spermatogonia</a:t>
            </a:r>
          </a:p>
        </p:txBody>
      </p:sp>
      <p:sp>
        <p:nvSpPr>
          <p:cNvPr id="13" name="TextBox 12"/>
          <p:cNvSpPr txBox="1"/>
          <p:nvPr/>
        </p:nvSpPr>
        <p:spPr>
          <a:xfrm>
            <a:off x="4438273" y="1161425"/>
            <a:ext cx="3200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c) Secondary spermatocyte</a:t>
            </a:r>
          </a:p>
        </p:txBody>
      </p:sp>
      <p:sp>
        <p:nvSpPr>
          <p:cNvPr id="14" name="TextBox 13"/>
          <p:cNvSpPr txBox="1"/>
          <p:nvPr/>
        </p:nvSpPr>
        <p:spPr>
          <a:xfrm>
            <a:off x="762000" y="196215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Arrange them in a sequence based on their development</a:t>
            </a:r>
          </a:p>
        </p:txBody>
      </p:sp>
      <p:sp>
        <p:nvSpPr>
          <p:cNvPr id="15" name="TextBox 14"/>
          <p:cNvSpPr txBox="1"/>
          <p:nvPr/>
        </p:nvSpPr>
        <p:spPr>
          <a:xfrm>
            <a:off x="780672" y="1535570"/>
            <a:ext cx="3257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d) Primary spermatocyte</a:t>
            </a:r>
          </a:p>
        </p:txBody>
      </p:sp>
      <p:sp>
        <p:nvSpPr>
          <p:cNvPr id="16" name="TextBox 15"/>
          <p:cNvSpPr txBox="1"/>
          <p:nvPr/>
        </p:nvSpPr>
        <p:spPr>
          <a:xfrm>
            <a:off x="4425572" y="1504950"/>
            <a:ext cx="3257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e) Spermatids</a:t>
            </a:r>
          </a:p>
        </p:txBody>
      </p:sp>
    </p:spTree>
    <p:extLst>
      <p:ext uri="{BB962C8B-B14F-4D97-AF65-F5344CB8AC3E}">
        <p14:creationId xmlns:p14="http://schemas.microsoft.com/office/powerpoint/2010/main" val="24393161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P spid="16" grpId="0"/>
    </p:bldLst>
  </p:timing>
</p:sld>
</file>

<file path=ppt/slides/slide5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1795" y="2430381"/>
            <a:ext cx="590417" cy="590417"/>
          </a:xfrm>
          <a:prstGeom prst="rect">
            <a:avLst/>
          </a:prstGeom>
          <a:noFill/>
        </p:spPr>
      </p:pic>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40. Read the following &amp; arrange them in a sequence</a:t>
            </a:r>
          </a:p>
        </p:txBody>
      </p:sp>
      <p:sp>
        <p:nvSpPr>
          <p:cNvPr id="8" name="TextBox 7"/>
          <p:cNvSpPr txBox="1"/>
          <p:nvPr/>
        </p:nvSpPr>
        <p:spPr>
          <a:xfrm>
            <a:off x="985475" y="212731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c-d-b-a</a:t>
            </a:r>
          </a:p>
        </p:txBody>
      </p:sp>
      <p:sp>
        <p:nvSpPr>
          <p:cNvPr id="19" name="TextBox 18"/>
          <p:cNvSpPr txBox="1"/>
          <p:nvPr/>
        </p:nvSpPr>
        <p:spPr>
          <a:xfrm>
            <a:off x="3429001" y="211455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b-d-c-a</a:t>
            </a:r>
          </a:p>
        </p:txBody>
      </p:sp>
      <p:sp>
        <p:nvSpPr>
          <p:cNvPr id="20" name="TextBox 19"/>
          <p:cNvSpPr txBox="1"/>
          <p:nvPr/>
        </p:nvSpPr>
        <p:spPr>
          <a:xfrm>
            <a:off x="3405203" y="2557285"/>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a-c-d-b</a:t>
            </a:r>
          </a:p>
        </p:txBody>
      </p:sp>
      <p:sp>
        <p:nvSpPr>
          <p:cNvPr id="21" name="TextBox 20"/>
          <p:cNvSpPr txBox="1"/>
          <p:nvPr/>
        </p:nvSpPr>
        <p:spPr>
          <a:xfrm>
            <a:off x="966803" y="2557285"/>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d-a-c-b</a:t>
            </a:r>
          </a:p>
        </p:txBody>
      </p:sp>
      <p:sp>
        <p:nvSpPr>
          <p:cNvPr id="10" name="TextBox 9"/>
          <p:cNvSpPr txBox="1"/>
          <p:nvPr/>
        </p:nvSpPr>
        <p:spPr>
          <a:xfrm>
            <a:off x="927901" y="1123950"/>
            <a:ext cx="17153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Head</a:t>
            </a:r>
          </a:p>
        </p:txBody>
      </p:sp>
      <p:sp>
        <p:nvSpPr>
          <p:cNvPr id="12" name="TextBox 11"/>
          <p:cNvSpPr txBox="1"/>
          <p:nvPr/>
        </p:nvSpPr>
        <p:spPr>
          <a:xfrm>
            <a:off x="3405203" y="1123950"/>
            <a:ext cx="2057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b) Tail</a:t>
            </a:r>
          </a:p>
        </p:txBody>
      </p:sp>
      <p:sp>
        <p:nvSpPr>
          <p:cNvPr id="13" name="TextBox 12"/>
          <p:cNvSpPr txBox="1"/>
          <p:nvPr/>
        </p:nvSpPr>
        <p:spPr>
          <a:xfrm>
            <a:off x="966803" y="1657350"/>
            <a:ext cx="23368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c) Middle piece</a:t>
            </a:r>
          </a:p>
        </p:txBody>
      </p:sp>
      <p:sp>
        <p:nvSpPr>
          <p:cNvPr id="15" name="TextBox 14"/>
          <p:cNvSpPr txBox="1"/>
          <p:nvPr/>
        </p:nvSpPr>
        <p:spPr>
          <a:xfrm>
            <a:off x="3405203" y="1581150"/>
            <a:ext cx="2057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d) Acrosome</a:t>
            </a:r>
          </a:p>
        </p:txBody>
      </p:sp>
    </p:spTree>
    <p:extLst>
      <p:ext uri="{BB962C8B-B14F-4D97-AF65-F5344CB8AC3E}">
        <p14:creationId xmlns:p14="http://schemas.microsoft.com/office/powerpoint/2010/main" val="39712014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5" grpId="0"/>
    </p:bldLst>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Rectangle 9"/>
          <p:cNvSpPr/>
          <p:nvPr/>
        </p:nvSpPr>
        <p:spPr>
          <a:xfrm>
            <a:off x="609600" y="805242"/>
            <a:ext cx="32004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EJACULATORY DUCTS</a:t>
            </a:r>
          </a:p>
        </p:txBody>
      </p:sp>
      <p:sp>
        <p:nvSpPr>
          <p:cNvPr id="17" name="Rectangle 16"/>
          <p:cNvSpPr/>
          <p:nvPr/>
        </p:nvSpPr>
        <p:spPr>
          <a:xfrm>
            <a:off x="3555162" y="2043552"/>
            <a:ext cx="4826838" cy="1137798"/>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Arial" pitchFamily="34" charset="0"/>
              <a:buChar char="•"/>
            </a:pPr>
            <a:r>
              <a:rPr lang="en-IN" sz="2000" b="1">
                <a:solidFill>
                  <a:schemeClr val="tx1"/>
                </a:solidFill>
                <a:latin typeface="Times New Roman" pitchFamily="18" charset="0"/>
                <a:cs typeface="Times New Roman" pitchFamily="18" charset="0"/>
              </a:rPr>
              <a:t>Carries sperms from vas deferentia and fluid from seminal vesicles into urethra, which transports the sperms to outside.</a:t>
            </a:r>
          </a:p>
        </p:txBody>
      </p:sp>
      <p:sp>
        <p:nvSpPr>
          <p:cNvPr id="21" name="Rectangle 20"/>
          <p:cNvSpPr/>
          <p:nvPr/>
        </p:nvSpPr>
        <p:spPr>
          <a:xfrm>
            <a:off x="3581400" y="1205352"/>
            <a:ext cx="4876800" cy="914400"/>
          </a:xfrm>
          <a:prstGeom prst="rect">
            <a:avLst/>
          </a:prstGeom>
          <a:noFill/>
          <a:ln>
            <a:noFill/>
          </a:ln>
          <a:effectLst/>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Arial" pitchFamily="34" charset="0"/>
              <a:buChar char="•"/>
            </a:pPr>
            <a:r>
              <a:rPr lang="en-IN" sz="2000" b="1">
                <a:solidFill>
                  <a:schemeClr val="tx1"/>
                </a:solidFill>
                <a:latin typeface="Times New Roman" pitchFamily="18" charset="0"/>
                <a:cs typeface="Times New Roman" pitchFamily="18" charset="0"/>
              </a:rPr>
              <a:t>The two ejaculatory ducts converge in the centre of prostate and open into the urethra</a:t>
            </a:r>
          </a:p>
        </p:txBody>
      </p:sp>
      <p:grpSp>
        <p:nvGrpSpPr>
          <p:cNvPr id="14" name="Group 13"/>
          <p:cNvGrpSpPr/>
          <p:nvPr/>
        </p:nvGrpSpPr>
        <p:grpSpPr>
          <a:xfrm>
            <a:off x="685800" y="1299210"/>
            <a:ext cx="2895600" cy="3406140"/>
            <a:chOff x="688203" y="1222845"/>
            <a:chExt cx="2350733" cy="2013189"/>
          </a:xfrm>
        </p:grpSpPr>
        <p:pic>
          <p:nvPicPr>
            <p:cNvPr id="15" name="Picture 3"/>
            <p:cNvPicPr>
              <a:picLocks noChangeAspect="1" noChangeArrowheads="1"/>
            </p:cNvPicPr>
            <p:nvPr/>
          </p:nvPicPr>
          <p:blipFill>
            <a:blip r:embed="rId2"/>
            <a:stretch>
              <a:fillRect/>
            </a:stretch>
          </p:blipFill>
          <p:spPr bwMode="auto">
            <a:xfrm>
              <a:off x="688203" y="1222845"/>
              <a:ext cx="2350733" cy="2013189"/>
            </a:xfrm>
            <a:prstGeom prst="rect">
              <a:avLst/>
            </a:prstGeom>
            <a:ln w="88900" cap="sq" cmpd="thickThin">
              <a:noFill/>
              <a:prstDash val="solid"/>
              <a:miter lim="800000"/>
            </a:ln>
            <a:effectLst>
              <a:innerShdw blurRad="76200">
                <a:srgbClr val="000000"/>
              </a:innerShdw>
            </a:effectLst>
          </p:spPr>
        </p:pic>
        <p:sp>
          <p:nvSpPr>
            <p:cNvPr id="16" name="Rectangle 15"/>
            <p:cNvSpPr/>
            <p:nvPr/>
          </p:nvSpPr>
          <p:spPr>
            <a:xfrm>
              <a:off x="1671607" y="1561116"/>
              <a:ext cx="385793" cy="9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cxnSp>
          <p:nvCxnSpPr>
            <p:cNvPr id="18" name="Straight Connector 17"/>
            <p:cNvCxnSpPr/>
            <p:nvPr/>
          </p:nvCxnSpPr>
          <p:spPr>
            <a:xfrm>
              <a:off x="2000256" y="1583537"/>
              <a:ext cx="154781" cy="147637"/>
            </a:xfrm>
            <a:prstGeom prst="line">
              <a:avLst/>
            </a:prstGeom>
            <a:ln w="28575">
              <a:no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57260" y="2612134"/>
              <a:ext cx="521508" cy="9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grpSp>
      <p:sp>
        <p:nvSpPr>
          <p:cNvPr id="23" name="Oval 22"/>
          <p:cNvSpPr/>
          <p:nvPr/>
        </p:nvSpPr>
        <p:spPr>
          <a:xfrm>
            <a:off x="2561013" y="3459222"/>
            <a:ext cx="1035627" cy="4841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latin typeface="Times New Roman" pitchFamily="18" charset="0"/>
              <a:cs typeface="Times New Roman" pitchFamily="18" charset="0"/>
            </a:endParaRPr>
          </a:p>
        </p:txBody>
      </p:sp>
    </p:spTree>
    <p:extLst>
      <p:ext uri="{BB962C8B-B14F-4D97-AF65-F5344CB8AC3E}">
        <p14:creationId xmlns:p14="http://schemas.microsoft.com/office/powerpoint/2010/main" val="578214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42" presetClass="entr" presetSubtype="0" fill="hold" grpId="0" nodeType="clickEffect">
                                  <p:stCondLst>
                                    <p:cond delay="0"/>
                                  </p:stCondLst>
                                  <p:iterate type="lt">
                                    <p:tmPct val="10000"/>
                                  </p:iterate>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p:stCondLst>
                              <p:cond delay="0"/>
                            </p:stCondLst>
                            <p:childTnLst>
                              <p:par>
                                <p:cTn id="19" presetID="22" presetClass="entr" presetSubtype="8" fill="hold" nodeType="clickEffect">
                                  <p:stCondLst>
                                    <p:cond delay="0"/>
                                  </p:stCondLst>
                                  <p:iterate type="lt">
                                    <p:tmPct val="10000"/>
                                  </p:iterate>
                                  <p:childTnLst>
                                    <p:set>
                                      <p:cBhvr>
                                        <p:cTn id="20" dur="1" fill="hold">
                                          <p:stCondLst>
                                            <p:cond delay="0"/>
                                          </p:stCondLst>
                                        </p:cTn>
                                        <p:tgtEl>
                                          <p:spTgt spid="21">
                                            <p:txEl>
                                              <p:pRg st="0" end="0"/>
                                            </p:txEl>
                                          </p:spTgt>
                                        </p:tgtEl>
                                        <p:attrNameLst>
                                          <p:attrName>style.visibility</p:attrName>
                                        </p:attrNameLst>
                                      </p:cBhvr>
                                      <p:to>
                                        <p:strVal val="visible"/>
                                      </p:to>
                                    </p:set>
                                    <p:animEffect transition="in" filter="wipe(left)">
                                      <p:cBhvr>
                                        <p:cTn id="21" dur="500"/>
                                        <p:tgtEl>
                                          <p:spTgt spid="21">
                                            <p:txEl>
                                              <p:pRg st="0" end="0"/>
                                            </p:txEl>
                                          </p:spTgt>
                                        </p:tgtEl>
                                      </p:cBhvr>
                                    </p:animEffect>
                                  </p:childTnLst>
                                </p:cTn>
                              </p:par>
                              <p:par>
                                <p:cTn id="22" presetID="19" presetClass="entr" presetSubtype="10" fill="hold" grpId="0" nodeType="withEffect">
                                  <p:stCondLst>
                                    <p:cond delay="0"/>
                                  </p:stCondLst>
                                  <p:iterate type="lt">
                                    <p:tmPct val="10000"/>
                                  </p:iterate>
                                  <p:childTnLst>
                                    <p:set>
                                      <p:cBhvr>
                                        <p:cTn id="23" dur="1" fill="hold">
                                          <p:stCondLst>
                                            <p:cond delay="0"/>
                                          </p:stCondLst>
                                        </p:cTn>
                                        <p:tgtEl>
                                          <p:spTgt spid="23"/>
                                        </p:tgtEl>
                                        <p:attrNameLst>
                                          <p:attrName>style.visibility</p:attrName>
                                        </p:attrNameLst>
                                      </p:cBhvr>
                                      <p:to>
                                        <p:strVal val="visible"/>
                                      </p:to>
                                    </p:set>
                                    <p:anim calcmode="lin" valueType="num">
                                      <p:cBhvr>
                                        <p:cTn id="24" dur="5000" fill="hold"/>
                                        <p:tgtEl>
                                          <p:spTgt spid="23"/>
                                        </p:tgtEl>
                                        <p:attrNameLst>
                                          <p:attrName>ppt_w</p:attrName>
                                        </p:attrNameLst>
                                      </p:cBhvr>
                                      <p:tavLst>
                                        <p:tav tm="0" fmla="#ppt_w*sin(2.5*pi*$)">
                                          <p:val>
                                            <p:fltVal val="0"/>
                                          </p:val>
                                        </p:tav>
                                        <p:tav tm="100000">
                                          <p:val>
                                            <p:fltVal val="1"/>
                                          </p:val>
                                        </p:tav>
                                      </p:tavLst>
                                    </p:anim>
                                    <p:anim calcmode="lin" valueType="num">
                                      <p:cBhvr>
                                        <p:cTn id="25" dur="5000" fill="hold"/>
                                        <p:tgtEl>
                                          <p:spTgt spid="23"/>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2"/>
                                            </p:cond>
                                          </p:stCondLst>
                                          <p:endCondLst>
                                            <p:cond evt="onStopAudio" delay="0">
                                              <p:tgtEl>
                                                <p:sldTgt/>
                                              </p:tgtEl>
                                            </p:cond>
                                          </p:endCondLst>
                                        </p:cTn>
                                        <p:tgtEl>
                                          <p:sndTgt r:embed="rId3" name="audio111.wav"/>
                                        </p:tgtEl>
                                      </p:cMediaNode>
                                    </p:audio>
                                  </p:subTnLst>
                                </p:cTn>
                              </p:par>
                            </p:childTnLst>
                          </p:cTn>
                        </p:par>
                      </p:childTnLst>
                    </p:cTn>
                  </p:par>
                  <p:par>
                    <p:cTn id="26" fill="hold" nodeType="clickPar">
                      <p:stCondLst>
                        <p:cond delay="indefinite"/>
                      </p:stCondLst>
                      <p:childTnLst>
                        <p:par>
                          <p:cTn id="27" fill="hold">
                            <p:stCondLst>
                              <p:cond delay="0"/>
                            </p:stCondLst>
                            <p:childTnLst>
                              <p:par>
                                <p:cTn id="28" presetID="47" presetClass="entr" presetSubtype="0" fill="hold" grpId="0" nodeType="clickEffect">
                                  <p:stCondLst>
                                    <p:cond delay="0"/>
                                  </p:stCondLst>
                                  <p:iterate type="lt">
                                    <p:tmPct val="10000"/>
                                  </p:iterate>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wipe(left)">
                                      <p:cBhvr>
                                        <p:cTn id="3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3" grpId="0" animBg="1"/>
    </p:bldLst>
  </p:timing>
</p:sld>
</file>

<file path=ppt/slides/slide5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3181350"/>
            <a:ext cx="590417" cy="590417"/>
          </a:xfrm>
          <a:prstGeom prst="rect">
            <a:avLst/>
          </a:prstGeom>
          <a:noFill/>
        </p:spPr>
      </p:pic>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41. Match the following</a:t>
            </a:r>
          </a:p>
        </p:txBody>
      </p:sp>
      <p:sp>
        <p:nvSpPr>
          <p:cNvPr id="8" name="TextBox 7"/>
          <p:cNvSpPr txBox="1"/>
          <p:nvPr/>
        </p:nvSpPr>
        <p:spPr>
          <a:xfrm>
            <a:off x="1037877" y="33146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IV     III      I      II</a:t>
            </a:r>
          </a:p>
        </p:txBody>
      </p:sp>
      <p:sp>
        <p:nvSpPr>
          <p:cNvPr id="15" name="TextBox 14"/>
          <p:cNvSpPr txBox="1"/>
          <p:nvPr/>
        </p:nvSpPr>
        <p:spPr>
          <a:xfrm>
            <a:off x="1295400" y="9715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4343400" y="9715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990600" y="1276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latin typeface="Times New Roman" pitchFamily="18" charset="0"/>
                <a:ea typeface="Cambria Math" pitchFamily="18" charset="0"/>
                <a:cs typeface="Times New Roman" pitchFamily="18" charset="0"/>
              </a:rPr>
              <a:t>A) Spermatogonia</a:t>
            </a:r>
          </a:p>
        </p:txBody>
      </p:sp>
      <p:sp>
        <p:nvSpPr>
          <p:cNvPr id="18" name="TextBox 17"/>
          <p:cNvSpPr txBox="1"/>
          <p:nvPr/>
        </p:nvSpPr>
        <p:spPr>
          <a:xfrm>
            <a:off x="963930" y="168281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latin typeface="Times New Roman" pitchFamily="18" charset="0"/>
                <a:ea typeface="Cambria Math" pitchFamily="18" charset="0"/>
                <a:cs typeface="Times New Roman" pitchFamily="18" charset="0"/>
              </a:rPr>
              <a:t>B) Primary spermatocytes  </a:t>
            </a:r>
          </a:p>
        </p:txBody>
      </p:sp>
      <p:sp>
        <p:nvSpPr>
          <p:cNvPr id="22" name="TextBox 21"/>
          <p:cNvSpPr txBox="1"/>
          <p:nvPr/>
        </p:nvSpPr>
        <p:spPr>
          <a:xfrm>
            <a:off x="968405" y="2089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latin typeface="Times New Roman" pitchFamily="18" charset="0"/>
                <a:ea typeface="Cambria Math" pitchFamily="18" charset="0"/>
                <a:cs typeface="Times New Roman" pitchFamily="18" charset="0"/>
              </a:rPr>
              <a:t>C) Spermatocytes </a:t>
            </a:r>
          </a:p>
        </p:txBody>
      </p:sp>
      <p:sp>
        <p:nvSpPr>
          <p:cNvPr id="23" name="TextBox 22"/>
          <p:cNvSpPr txBox="1"/>
          <p:nvPr/>
        </p:nvSpPr>
        <p:spPr>
          <a:xfrm>
            <a:off x="1003300" y="24894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latin typeface="Times New Roman" pitchFamily="18" charset="0"/>
                <a:ea typeface="Cambria Math" pitchFamily="18" charset="0"/>
                <a:cs typeface="Times New Roman" pitchFamily="18" charset="0"/>
              </a:rPr>
              <a:t>D) Spermiogenesis</a:t>
            </a:r>
          </a:p>
        </p:txBody>
      </p:sp>
      <p:sp>
        <p:nvSpPr>
          <p:cNvPr id="24" name="TextBox 23"/>
          <p:cNvSpPr txBox="1"/>
          <p:nvPr/>
        </p:nvSpPr>
        <p:spPr>
          <a:xfrm>
            <a:off x="4191000" y="1289110"/>
            <a:ext cx="1752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latin typeface="Times New Roman" pitchFamily="18" charset="0"/>
                <a:ea typeface="Cambria Math" pitchFamily="18" charset="0"/>
                <a:cs typeface="Times New Roman" pitchFamily="18" charset="0"/>
              </a:rPr>
              <a:t>I) Sperms</a:t>
            </a:r>
          </a:p>
        </p:txBody>
      </p:sp>
      <p:sp>
        <p:nvSpPr>
          <p:cNvPr id="25" name="TextBox 24"/>
          <p:cNvSpPr txBox="1"/>
          <p:nvPr/>
        </p:nvSpPr>
        <p:spPr>
          <a:xfrm>
            <a:off x="4114800" y="1689220"/>
            <a:ext cx="29337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latin typeface="Times New Roman" pitchFamily="18" charset="0"/>
                <a:ea typeface="Cambria Math" pitchFamily="18" charset="0"/>
                <a:cs typeface="Times New Roman" pitchFamily="18" charset="0"/>
              </a:rPr>
              <a:t>II) Production of sperms </a:t>
            </a:r>
          </a:p>
        </p:txBody>
      </p:sp>
      <p:sp>
        <p:nvSpPr>
          <p:cNvPr id="26" name="TextBox 25"/>
          <p:cNvSpPr txBox="1"/>
          <p:nvPr/>
        </p:nvSpPr>
        <p:spPr>
          <a:xfrm>
            <a:off x="4038600" y="2089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latin typeface="Times New Roman" pitchFamily="18" charset="0"/>
                <a:ea typeface="Cambria Math" pitchFamily="18" charset="0"/>
                <a:cs typeface="Times New Roman" pitchFamily="18" charset="0"/>
              </a:rPr>
              <a:t>III) Meiosis</a:t>
            </a:r>
          </a:p>
        </p:txBody>
      </p:sp>
      <p:sp>
        <p:nvSpPr>
          <p:cNvPr id="27" name="TextBox 26"/>
          <p:cNvSpPr txBox="1"/>
          <p:nvPr/>
        </p:nvSpPr>
        <p:spPr>
          <a:xfrm>
            <a:off x="4038600" y="24894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latin typeface="Times New Roman" pitchFamily="18" charset="0"/>
                <a:ea typeface="Cambria Math" pitchFamily="18" charset="0"/>
                <a:cs typeface="Times New Roman" pitchFamily="18" charset="0"/>
              </a:rPr>
              <a:t>IV) Mitosis</a:t>
            </a:r>
          </a:p>
        </p:txBody>
      </p:sp>
      <p:sp>
        <p:nvSpPr>
          <p:cNvPr id="28" name="TextBox 27"/>
          <p:cNvSpPr txBox="1"/>
          <p:nvPr/>
        </p:nvSpPr>
        <p:spPr>
          <a:xfrm>
            <a:off x="990600" y="36956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IV      I       II    III </a:t>
            </a:r>
          </a:p>
        </p:txBody>
      </p:sp>
      <p:sp>
        <p:nvSpPr>
          <p:cNvPr id="29" name="TextBox 28"/>
          <p:cNvSpPr txBox="1"/>
          <p:nvPr/>
        </p:nvSpPr>
        <p:spPr>
          <a:xfrm>
            <a:off x="1009272" y="40766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II      III   IV</a:t>
            </a:r>
          </a:p>
        </p:txBody>
      </p:sp>
      <p:sp>
        <p:nvSpPr>
          <p:cNvPr id="30" name="TextBox 29"/>
          <p:cNvSpPr txBox="1"/>
          <p:nvPr/>
        </p:nvSpPr>
        <p:spPr>
          <a:xfrm>
            <a:off x="1017855" y="44576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       III      I     IV</a:t>
            </a:r>
          </a:p>
        </p:txBody>
      </p:sp>
      <p:sp>
        <p:nvSpPr>
          <p:cNvPr id="19" name="TextBox 18"/>
          <p:cNvSpPr txBox="1"/>
          <p:nvPr/>
        </p:nvSpPr>
        <p:spPr>
          <a:xfrm>
            <a:off x="1371600" y="29336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36211145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5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47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42. Match the following</a:t>
            </a:r>
          </a:p>
        </p:txBody>
      </p:sp>
      <p:sp>
        <p:nvSpPr>
          <p:cNvPr id="15" name="TextBox 14"/>
          <p:cNvSpPr txBox="1"/>
          <p:nvPr/>
        </p:nvSpPr>
        <p:spPr>
          <a:xfrm>
            <a:off x="1143000" y="9524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4495800" y="9524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990600" y="1276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LH</a:t>
            </a:r>
          </a:p>
        </p:txBody>
      </p:sp>
      <p:sp>
        <p:nvSpPr>
          <p:cNvPr id="18" name="TextBox 17"/>
          <p:cNvSpPr txBox="1"/>
          <p:nvPr/>
        </p:nvSpPr>
        <p:spPr>
          <a:xfrm>
            <a:off x="1019205" y="168281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B) FSH </a:t>
            </a:r>
          </a:p>
        </p:txBody>
      </p:sp>
      <p:sp>
        <p:nvSpPr>
          <p:cNvPr id="22" name="TextBox 21"/>
          <p:cNvSpPr txBox="1"/>
          <p:nvPr/>
        </p:nvSpPr>
        <p:spPr>
          <a:xfrm>
            <a:off x="968405" y="2089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C) GnRH </a:t>
            </a:r>
          </a:p>
        </p:txBody>
      </p:sp>
      <p:sp>
        <p:nvSpPr>
          <p:cNvPr id="23" name="TextBox 22"/>
          <p:cNvSpPr txBox="1"/>
          <p:nvPr/>
        </p:nvSpPr>
        <p:spPr>
          <a:xfrm>
            <a:off x="1003300" y="24894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D) Androgen </a:t>
            </a:r>
          </a:p>
        </p:txBody>
      </p:sp>
      <p:sp>
        <p:nvSpPr>
          <p:cNvPr id="24" name="TextBox 23"/>
          <p:cNvSpPr txBox="1"/>
          <p:nvPr/>
        </p:nvSpPr>
        <p:spPr>
          <a:xfrm>
            <a:off x="4191000" y="1289110"/>
            <a:ext cx="419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 Act at anterior pituitary </a:t>
            </a:r>
          </a:p>
        </p:txBody>
      </p:sp>
      <p:sp>
        <p:nvSpPr>
          <p:cNvPr id="25" name="TextBox 24"/>
          <p:cNvSpPr txBox="1"/>
          <p:nvPr/>
        </p:nvSpPr>
        <p:spPr>
          <a:xfrm>
            <a:off x="4191000" y="168922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 Act at leydig cells </a:t>
            </a:r>
          </a:p>
        </p:txBody>
      </p:sp>
      <p:sp>
        <p:nvSpPr>
          <p:cNvPr id="26" name="TextBox 25"/>
          <p:cNvSpPr txBox="1"/>
          <p:nvPr/>
        </p:nvSpPr>
        <p:spPr>
          <a:xfrm>
            <a:off x="4191000" y="2089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III) Act on sertoli cells </a:t>
            </a:r>
          </a:p>
        </p:txBody>
      </p:sp>
      <p:sp>
        <p:nvSpPr>
          <p:cNvPr id="27" name="TextBox 26"/>
          <p:cNvSpPr txBox="1"/>
          <p:nvPr/>
        </p:nvSpPr>
        <p:spPr>
          <a:xfrm>
            <a:off x="4191000" y="24894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IV) Spermatogenesis </a:t>
            </a:r>
          </a:p>
        </p:txBody>
      </p:sp>
      <p:sp>
        <p:nvSpPr>
          <p:cNvPr id="19" name="TextBox 18"/>
          <p:cNvSpPr txBox="1"/>
          <p:nvPr/>
        </p:nvSpPr>
        <p:spPr>
          <a:xfrm>
            <a:off x="1037877" y="3230608"/>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      I      III      IV</a:t>
            </a:r>
          </a:p>
        </p:txBody>
      </p:sp>
      <p:pic>
        <p:nvPicPr>
          <p:cNvPr id="2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41282" y="3486150"/>
            <a:ext cx="582718" cy="582718"/>
          </a:xfrm>
          <a:prstGeom prst="rect">
            <a:avLst/>
          </a:prstGeom>
          <a:noFill/>
        </p:spPr>
      </p:pic>
      <p:sp>
        <p:nvSpPr>
          <p:cNvPr id="21" name="TextBox 20"/>
          <p:cNvSpPr txBox="1"/>
          <p:nvPr/>
        </p:nvSpPr>
        <p:spPr>
          <a:xfrm>
            <a:off x="1037877" y="3630718"/>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IV     I       II      III </a:t>
            </a:r>
          </a:p>
        </p:txBody>
      </p:sp>
      <p:sp>
        <p:nvSpPr>
          <p:cNvPr id="31" name="TextBox 30"/>
          <p:cNvSpPr txBox="1"/>
          <p:nvPr/>
        </p:nvSpPr>
        <p:spPr>
          <a:xfrm>
            <a:off x="1019205" y="40004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II     III     IV</a:t>
            </a:r>
          </a:p>
        </p:txBody>
      </p:sp>
      <p:sp>
        <p:nvSpPr>
          <p:cNvPr id="32" name="TextBox 31"/>
          <p:cNvSpPr txBox="1"/>
          <p:nvPr/>
        </p:nvSpPr>
        <p:spPr>
          <a:xfrm>
            <a:off x="990600" y="44005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     III      I       IV</a:t>
            </a:r>
          </a:p>
        </p:txBody>
      </p:sp>
      <p:sp>
        <p:nvSpPr>
          <p:cNvPr id="28" name="TextBox 27"/>
          <p:cNvSpPr txBox="1"/>
          <p:nvPr/>
        </p:nvSpPr>
        <p:spPr>
          <a:xfrm>
            <a:off x="1314072" y="28765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28282265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left)">
                                      <p:cBhvr>
                                        <p:cTn id="8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P spid="17" grpId="0"/>
      <p:bldP spid="18" grpId="0"/>
      <p:bldP spid="22" grpId="0"/>
      <p:bldP spid="23" grpId="0"/>
      <p:bldP spid="24" grpId="0"/>
      <p:bldP spid="25" grpId="0"/>
      <p:bldP spid="26" grpId="0"/>
      <p:bldP spid="27" grpId="0"/>
      <p:bldP spid="19" grpId="0"/>
      <p:bldP spid="21" grpId="0"/>
      <p:bldP spid="31" grpId="0"/>
      <p:bldP spid="32" grpId="0"/>
      <p:bldP spid="28" grpId="0"/>
    </p:bldLst>
  </p:timing>
</p:sld>
</file>

<file path=ppt/slides/slide5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47789" y="3138539"/>
            <a:ext cx="590417" cy="590417"/>
          </a:xfrm>
          <a:prstGeom prst="rect">
            <a:avLst/>
          </a:prstGeom>
          <a:noFill/>
        </p:spPr>
      </p:pic>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43. Match the following</a:t>
            </a:r>
          </a:p>
        </p:txBody>
      </p:sp>
      <p:sp>
        <p:nvSpPr>
          <p:cNvPr id="15" name="TextBox 14"/>
          <p:cNvSpPr txBox="1"/>
          <p:nvPr/>
        </p:nvSpPr>
        <p:spPr>
          <a:xfrm>
            <a:off x="1371600" y="10477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4495800" y="10477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990600" y="14287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Head of sperm</a:t>
            </a:r>
          </a:p>
        </p:txBody>
      </p:sp>
      <p:sp>
        <p:nvSpPr>
          <p:cNvPr id="18" name="TextBox 17"/>
          <p:cNvSpPr txBox="1"/>
          <p:nvPr/>
        </p:nvSpPr>
        <p:spPr>
          <a:xfrm>
            <a:off x="1019205" y="183521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B) Acrosome</a:t>
            </a:r>
          </a:p>
        </p:txBody>
      </p:sp>
      <p:sp>
        <p:nvSpPr>
          <p:cNvPr id="22" name="TextBox 21"/>
          <p:cNvSpPr txBox="1"/>
          <p:nvPr/>
        </p:nvSpPr>
        <p:spPr>
          <a:xfrm>
            <a:off x="968405" y="22417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C) Middle piece</a:t>
            </a:r>
          </a:p>
        </p:txBody>
      </p:sp>
      <p:sp>
        <p:nvSpPr>
          <p:cNvPr id="23" name="TextBox 22"/>
          <p:cNvSpPr txBox="1"/>
          <p:nvPr/>
        </p:nvSpPr>
        <p:spPr>
          <a:xfrm>
            <a:off x="1003300" y="26418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D) Cap - like</a:t>
            </a:r>
          </a:p>
        </p:txBody>
      </p:sp>
      <p:sp>
        <p:nvSpPr>
          <p:cNvPr id="24" name="TextBox 23"/>
          <p:cNvSpPr txBox="1"/>
          <p:nvPr/>
        </p:nvSpPr>
        <p:spPr>
          <a:xfrm>
            <a:off x="4191000" y="1441510"/>
            <a:ext cx="419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 Haploid nucleus</a:t>
            </a:r>
          </a:p>
        </p:txBody>
      </p:sp>
      <p:sp>
        <p:nvSpPr>
          <p:cNvPr id="25" name="TextBox 24"/>
          <p:cNvSpPr txBox="1"/>
          <p:nvPr/>
        </p:nvSpPr>
        <p:spPr>
          <a:xfrm>
            <a:off x="4152900" y="1841620"/>
            <a:ext cx="29337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 Filled with enzymes  </a:t>
            </a:r>
          </a:p>
        </p:txBody>
      </p:sp>
      <p:sp>
        <p:nvSpPr>
          <p:cNvPr id="26" name="TextBox 25"/>
          <p:cNvSpPr txBox="1"/>
          <p:nvPr/>
        </p:nvSpPr>
        <p:spPr>
          <a:xfrm>
            <a:off x="4076700" y="2241730"/>
            <a:ext cx="29337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III) Many mitochondria </a:t>
            </a:r>
          </a:p>
        </p:txBody>
      </p:sp>
      <p:sp>
        <p:nvSpPr>
          <p:cNvPr id="27" name="TextBox 26"/>
          <p:cNvSpPr txBox="1"/>
          <p:nvPr/>
        </p:nvSpPr>
        <p:spPr>
          <a:xfrm>
            <a:off x="4191000" y="26418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IV) Acrosome</a:t>
            </a:r>
          </a:p>
        </p:txBody>
      </p:sp>
      <p:sp>
        <p:nvSpPr>
          <p:cNvPr id="19" name="TextBox 18"/>
          <p:cNvSpPr txBox="1"/>
          <p:nvPr/>
        </p:nvSpPr>
        <p:spPr>
          <a:xfrm>
            <a:off x="1037877" y="3270533"/>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II       III      IV</a:t>
            </a:r>
          </a:p>
        </p:txBody>
      </p:sp>
      <p:sp>
        <p:nvSpPr>
          <p:cNvPr id="21" name="TextBox 20"/>
          <p:cNvSpPr txBox="1"/>
          <p:nvPr/>
        </p:nvSpPr>
        <p:spPr>
          <a:xfrm>
            <a:off x="1085472" y="3666063"/>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III      IV        I </a:t>
            </a:r>
          </a:p>
        </p:txBody>
      </p:sp>
      <p:sp>
        <p:nvSpPr>
          <p:cNvPr id="31" name="TextBox 30"/>
          <p:cNvSpPr txBox="1"/>
          <p:nvPr/>
        </p:nvSpPr>
        <p:spPr>
          <a:xfrm>
            <a:off x="1085472" y="40004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III   IV       I         II</a:t>
            </a:r>
          </a:p>
        </p:txBody>
      </p:sp>
      <p:sp>
        <p:nvSpPr>
          <p:cNvPr id="32" name="TextBox 31"/>
          <p:cNvSpPr txBox="1"/>
          <p:nvPr/>
        </p:nvSpPr>
        <p:spPr>
          <a:xfrm>
            <a:off x="1066800" y="44005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IV    III      II        I </a:t>
            </a:r>
          </a:p>
        </p:txBody>
      </p:sp>
      <p:sp>
        <p:nvSpPr>
          <p:cNvPr id="28" name="TextBox 27"/>
          <p:cNvSpPr txBox="1"/>
          <p:nvPr/>
        </p:nvSpPr>
        <p:spPr>
          <a:xfrm>
            <a:off x="1390272" y="29527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35625799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left)">
                                      <p:cBhvr>
                                        <p:cTn id="8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P spid="17" grpId="0"/>
      <p:bldP spid="18" grpId="0"/>
      <p:bldP spid="22" grpId="0"/>
      <p:bldP spid="23" grpId="0"/>
      <p:bldP spid="24" grpId="0"/>
      <p:bldP spid="25" grpId="0"/>
      <p:bldP spid="26" grpId="0"/>
      <p:bldP spid="27" grpId="0"/>
      <p:bldP spid="19" grpId="0"/>
      <p:bldP spid="21" grpId="0"/>
      <p:bldP spid="31" grpId="0"/>
      <p:bldP spid="32" grpId="0"/>
      <p:bldP spid="28" grpId="0"/>
    </p:bldLst>
  </p:timing>
</p:sld>
</file>

<file path=ppt/slides/slide5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44. Assertion (A) : Spermatogonia produces sperms by spermatogenesis</a:t>
            </a:r>
          </a:p>
        </p:txBody>
      </p:sp>
      <p:sp>
        <p:nvSpPr>
          <p:cNvPr id="12" name="TextBox 11"/>
          <p:cNvSpPr txBox="1"/>
          <p:nvPr/>
        </p:nvSpPr>
        <p:spPr>
          <a:xfrm>
            <a:off x="983550" y="127635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Spermatogenesis starts at the age of puberty</a:t>
            </a:r>
          </a:p>
        </p:txBody>
      </p:sp>
      <p:sp>
        <p:nvSpPr>
          <p:cNvPr id="9" name="TextBox 8"/>
          <p:cNvSpPr txBox="1"/>
          <p:nvPr/>
        </p:nvSpPr>
        <p:spPr>
          <a:xfrm>
            <a:off x="965042" y="17376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1150" y="2091537"/>
            <a:ext cx="623954" cy="623954"/>
          </a:xfrm>
          <a:prstGeom prst="rect">
            <a:avLst/>
          </a:prstGeom>
          <a:noFill/>
        </p:spPr>
      </p:pic>
      <p:sp>
        <p:nvSpPr>
          <p:cNvPr id="11" name="TextBox 10"/>
          <p:cNvSpPr txBox="1"/>
          <p:nvPr/>
        </p:nvSpPr>
        <p:spPr>
          <a:xfrm>
            <a:off x="965042" y="22354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65042" y="28003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 R is false </a:t>
            </a:r>
          </a:p>
        </p:txBody>
      </p:sp>
      <p:sp>
        <p:nvSpPr>
          <p:cNvPr id="18" name="TextBox 17"/>
          <p:cNvSpPr txBox="1"/>
          <p:nvPr/>
        </p:nvSpPr>
        <p:spPr>
          <a:xfrm>
            <a:off x="965042" y="34044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 R is true</a:t>
            </a:r>
          </a:p>
        </p:txBody>
      </p:sp>
    </p:spTree>
    <p:extLst>
      <p:ext uri="{BB962C8B-B14F-4D97-AF65-F5344CB8AC3E}">
        <p14:creationId xmlns:p14="http://schemas.microsoft.com/office/powerpoint/2010/main" val="40330035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533400" y="74295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45. Assertion (A) : Release of sperm heads from seminiferous tubules is called spermiation.</a:t>
            </a:r>
          </a:p>
        </p:txBody>
      </p:sp>
      <p:sp>
        <p:nvSpPr>
          <p:cNvPr id="12" name="TextBox 11"/>
          <p:cNvSpPr txBox="1"/>
          <p:nvPr/>
        </p:nvSpPr>
        <p:spPr>
          <a:xfrm>
            <a:off x="831150" y="1352550"/>
            <a:ext cx="770325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Transformation of spermatids into spermatozoa is called spermiogenesis.</a:t>
            </a:r>
          </a:p>
        </p:txBody>
      </p:sp>
      <p:sp>
        <p:nvSpPr>
          <p:cNvPr id="9" name="TextBox 8"/>
          <p:cNvSpPr txBox="1"/>
          <p:nvPr/>
        </p:nvSpPr>
        <p:spPr>
          <a:xfrm>
            <a:off x="886568" y="20424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52676" y="2404996"/>
            <a:ext cx="623954" cy="623954"/>
          </a:xfrm>
          <a:prstGeom prst="rect">
            <a:avLst/>
          </a:prstGeom>
          <a:noFill/>
        </p:spPr>
      </p:pic>
      <p:sp>
        <p:nvSpPr>
          <p:cNvPr id="11" name="TextBox 10"/>
          <p:cNvSpPr txBox="1"/>
          <p:nvPr/>
        </p:nvSpPr>
        <p:spPr>
          <a:xfrm>
            <a:off x="886568" y="25402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86568" y="3105150"/>
            <a:ext cx="284723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 R is false </a:t>
            </a:r>
          </a:p>
        </p:txBody>
      </p:sp>
      <p:sp>
        <p:nvSpPr>
          <p:cNvPr id="18" name="TextBox 17"/>
          <p:cNvSpPr txBox="1"/>
          <p:nvPr/>
        </p:nvSpPr>
        <p:spPr>
          <a:xfrm>
            <a:off x="886568" y="3709286"/>
            <a:ext cx="284723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 R is true</a:t>
            </a:r>
          </a:p>
        </p:txBody>
      </p:sp>
    </p:spTree>
    <p:extLst>
      <p:ext uri="{BB962C8B-B14F-4D97-AF65-F5344CB8AC3E}">
        <p14:creationId xmlns:p14="http://schemas.microsoft.com/office/powerpoint/2010/main" val="1607513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46. Assertion (A) : FSH acts on sertoli cells &amp; stimulates spermiogenesis indirectly.</a:t>
            </a:r>
          </a:p>
        </p:txBody>
      </p:sp>
      <p:sp>
        <p:nvSpPr>
          <p:cNvPr id="12" name="TextBox 11"/>
          <p:cNvSpPr txBox="1"/>
          <p:nvPr/>
        </p:nvSpPr>
        <p:spPr>
          <a:xfrm>
            <a:off x="983550" y="150495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FSH is a gonadotropin hormone.</a:t>
            </a:r>
          </a:p>
        </p:txBody>
      </p:sp>
      <p:sp>
        <p:nvSpPr>
          <p:cNvPr id="9" name="TextBox 8"/>
          <p:cNvSpPr txBox="1"/>
          <p:nvPr/>
        </p:nvSpPr>
        <p:spPr>
          <a:xfrm>
            <a:off x="972092" y="1967614"/>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346625"/>
            <a:ext cx="623954" cy="623954"/>
          </a:xfrm>
          <a:prstGeom prst="rect">
            <a:avLst/>
          </a:prstGeom>
          <a:noFill/>
        </p:spPr>
      </p:pic>
      <p:sp>
        <p:nvSpPr>
          <p:cNvPr id="11" name="TextBox 10"/>
          <p:cNvSpPr txBox="1"/>
          <p:nvPr/>
        </p:nvSpPr>
        <p:spPr>
          <a:xfrm>
            <a:off x="972092" y="246537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72092" y="3030288"/>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72092" y="36344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5344041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47. Assertion (A) : Sperm motility is essential for fertilization.</a:t>
            </a:r>
          </a:p>
        </p:txBody>
      </p:sp>
      <p:sp>
        <p:nvSpPr>
          <p:cNvPr id="12" name="TextBox 11"/>
          <p:cNvSpPr txBox="1"/>
          <p:nvPr/>
        </p:nvSpPr>
        <p:spPr>
          <a:xfrm>
            <a:off x="983550" y="1356676"/>
            <a:ext cx="64078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Many mitochondria help in motility.</a:t>
            </a:r>
          </a:p>
        </p:txBody>
      </p:sp>
      <p:sp>
        <p:nvSpPr>
          <p:cNvPr id="9" name="TextBox 8"/>
          <p:cNvSpPr txBox="1"/>
          <p:nvPr/>
        </p:nvSpPr>
        <p:spPr>
          <a:xfrm>
            <a:off x="983550" y="18138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2180522"/>
            <a:ext cx="623954" cy="623954"/>
          </a:xfrm>
          <a:prstGeom prst="rect">
            <a:avLst/>
          </a:prstGeom>
          <a:noFill/>
        </p:spPr>
      </p:pic>
      <p:sp>
        <p:nvSpPr>
          <p:cNvPr id="11" name="TextBox 10"/>
          <p:cNvSpPr txBox="1"/>
          <p:nvPr/>
        </p:nvSpPr>
        <p:spPr>
          <a:xfrm>
            <a:off x="983550" y="23116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28765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 R is false </a:t>
            </a:r>
          </a:p>
        </p:txBody>
      </p:sp>
      <p:sp>
        <p:nvSpPr>
          <p:cNvPr id="18" name="TextBox 17"/>
          <p:cNvSpPr txBox="1"/>
          <p:nvPr/>
        </p:nvSpPr>
        <p:spPr>
          <a:xfrm>
            <a:off x="983550" y="34806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 R is true</a:t>
            </a:r>
          </a:p>
        </p:txBody>
      </p:sp>
    </p:spTree>
    <p:extLst>
      <p:ext uri="{BB962C8B-B14F-4D97-AF65-F5344CB8AC3E}">
        <p14:creationId xmlns:p14="http://schemas.microsoft.com/office/powerpoint/2010/main" val="23802717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533400" y="819150"/>
            <a:ext cx="8153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48. Assertion (A) : Human male ejaculates about 200-300 million sperms.</a:t>
            </a:r>
          </a:p>
        </p:txBody>
      </p:sp>
      <p:sp>
        <p:nvSpPr>
          <p:cNvPr id="12" name="TextBox 11"/>
          <p:cNvSpPr txBox="1"/>
          <p:nvPr/>
        </p:nvSpPr>
        <p:spPr>
          <a:xfrm>
            <a:off x="907350" y="1280476"/>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At least 80% of sperms must have normal shape &amp; size.</a:t>
            </a:r>
          </a:p>
        </p:txBody>
      </p:sp>
      <p:sp>
        <p:nvSpPr>
          <p:cNvPr id="9" name="TextBox 8"/>
          <p:cNvSpPr txBox="1"/>
          <p:nvPr/>
        </p:nvSpPr>
        <p:spPr>
          <a:xfrm>
            <a:off x="888842" y="17376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54950" y="2566286"/>
            <a:ext cx="623954" cy="623954"/>
          </a:xfrm>
          <a:prstGeom prst="rect">
            <a:avLst/>
          </a:prstGeom>
          <a:noFill/>
        </p:spPr>
      </p:pic>
      <p:sp>
        <p:nvSpPr>
          <p:cNvPr id="11" name="TextBox 10"/>
          <p:cNvSpPr txBox="1"/>
          <p:nvPr/>
        </p:nvSpPr>
        <p:spPr>
          <a:xfrm>
            <a:off x="888842" y="22354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88842" y="27186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888842" y="31758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33540866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44540" y="3592906"/>
            <a:ext cx="609660" cy="609660"/>
          </a:xfrm>
          <a:prstGeom prst="rect">
            <a:avLst/>
          </a:prstGeom>
          <a:noFill/>
        </p:spPr>
      </p:pic>
      <p:sp>
        <p:nvSpPr>
          <p:cNvPr id="5" name="TextBox 4"/>
          <p:cNvSpPr txBox="1"/>
          <p:nvPr/>
        </p:nvSpPr>
        <p:spPr>
          <a:xfrm>
            <a:off x="609600" y="1047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49. Read the following</a:t>
            </a:r>
          </a:p>
        </p:txBody>
      </p:sp>
      <p:sp>
        <p:nvSpPr>
          <p:cNvPr id="8" name="TextBox 7"/>
          <p:cNvSpPr txBox="1"/>
          <p:nvPr/>
        </p:nvSpPr>
        <p:spPr>
          <a:xfrm>
            <a:off x="1161672" y="3701036"/>
            <a:ext cx="1581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a:t>
            </a:r>
          </a:p>
        </p:txBody>
      </p:sp>
      <p:sp>
        <p:nvSpPr>
          <p:cNvPr id="19" name="TextBox 18"/>
          <p:cNvSpPr txBox="1"/>
          <p:nvPr/>
        </p:nvSpPr>
        <p:spPr>
          <a:xfrm>
            <a:off x="3734562" y="3688276"/>
            <a:ext cx="175183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   </a:t>
            </a:r>
          </a:p>
        </p:txBody>
      </p:sp>
      <p:sp>
        <p:nvSpPr>
          <p:cNvPr id="20" name="TextBox 19"/>
          <p:cNvSpPr txBox="1"/>
          <p:nvPr/>
        </p:nvSpPr>
        <p:spPr>
          <a:xfrm>
            <a:off x="3733800" y="4152840"/>
            <a:ext cx="1752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iii only</a:t>
            </a:r>
          </a:p>
        </p:txBody>
      </p:sp>
      <p:sp>
        <p:nvSpPr>
          <p:cNvPr id="21" name="TextBox 20"/>
          <p:cNvSpPr txBox="1"/>
          <p:nvPr/>
        </p:nvSpPr>
        <p:spPr>
          <a:xfrm>
            <a:off x="1143000" y="4131011"/>
            <a:ext cx="193624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&amp; iii only    </a:t>
            </a:r>
          </a:p>
        </p:txBody>
      </p:sp>
      <p:sp>
        <p:nvSpPr>
          <p:cNvPr id="10" name="TextBox 9"/>
          <p:cNvSpPr txBox="1"/>
          <p:nvPr/>
        </p:nvSpPr>
        <p:spPr>
          <a:xfrm>
            <a:off x="914400" y="1428750"/>
            <a:ext cx="5943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r>
              <a:rPr lang="en-US" sz="2000" b="1">
                <a:solidFill>
                  <a:srgbClr val="0000FF"/>
                </a:solidFill>
                <a:latin typeface="Times New Roman" pitchFamily="18" charset="0"/>
                <a:ea typeface="Cambria Math" pitchFamily="18" charset="0"/>
                <a:cs typeface="Times New Roman" pitchFamily="18" charset="0"/>
              </a:rPr>
              <a:t>i)  Oogonia are not formed &amp; added after birth.</a:t>
            </a:r>
          </a:p>
        </p:txBody>
      </p:sp>
      <p:sp>
        <p:nvSpPr>
          <p:cNvPr id="12" name="TextBox 11"/>
          <p:cNvSpPr txBox="1"/>
          <p:nvPr/>
        </p:nvSpPr>
        <p:spPr>
          <a:xfrm>
            <a:off x="914400" y="1835721"/>
            <a:ext cx="7696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romanLcParenR" startAt="2"/>
              <a:tabLst>
                <a:tab pos="404813"/>
              </a:tabLst>
            </a:pPr>
            <a:r>
              <a:rPr lang="en-US" sz="2000" b="1">
                <a:solidFill>
                  <a:srgbClr val="0000FF"/>
                </a:solidFill>
                <a:latin typeface="Times New Roman" pitchFamily="18" charset="0"/>
                <a:ea typeface="Cambria Math" pitchFamily="18" charset="0"/>
                <a:cs typeface="Times New Roman" pitchFamily="18" charset="0"/>
              </a:rPr>
              <a:t>When primary oocyte is surrounded by a layer of granulosa cells, it is called the primary follicle. </a:t>
            </a:r>
          </a:p>
        </p:txBody>
      </p:sp>
      <p:sp>
        <p:nvSpPr>
          <p:cNvPr id="13" name="TextBox 12"/>
          <p:cNvSpPr txBox="1"/>
          <p:nvPr/>
        </p:nvSpPr>
        <p:spPr>
          <a:xfrm>
            <a:off x="914400" y="2489711"/>
            <a:ext cx="7620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1638" indent="-401638">
              <a:tabLst>
                <a:tab pos="401638"/>
              </a:tabLst>
            </a:pPr>
            <a:r>
              <a:rPr lang="en-US" sz="2000" b="1">
                <a:solidFill>
                  <a:srgbClr val="0000FF"/>
                </a:solidFill>
                <a:latin typeface="Times New Roman" pitchFamily="18" charset="0"/>
                <a:ea typeface="Cambria Math" pitchFamily="18" charset="0"/>
                <a:cs typeface="Times New Roman" pitchFamily="18" charset="0"/>
              </a:rPr>
              <a:t>iii)  At puberty only 60,000 – 80,000 primary follicles are left in the ovary.</a:t>
            </a:r>
          </a:p>
        </p:txBody>
      </p:sp>
      <p:sp>
        <p:nvSpPr>
          <p:cNvPr id="14" name="TextBox 13"/>
          <p:cNvSpPr txBox="1"/>
          <p:nvPr/>
        </p:nvSpPr>
        <p:spPr>
          <a:xfrm>
            <a:off x="1143000" y="3211966"/>
            <a:ext cx="381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combinations….. </a:t>
            </a:r>
          </a:p>
        </p:txBody>
      </p:sp>
      <p:sp>
        <p:nvSpPr>
          <p:cNvPr id="2" name="TextBox 1"/>
          <p:cNvSpPr txBox="1"/>
          <p:nvPr/>
        </p:nvSpPr>
        <p:spPr>
          <a:xfrm>
            <a:off x="2209800" y="666750"/>
            <a:ext cx="4267200"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a:solidFill>
                  <a:srgbClr val="002060"/>
                </a:solidFill>
              </a:rPr>
              <a:t>OOGENESIS</a:t>
            </a:r>
          </a:p>
        </p:txBody>
      </p:sp>
    </p:spTree>
    <p:extLst>
      <p:ext uri="{BB962C8B-B14F-4D97-AF65-F5344CB8AC3E}">
        <p14:creationId xmlns:p14="http://schemas.microsoft.com/office/powerpoint/2010/main" val="39579392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50. Read the following</a:t>
            </a:r>
          </a:p>
        </p:txBody>
      </p:sp>
      <p:sp>
        <p:nvSpPr>
          <p:cNvPr id="8" name="TextBox 7"/>
          <p:cNvSpPr txBox="1"/>
          <p:nvPr/>
        </p:nvSpPr>
        <p:spPr>
          <a:xfrm>
            <a:off x="856872" y="3213220"/>
            <a:ext cx="1581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a:t>
            </a:r>
          </a:p>
        </p:txBody>
      </p:sp>
      <p:sp>
        <p:nvSpPr>
          <p:cNvPr id="19" name="TextBox 18"/>
          <p:cNvSpPr txBox="1"/>
          <p:nvPr/>
        </p:nvSpPr>
        <p:spPr>
          <a:xfrm>
            <a:off x="3452798" y="3200460"/>
            <a:ext cx="1447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ii</a:t>
            </a:r>
          </a:p>
        </p:txBody>
      </p:sp>
      <p:sp>
        <p:nvSpPr>
          <p:cNvPr id="20" name="TextBox 19"/>
          <p:cNvSpPr txBox="1"/>
          <p:nvPr/>
        </p:nvSpPr>
        <p:spPr>
          <a:xfrm>
            <a:off x="3429000" y="3643195"/>
            <a:ext cx="23621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ii &amp; iii only</a:t>
            </a:r>
          </a:p>
        </p:txBody>
      </p:sp>
      <p:sp>
        <p:nvSpPr>
          <p:cNvPr id="21" name="TextBox 20"/>
          <p:cNvSpPr txBox="1"/>
          <p:nvPr/>
        </p:nvSpPr>
        <p:spPr>
          <a:xfrm>
            <a:off x="838201" y="3643195"/>
            <a:ext cx="16001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iii</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3224197" y="3486047"/>
            <a:ext cx="714405" cy="714405"/>
          </a:xfrm>
          <a:prstGeom prst="rect">
            <a:avLst/>
          </a:prstGeom>
          <a:noFill/>
        </p:spPr>
      </p:pic>
      <p:sp>
        <p:nvSpPr>
          <p:cNvPr id="10" name="TextBox 9"/>
          <p:cNvSpPr txBox="1"/>
          <p:nvPr/>
        </p:nvSpPr>
        <p:spPr>
          <a:xfrm>
            <a:off x="838200" y="1038358"/>
            <a:ext cx="7772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Primary follicles are surrounded by many layers of granulosa cells &amp; theca </a:t>
            </a:r>
          </a:p>
        </p:txBody>
      </p:sp>
      <p:sp>
        <p:nvSpPr>
          <p:cNvPr id="12" name="TextBox 11"/>
          <p:cNvSpPr txBox="1"/>
          <p:nvPr/>
        </p:nvSpPr>
        <p:spPr>
          <a:xfrm>
            <a:off x="838200" y="16573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Secondary follicles are surrounded by theca</a:t>
            </a:r>
          </a:p>
        </p:txBody>
      </p:sp>
      <p:sp>
        <p:nvSpPr>
          <p:cNvPr id="13" name="TextBox 12"/>
          <p:cNvSpPr txBox="1"/>
          <p:nvPr/>
        </p:nvSpPr>
        <p:spPr>
          <a:xfrm>
            <a:off x="838200" y="210185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Antrum is formed at Tertiary follicle stage</a:t>
            </a:r>
          </a:p>
        </p:txBody>
      </p:sp>
      <p:sp>
        <p:nvSpPr>
          <p:cNvPr id="14" name="TextBox 13"/>
          <p:cNvSpPr txBox="1"/>
          <p:nvPr/>
        </p:nvSpPr>
        <p:spPr>
          <a:xfrm>
            <a:off x="838200" y="2578160"/>
            <a:ext cx="4876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combinations….. </a:t>
            </a:r>
          </a:p>
        </p:txBody>
      </p:sp>
    </p:spTree>
    <p:extLst>
      <p:ext uri="{BB962C8B-B14F-4D97-AF65-F5344CB8AC3E}">
        <p14:creationId xmlns:p14="http://schemas.microsoft.com/office/powerpoint/2010/main" val="1164011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97923" y="948750"/>
            <a:ext cx="4636077"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PASSAGE OF SPERMATOZOA</a:t>
            </a:r>
          </a:p>
        </p:txBody>
      </p:sp>
      <p:sp>
        <p:nvSpPr>
          <p:cNvPr id="3" name="Rectangle 2"/>
          <p:cNvSpPr/>
          <p:nvPr/>
        </p:nvSpPr>
        <p:spPr>
          <a:xfrm>
            <a:off x="743955" y="1573946"/>
            <a:ext cx="3285066"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SEMINIFEROUS TUBULE</a:t>
            </a:r>
          </a:p>
        </p:txBody>
      </p:sp>
      <p:sp>
        <p:nvSpPr>
          <p:cNvPr id="4" name="Rectangle 3"/>
          <p:cNvSpPr/>
          <p:nvPr/>
        </p:nvSpPr>
        <p:spPr>
          <a:xfrm>
            <a:off x="4959797" y="1555653"/>
            <a:ext cx="1843966"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RETE TESTIS</a:t>
            </a:r>
          </a:p>
        </p:txBody>
      </p:sp>
      <p:sp>
        <p:nvSpPr>
          <p:cNvPr id="5" name="Rectangle 4"/>
          <p:cNvSpPr/>
          <p:nvPr/>
        </p:nvSpPr>
        <p:spPr>
          <a:xfrm>
            <a:off x="5891158" y="2150482"/>
            <a:ext cx="2559547"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VASA EFFERENTIA</a:t>
            </a:r>
          </a:p>
        </p:txBody>
      </p:sp>
      <p:sp>
        <p:nvSpPr>
          <p:cNvPr id="6" name="Rectangle 5"/>
          <p:cNvSpPr/>
          <p:nvPr/>
        </p:nvSpPr>
        <p:spPr>
          <a:xfrm>
            <a:off x="3015961" y="2150482"/>
            <a:ext cx="1754006" cy="400110"/>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EPIDIDYMIS</a:t>
            </a:r>
          </a:p>
        </p:txBody>
      </p:sp>
      <p:sp>
        <p:nvSpPr>
          <p:cNvPr id="7" name="Rectangle 6"/>
          <p:cNvSpPr/>
          <p:nvPr/>
        </p:nvSpPr>
        <p:spPr>
          <a:xfrm>
            <a:off x="769929" y="2701350"/>
            <a:ext cx="2102435"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VAS DEFERENS</a:t>
            </a:r>
          </a:p>
        </p:txBody>
      </p:sp>
      <p:sp>
        <p:nvSpPr>
          <p:cNvPr id="8" name="Rectangle 7"/>
          <p:cNvSpPr/>
          <p:nvPr/>
        </p:nvSpPr>
        <p:spPr>
          <a:xfrm>
            <a:off x="697923" y="3789906"/>
            <a:ext cx="2893228" cy="400110"/>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EJACULATORY DUCT</a:t>
            </a:r>
          </a:p>
        </p:txBody>
      </p:sp>
      <p:sp>
        <p:nvSpPr>
          <p:cNvPr id="9" name="Rectangle 8"/>
          <p:cNvSpPr/>
          <p:nvPr/>
        </p:nvSpPr>
        <p:spPr>
          <a:xfrm>
            <a:off x="3496138" y="2901405"/>
            <a:ext cx="1470274"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URETHRA</a:t>
            </a:r>
          </a:p>
        </p:txBody>
      </p:sp>
      <p:sp>
        <p:nvSpPr>
          <p:cNvPr id="10" name="Rectangle 9"/>
          <p:cNvSpPr/>
          <p:nvPr/>
        </p:nvSpPr>
        <p:spPr>
          <a:xfrm>
            <a:off x="3942213" y="3540264"/>
            <a:ext cx="2048397"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VAGINA OF THE FEMALE</a:t>
            </a:r>
          </a:p>
        </p:txBody>
      </p:sp>
      <p:sp>
        <p:nvSpPr>
          <p:cNvPr id="11" name="Right Arrow 10"/>
          <p:cNvSpPr/>
          <p:nvPr/>
        </p:nvSpPr>
        <p:spPr>
          <a:xfrm>
            <a:off x="4114800" y="1634550"/>
            <a:ext cx="762000" cy="242316"/>
          </a:xfrm>
          <a:prstGeom prst="rightArrow">
            <a:avLst/>
          </a:prstGeom>
          <a:solidFill>
            <a:srgbClr val="DC30A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12" name="Bent Arrow 11"/>
          <p:cNvSpPr/>
          <p:nvPr/>
        </p:nvSpPr>
        <p:spPr>
          <a:xfrm rot="5400000">
            <a:off x="7212042" y="1509107"/>
            <a:ext cx="372199" cy="775485"/>
          </a:xfrm>
          <a:prstGeom prst="bentArrow">
            <a:avLst/>
          </a:prstGeom>
          <a:solidFill>
            <a:srgbClr val="DC30A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13" name="Right Arrow 12"/>
          <p:cNvSpPr/>
          <p:nvPr/>
        </p:nvSpPr>
        <p:spPr>
          <a:xfrm rot="10800000">
            <a:off x="4959797" y="2229379"/>
            <a:ext cx="762000" cy="242316"/>
          </a:xfrm>
          <a:prstGeom prst="rightArrow">
            <a:avLst/>
          </a:prstGeom>
          <a:solidFill>
            <a:srgbClr val="DC30A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14" name="Bent Arrow 13"/>
          <p:cNvSpPr/>
          <p:nvPr/>
        </p:nvSpPr>
        <p:spPr>
          <a:xfrm rot="5400000" flipV="1">
            <a:off x="2200388" y="2094625"/>
            <a:ext cx="372199" cy="754141"/>
          </a:xfrm>
          <a:prstGeom prst="bentArrow">
            <a:avLst/>
          </a:prstGeom>
          <a:solidFill>
            <a:srgbClr val="DC30A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15" name="Right Arrow 14"/>
          <p:cNvSpPr/>
          <p:nvPr/>
        </p:nvSpPr>
        <p:spPr>
          <a:xfrm rot="5400000">
            <a:off x="1625631" y="3308164"/>
            <a:ext cx="500811" cy="266761"/>
          </a:xfrm>
          <a:prstGeom prst="rightArrow">
            <a:avLst/>
          </a:prstGeom>
          <a:solidFill>
            <a:srgbClr val="DC30A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16" name="Bent Arrow 15"/>
          <p:cNvSpPr/>
          <p:nvPr/>
        </p:nvSpPr>
        <p:spPr>
          <a:xfrm rot="10800000" flipH="1" flipV="1">
            <a:off x="2971801" y="2957305"/>
            <a:ext cx="464823" cy="734645"/>
          </a:xfrm>
          <a:prstGeom prst="bentArrow">
            <a:avLst/>
          </a:prstGeom>
          <a:solidFill>
            <a:srgbClr val="DC30A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
        <p:nvSpPr>
          <p:cNvPr id="17" name="Bent Arrow 16"/>
          <p:cNvSpPr/>
          <p:nvPr/>
        </p:nvSpPr>
        <p:spPr>
          <a:xfrm rot="5400000">
            <a:off x="5174332" y="2980949"/>
            <a:ext cx="372199" cy="560132"/>
          </a:xfrm>
          <a:prstGeom prst="bentArrow">
            <a:avLst/>
          </a:prstGeom>
          <a:solidFill>
            <a:srgbClr val="DC30AB"/>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2537950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500"/>
                                        <p:tgtEl>
                                          <p:spTgt spid="2">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grpId="0" nodeType="click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left)">
                                      <p:cBhvr>
                                        <p:cTn id="26" dur="500"/>
                                        <p:tgtEl>
                                          <p:spTgt spid="3">
                                            <p:txEl>
                                              <p:pRg st="0" end="0"/>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22" presetClass="entr" presetSubtype="8" fill="hold" grpId="0" nodeType="clickEffect">
                                  <p:stCondLst>
                                    <p:cond delay="0"/>
                                  </p:stCondLst>
                                  <p:iterate type="lt">
                                    <p:tmPct val="10000"/>
                                  </p:iterate>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53" presetClass="entr" presetSubtype="16" fill="hold" grpId="0" nodeType="clickEffect">
                                  <p:stCondLst>
                                    <p:cond delay="0"/>
                                  </p:stCondLst>
                                  <p:iterate type="lt">
                                    <p:tmPct val="10000"/>
                                  </p:iterate>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8" fill="hold" nodeType="clickEffect">
                                  <p:stCondLst>
                                    <p:cond delay="0"/>
                                  </p:stCondLst>
                                  <p:iterate type="lt">
                                    <p:tmPct val="10000"/>
                                  </p:iterate>
                                  <p:childTnLst>
                                    <p:set>
                                      <p:cBhvr>
                                        <p:cTn id="42" dur="1" fill="hold">
                                          <p:stCondLst>
                                            <p:cond delay="0"/>
                                          </p:stCondLst>
                                        </p:cTn>
                                        <p:tgtEl>
                                          <p:spTgt spid="4">
                                            <p:txEl>
                                              <p:pRg st="0" end="0"/>
                                            </p:txEl>
                                          </p:spTgt>
                                        </p:tgtEl>
                                        <p:attrNameLst>
                                          <p:attrName>style.visibility</p:attrName>
                                        </p:attrNameLst>
                                      </p:cBhvr>
                                      <p:to>
                                        <p:strVal val="visible"/>
                                      </p:to>
                                    </p:set>
                                    <p:animEffect transition="in" filter="wipe(left)">
                                      <p:cBhvr>
                                        <p:cTn id="43" dur="500"/>
                                        <p:tgtEl>
                                          <p:spTgt spid="4">
                                            <p:txEl>
                                              <p:pRg st="0" end="0"/>
                                            </p:txEl>
                                          </p:spTgt>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8" fill="hold" grpId="0" nodeType="clickEffect">
                                  <p:stCondLst>
                                    <p:cond delay="0"/>
                                  </p:stCondLst>
                                  <p:iterate type="lt">
                                    <p:tmPct val="10000"/>
                                  </p:iterate>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53" presetClass="entr" presetSubtype="16" fill="hold" grpId="0" nodeType="clickEffect">
                                  <p:stCondLst>
                                    <p:cond delay="0"/>
                                  </p:stCondLst>
                                  <p:iterate type="lt">
                                    <p:tmPct val="10000"/>
                                  </p:iterate>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childTnLst>
                    </p:cTn>
                  </p:par>
                  <p:par>
                    <p:cTn id="56" fill="hold" nodeType="clickPar">
                      <p:stCondLst>
                        <p:cond delay="indefinite"/>
                      </p:stCondLst>
                      <p:childTnLst>
                        <p:par>
                          <p:cTn id="57" fill="hold">
                            <p:stCondLst>
                              <p:cond delay="0"/>
                            </p:stCondLst>
                            <p:childTnLst>
                              <p:par>
                                <p:cTn id="58" presetID="22" presetClass="entr" presetSubtype="8" fill="hold" nodeType="clickEffect">
                                  <p:stCondLst>
                                    <p:cond delay="0"/>
                                  </p:stCondLst>
                                  <p:iterate type="lt">
                                    <p:tmPct val="10000"/>
                                  </p:iterate>
                                  <p:childTnLst>
                                    <p:set>
                                      <p:cBhvr>
                                        <p:cTn id="59" dur="1" fill="hold">
                                          <p:stCondLst>
                                            <p:cond delay="0"/>
                                          </p:stCondLst>
                                        </p:cTn>
                                        <p:tgtEl>
                                          <p:spTgt spid="5">
                                            <p:txEl>
                                              <p:pRg st="0" end="0"/>
                                            </p:txEl>
                                          </p:spTgt>
                                        </p:tgtEl>
                                        <p:attrNameLst>
                                          <p:attrName>style.visibility</p:attrName>
                                        </p:attrNameLst>
                                      </p:cBhvr>
                                      <p:to>
                                        <p:strVal val="visible"/>
                                      </p:to>
                                    </p:set>
                                    <p:animEffect transition="in" filter="wipe(left)">
                                      <p:cBhvr>
                                        <p:cTn id="60" dur="500"/>
                                        <p:tgtEl>
                                          <p:spTgt spid="5">
                                            <p:txEl>
                                              <p:pRg st="0" end="0"/>
                                            </p:txEl>
                                          </p:spTgt>
                                        </p:tgtEl>
                                      </p:cBhvr>
                                    </p:animEffect>
                                  </p:childTnLst>
                                </p:cTn>
                              </p:par>
                            </p:childTnLst>
                          </p:cTn>
                        </p:par>
                      </p:childTnLst>
                    </p:cTn>
                  </p:par>
                  <p:par>
                    <p:cTn id="61" fill="hold" nodeType="clickPar">
                      <p:stCondLst>
                        <p:cond delay="indefinite"/>
                      </p:stCondLst>
                      <p:childTnLst>
                        <p:par>
                          <p:cTn id="62" fill="hold">
                            <p:stCondLst>
                              <p:cond delay="0"/>
                            </p:stCondLst>
                            <p:childTnLst>
                              <p:par>
                                <p:cTn id="63" presetID="22" presetClass="entr" presetSubtype="2" fill="hold" grpId="0" nodeType="clickEffect">
                                  <p:stCondLst>
                                    <p:cond delay="0"/>
                                  </p:stCondLst>
                                  <p:iterate type="lt">
                                    <p:tmPct val="10000"/>
                                  </p:iterate>
                                  <p:childTnLst>
                                    <p:set>
                                      <p:cBhvr>
                                        <p:cTn id="64" dur="1" fill="hold">
                                          <p:stCondLst>
                                            <p:cond delay="0"/>
                                          </p:stCondLst>
                                        </p:cTn>
                                        <p:tgtEl>
                                          <p:spTgt spid="13"/>
                                        </p:tgtEl>
                                        <p:attrNameLst>
                                          <p:attrName>style.visibility</p:attrName>
                                        </p:attrNameLst>
                                      </p:cBhvr>
                                      <p:to>
                                        <p:strVal val="visible"/>
                                      </p:to>
                                    </p:set>
                                    <p:animEffect transition="in" filter="wipe(right)">
                                      <p:cBhvr>
                                        <p:cTn id="65" dur="500"/>
                                        <p:tgtEl>
                                          <p:spTgt spid="13"/>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53" presetClass="entr" presetSubtype="16" fill="hold" grpId="0" nodeType="clickEffect">
                                  <p:stCondLst>
                                    <p:cond delay="0"/>
                                  </p:stCondLst>
                                  <p:iterate type="lt">
                                    <p:tmPct val="10000"/>
                                  </p:iterate>
                                  <p:childTnLst>
                                    <p:set>
                                      <p:cBhvr>
                                        <p:cTn id="69" dur="1" fill="hold">
                                          <p:stCondLst>
                                            <p:cond delay="0"/>
                                          </p:stCondLst>
                                        </p:cTn>
                                        <p:tgtEl>
                                          <p:spTgt spid="6"/>
                                        </p:tgtEl>
                                        <p:attrNameLst>
                                          <p:attrName>style.visibility</p:attrName>
                                        </p:attrNameLst>
                                      </p:cBhvr>
                                      <p:to>
                                        <p:strVal val="visible"/>
                                      </p:to>
                                    </p:set>
                                    <p:anim calcmode="lin" valueType="num">
                                      <p:cBhvr>
                                        <p:cTn id="70" dur="500" fill="hold"/>
                                        <p:tgtEl>
                                          <p:spTgt spid="6"/>
                                        </p:tgtEl>
                                        <p:attrNameLst>
                                          <p:attrName>ppt_w</p:attrName>
                                        </p:attrNameLst>
                                      </p:cBhvr>
                                      <p:tavLst>
                                        <p:tav tm="0">
                                          <p:val>
                                            <p:fltVal val="0"/>
                                          </p:val>
                                        </p:tav>
                                        <p:tav tm="100000">
                                          <p:val>
                                            <p:strVal val="#ppt_w"/>
                                          </p:val>
                                        </p:tav>
                                      </p:tavLst>
                                    </p:anim>
                                    <p:anim calcmode="lin" valueType="num">
                                      <p:cBhvr>
                                        <p:cTn id="71" dur="500" fill="hold"/>
                                        <p:tgtEl>
                                          <p:spTgt spid="6"/>
                                        </p:tgtEl>
                                        <p:attrNameLst>
                                          <p:attrName>ppt_h</p:attrName>
                                        </p:attrNameLst>
                                      </p:cBhvr>
                                      <p:tavLst>
                                        <p:tav tm="0">
                                          <p:val>
                                            <p:fltVal val="0"/>
                                          </p:val>
                                        </p:tav>
                                        <p:tav tm="100000">
                                          <p:val>
                                            <p:strVal val="#ppt_h"/>
                                          </p:val>
                                        </p:tav>
                                      </p:tavLst>
                                    </p:anim>
                                    <p:animEffect transition="in" filter="fade">
                                      <p:cBhvr>
                                        <p:cTn id="72" dur="500"/>
                                        <p:tgtEl>
                                          <p:spTgt spid="6"/>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nodeType="clickEffect">
                                  <p:stCondLst>
                                    <p:cond delay="0"/>
                                  </p:stCondLst>
                                  <p:iterate type="lt">
                                    <p:tmPct val="10000"/>
                                  </p:iterate>
                                  <p:childTnLst>
                                    <p:set>
                                      <p:cBhvr>
                                        <p:cTn id="76" dur="1" fill="hold">
                                          <p:stCondLst>
                                            <p:cond delay="0"/>
                                          </p:stCondLst>
                                        </p:cTn>
                                        <p:tgtEl>
                                          <p:spTgt spid="6">
                                            <p:txEl>
                                              <p:pRg st="0" end="0"/>
                                            </p:txEl>
                                          </p:spTgt>
                                        </p:tgtEl>
                                        <p:attrNameLst>
                                          <p:attrName>style.visibility</p:attrName>
                                        </p:attrNameLst>
                                      </p:cBhvr>
                                      <p:to>
                                        <p:strVal val="visible"/>
                                      </p:to>
                                    </p:set>
                                    <p:animEffect transition="in" filter="wipe(left)">
                                      <p:cBhvr>
                                        <p:cTn id="77" dur="500"/>
                                        <p:tgtEl>
                                          <p:spTgt spid="6">
                                            <p:txEl>
                                              <p:pRg st="0" end="0"/>
                                            </p:txEl>
                                          </p:spTgt>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2" fill="hold" grpId="0" nodeType="clickEffect">
                                  <p:stCondLst>
                                    <p:cond delay="0"/>
                                  </p:stCondLst>
                                  <p:iterate type="lt">
                                    <p:tmPct val="10000"/>
                                  </p:iterate>
                                  <p:childTnLst>
                                    <p:set>
                                      <p:cBhvr>
                                        <p:cTn id="81" dur="1" fill="hold">
                                          <p:stCondLst>
                                            <p:cond delay="0"/>
                                          </p:stCondLst>
                                        </p:cTn>
                                        <p:tgtEl>
                                          <p:spTgt spid="14"/>
                                        </p:tgtEl>
                                        <p:attrNameLst>
                                          <p:attrName>style.visibility</p:attrName>
                                        </p:attrNameLst>
                                      </p:cBhvr>
                                      <p:to>
                                        <p:strVal val="visible"/>
                                      </p:to>
                                    </p:set>
                                    <p:animEffect transition="in" filter="wipe(right)">
                                      <p:cBhvr>
                                        <p:cTn id="82" dur="500"/>
                                        <p:tgtEl>
                                          <p:spTgt spid="14"/>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53" presetClass="entr" presetSubtype="16" fill="hold" grpId="0" nodeType="clickEffect">
                                  <p:stCondLst>
                                    <p:cond delay="0"/>
                                  </p:stCondLst>
                                  <p:iterate type="lt">
                                    <p:tmPct val="10000"/>
                                  </p:iterate>
                                  <p:childTnLst>
                                    <p:set>
                                      <p:cBhvr>
                                        <p:cTn id="86" dur="1" fill="hold">
                                          <p:stCondLst>
                                            <p:cond delay="0"/>
                                          </p:stCondLst>
                                        </p:cTn>
                                        <p:tgtEl>
                                          <p:spTgt spid="7"/>
                                        </p:tgtEl>
                                        <p:attrNameLst>
                                          <p:attrName>style.visibility</p:attrName>
                                        </p:attrNameLst>
                                      </p:cBhvr>
                                      <p:to>
                                        <p:strVal val="visible"/>
                                      </p:to>
                                    </p:set>
                                    <p:anim calcmode="lin" valueType="num">
                                      <p:cBhvr>
                                        <p:cTn id="87" dur="500" fill="hold"/>
                                        <p:tgtEl>
                                          <p:spTgt spid="7"/>
                                        </p:tgtEl>
                                        <p:attrNameLst>
                                          <p:attrName>ppt_w</p:attrName>
                                        </p:attrNameLst>
                                      </p:cBhvr>
                                      <p:tavLst>
                                        <p:tav tm="0">
                                          <p:val>
                                            <p:fltVal val="0"/>
                                          </p:val>
                                        </p:tav>
                                        <p:tav tm="100000">
                                          <p:val>
                                            <p:strVal val="#ppt_w"/>
                                          </p:val>
                                        </p:tav>
                                      </p:tavLst>
                                    </p:anim>
                                    <p:anim calcmode="lin" valueType="num">
                                      <p:cBhvr>
                                        <p:cTn id="88" dur="500" fill="hold"/>
                                        <p:tgtEl>
                                          <p:spTgt spid="7"/>
                                        </p:tgtEl>
                                        <p:attrNameLst>
                                          <p:attrName>ppt_h</p:attrName>
                                        </p:attrNameLst>
                                      </p:cBhvr>
                                      <p:tavLst>
                                        <p:tav tm="0">
                                          <p:val>
                                            <p:fltVal val="0"/>
                                          </p:val>
                                        </p:tav>
                                        <p:tav tm="100000">
                                          <p:val>
                                            <p:strVal val="#ppt_h"/>
                                          </p:val>
                                        </p:tav>
                                      </p:tavLst>
                                    </p:anim>
                                    <p:animEffect transition="in" filter="fade">
                                      <p:cBhvr>
                                        <p:cTn id="89" dur="500"/>
                                        <p:tgtEl>
                                          <p:spTgt spid="7"/>
                                        </p:tgtEl>
                                      </p:cBhvr>
                                    </p:animEffect>
                                  </p:childTnLst>
                                </p:cTn>
                              </p:par>
                            </p:childTnLst>
                          </p:cTn>
                        </p:par>
                      </p:childTnLst>
                    </p:cTn>
                  </p:par>
                  <p:par>
                    <p:cTn id="90" fill="hold" nodeType="clickPar">
                      <p:stCondLst>
                        <p:cond delay="indefinite"/>
                      </p:stCondLst>
                      <p:childTnLst>
                        <p:par>
                          <p:cTn id="91" fill="hold">
                            <p:stCondLst>
                              <p:cond delay="0"/>
                            </p:stCondLst>
                            <p:childTnLst>
                              <p:par>
                                <p:cTn id="92" presetID="22" presetClass="entr" presetSubtype="8" fill="hold" nodeType="clickEffect">
                                  <p:stCondLst>
                                    <p:cond delay="0"/>
                                  </p:stCondLst>
                                  <p:iterate type="lt">
                                    <p:tmPct val="10000"/>
                                  </p:iterate>
                                  <p:childTnLst>
                                    <p:set>
                                      <p:cBhvr>
                                        <p:cTn id="93" dur="1" fill="hold">
                                          <p:stCondLst>
                                            <p:cond delay="0"/>
                                          </p:stCondLst>
                                        </p:cTn>
                                        <p:tgtEl>
                                          <p:spTgt spid="7">
                                            <p:txEl>
                                              <p:pRg st="0" end="0"/>
                                            </p:txEl>
                                          </p:spTgt>
                                        </p:tgtEl>
                                        <p:attrNameLst>
                                          <p:attrName>style.visibility</p:attrName>
                                        </p:attrNameLst>
                                      </p:cBhvr>
                                      <p:to>
                                        <p:strVal val="visible"/>
                                      </p:to>
                                    </p:set>
                                    <p:animEffect transition="in" filter="wipe(left)">
                                      <p:cBhvr>
                                        <p:cTn id="94" dur="500"/>
                                        <p:tgtEl>
                                          <p:spTgt spid="7">
                                            <p:txEl>
                                              <p:pRg st="0" end="0"/>
                                            </p:txEl>
                                          </p:spTgt>
                                        </p:tgtEl>
                                      </p:cBhvr>
                                    </p:animEffect>
                                  </p:childTnLst>
                                </p:cTn>
                              </p:par>
                            </p:childTnLst>
                          </p:cTn>
                        </p:par>
                      </p:childTnLst>
                    </p:cTn>
                  </p:par>
                  <p:par>
                    <p:cTn id="95" fill="hold" nodeType="clickPar">
                      <p:stCondLst>
                        <p:cond delay="indefinite"/>
                      </p:stCondLst>
                      <p:childTnLst>
                        <p:par>
                          <p:cTn id="96" fill="hold">
                            <p:stCondLst>
                              <p:cond delay="0"/>
                            </p:stCondLst>
                            <p:childTnLst>
                              <p:par>
                                <p:cTn id="97" presetID="22" presetClass="entr" presetSubtype="1" fill="hold" grpId="0" nodeType="clickEffect">
                                  <p:stCondLst>
                                    <p:cond delay="0"/>
                                  </p:stCondLst>
                                  <p:iterate type="lt">
                                    <p:tmPct val="10000"/>
                                  </p:iterate>
                                  <p:childTnLst>
                                    <p:set>
                                      <p:cBhvr>
                                        <p:cTn id="98" dur="1" fill="hold">
                                          <p:stCondLst>
                                            <p:cond delay="0"/>
                                          </p:stCondLst>
                                        </p:cTn>
                                        <p:tgtEl>
                                          <p:spTgt spid="15"/>
                                        </p:tgtEl>
                                        <p:attrNameLst>
                                          <p:attrName>style.visibility</p:attrName>
                                        </p:attrNameLst>
                                      </p:cBhvr>
                                      <p:to>
                                        <p:strVal val="visible"/>
                                      </p:to>
                                    </p:set>
                                    <p:animEffect transition="in" filter="wipe(up)">
                                      <p:cBhvr>
                                        <p:cTn id="99" dur="500"/>
                                        <p:tgtEl>
                                          <p:spTgt spid="15"/>
                                        </p:tgtEl>
                                      </p:cBhvr>
                                    </p:animEffect>
                                  </p:childTnLst>
                                </p:cTn>
                              </p:par>
                            </p:childTnLst>
                          </p:cTn>
                        </p:par>
                      </p:childTnLst>
                    </p:cTn>
                  </p:par>
                  <p:par>
                    <p:cTn id="100" fill="hold" nodeType="clickPar">
                      <p:stCondLst>
                        <p:cond delay="indefinite"/>
                      </p:stCondLst>
                      <p:childTnLst>
                        <p:par>
                          <p:cTn id="101" fill="hold">
                            <p:stCondLst>
                              <p:cond delay="0"/>
                            </p:stCondLst>
                            <p:childTnLst>
                              <p:par>
                                <p:cTn id="102" presetID="53" presetClass="entr" presetSubtype="16" fill="hold" grpId="0" nodeType="clickEffect">
                                  <p:stCondLst>
                                    <p:cond delay="0"/>
                                  </p:stCondLst>
                                  <p:iterate type="lt">
                                    <p:tmPct val="10000"/>
                                  </p:iterate>
                                  <p:childTnLst>
                                    <p:set>
                                      <p:cBhvr>
                                        <p:cTn id="103" dur="1" fill="hold">
                                          <p:stCondLst>
                                            <p:cond delay="0"/>
                                          </p:stCondLst>
                                        </p:cTn>
                                        <p:tgtEl>
                                          <p:spTgt spid="8"/>
                                        </p:tgtEl>
                                        <p:attrNameLst>
                                          <p:attrName>style.visibility</p:attrName>
                                        </p:attrNameLst>
                                      </p:cBhvr>
                                      <p:to>
                                        <p:strVal val="visible"/>
                                      </p:to>
                                    </p:set>
                                    <p:anim calcmode="lin" valueType="num">
                                      <p:cBhvr>
                                        <p:cTn id="104" dur="500" fill="hold"/>
                                        <p:tgtEl>
                                          <p:spTgt spid="8"/>
                                        </p:tgtEl>
                                        <p:attrNameLst>
                                          <p:attrName>ppt_w</p:attrName>
                                        </p:attrNameLst>
                                      </p:cBhvr>
                                      <p:tavLst>
                                        <p:tav tm="0">
                                          <p:val>
                                            <p:fltVal val="0"/>
                                          </p:val>
                                        </p:tav>
                                        <p:tav tm="100000">
                                          <p:val>
                                            <p:strVal val="#ppt_w"/>
                                          </p:val>
                                        </p:tav>
                                      </p:tavLst>
                                    </p:anim>
                                    <p:anim calcmode="lin" valueType="num">
                                      <p:cBhvr>
                                        <p:cTn id="105" dur="500" fill="hold"/>
                                        <p:tgtEl>
                                          <p:spTgt spid="8"/>
                                        </p:tgtEl>
                                        <p:attrNameLst>
                                          <p:attrName>ppt_h</p:attrName>
                                        </p:attrNameLst>
                                      </p:cBhvr>
                                      <p:tavLst>
                                        <p:tav tm="0">
                                          <p:val>
                                            <p:fltVal val="0"/>
                                          </p:val>
                                        </p:tav>
                                        <p:tav tm="100000">
                                          <p:val>
                                            <p:strVal val="#ppt_h"/>
                                          </p:val>
                                        </p:tav>
                                      </p:tavLst>
                                    </p:anim>
                                    <p:animEffect transition="in" filter="fade">
                                      <p:cBhvr>
                                        <p:cTn id="106" dur="500"/>
                                        <p:tgtEl>
                                          <p:spTgt spid="8"/>
                                        </p:tgtEl>
                                      </p:cBhvr>
                                    </p:animEffect>
                                  </p:childTnLst>
                                </p:cTn>
                              </p:par>
                            </p:childTnLst>
                          </p:cTn>
                        </p:par>
                      </p:childTnLst>
                    </p:cTn>
                  </p:par>
                  <p:par>
                    <p:cTn id="107" fill="hold" nodeType="clickPar">
                      <p:stCondLst>
                        <p:cond delay="indefinite"/>
                      </p:stCondLst>
                      <p:childTnLst>
                        <p:par>
                          <p:cTn id="108" fill="hold">
                            <p:stCondLst>
                              <p:cond delay="0"/>
                            </p:stCondLst>
                            <p:childTnLst>
                              <p:par>
                                <p:cTn id="109" presetID="22" presetClass="entr" presetSubtype="8" fill="hold" nodeType="clickEffect">
                                  <p:stCondLst>
                                    <p:cond delay="0"/>
                                  </p:stCondLst>
                                  <p:iterate type="lt">
                                    <p:tmPct val="10000"/>
                                  </p:iterate>
                                  <p:childTnLst>
                                    <p:set>
                                      <p:cBhvr>
                                        <p:cTn id="110" dur="1" fill="hold">
                                          <p:stCondLst>
                                            <p:cond delay="0"/>
                                          </p:stCondLst>
                                        </p:cTn>
                                        <p:tgtEl>
                                          <p:spTgt spid="8">
                                            <p:txEl>
                                              <p:pRg st="0" end="0"/>
                                            </p:txEl>
                                          </p:spTgt>
                                        </p:tgtEl>
                                        <p:attrNameLst>
                                          <p:attrName>style.visibility</p:attrName>
                                        </p:attrNameLst>
                                      </p:cBhvr>
                                      <p:to>
                                        <p:strVal val="visible"/>
                                      </p:to>
                                    </p:set>
                                    <p:animEffect transition="in" filter="wipe(left)">
                                      <p:cBhvr>
                                        <p:cTn id="111" dur="500"/>
                                        <p:tgtEl>
                                          <p:spTgt spid="8">
                                            <p:txEl>
                                              <p:pRg st="0" end="0"/>
                                            </p:txEl>
                                          </p:spTgt>
                                        </p:tgtEl>
                                      </p:cBhvr>
                                    </p:animEffect>
                                  </p:childTnLst>
                                </p:cTn>
                              </p:par>
                            </p:childTnLst>
                          </p:cTn>
                        </p:par>
                      </p:childTnLst>
                    </p:cTn>
                  </p:par>
                  <p:par>
                    <p:cTn id="112" fill="hold" nodeType="clickPar">
                      <p:stCondLst>
                        <p:cond delay="indefinite"/>
                      </p:stCondLst>
                      <p:childTnLst>
                        <p:par>
                          <p:cTn id="113" fill="hold">
                            <p:stCondLst>
                              <p:cond delay="0"/>
                            </p:stCondLst>
                            <p:childTnLst>
                              <p:par>
                                <p:cTn id="114" presetID="22" presetClass="entr" presetSubtype="4" fill="hold" grpId="0" nodeType="clickEffect">
                                  <p:stCondLst>
                                    <p:cond delay="0"/>
                                  </p:stCondLst>
                                  <p:iterate type="lt">
                                    <p:tmPct val="10000"/>
                                  </p:iterate>
                                  <p:childTnLst>
                                    <p:set>
                                      <p:cBhvr>
                                        <p:cTn id="115" dur="1" fill="hold">
                                          <p:stCondLst>
                                            <p:cond delay="0"/>
                                          </p:stCondLst>
                                        </p:cTn>
                                        <p:tgtEl>
                                          <p:spTgt spid="16"/>
                                        </p:tgtEl>
                                        <p:attrNameLst>
                                          <p:attrName>style.visibility</p:attrName>
                                        </p:attrNameLst>
                                      </p:cBhvr>
                                      <p:to>
                                        <p:strVal val="visible"/>
                                      </p:to>
                                    </p:set>
                                    <p:animEffect transition="in" filter="wipe(down)">
                                      <p:cBhvr>
                                        <p:cTn id="116" dur="500"/>
                                        <p:tgtEl>
                                          <p:spTgt spid="16"/>
                                        </p:tgtEl>
                                      </p:cBhvr>
                                    </p:animEffect>
                                  </p:childTnLst>
                                </p:cTn>
                              </p:par>
                            </p:childTnLst>
                          </p:cTn>
                        </p:par>
                      </p:childTnLst>
                    </p:cTn>
                  </p:par>
                  <p:par>
                    <p:cTn id="117" fill="hold" nodeType="clickPar">
                      <p:stCondLst>
                        <p:cond delay="indefinite"/>
                      </p:stCondLst>
                      <p:childTnLst>
                        <p:par>
                          <p:cTn id="118" fill="hold">
                            <p:stCondLst>
                              <p:cond delay="0"/>
                            </p:stCondLst>
                            <p:childTnLst>
                              <p:par>
                                <p:cTn id="119" presetID="53" presetClass="entr" presetSubtype="16" fill="hold" grpId="0" nodeType="clickEffect">
                                  <p:stCondLst>
                                    <p:cond delay="0"/>
                                  </p:stCondLst>
                                  <p:iterate type="lt">
                                    <p:tmPct val="10000"/>
                                  </p:iterate>
                                  <p:childTnLst>
                                    <p:set>
                                      <p:cBhvr>
                                        <p:cTn id="120" dur="1" fill="hold">
                                          <p:stCondLst>
                                            <p:cond delay="0"/>
                                          </p:stCondLst>
                                        </p:cTn>
                                        <p:tgtEl>
                                          <p:spTgt spid="9"/>
                                        </p:tgtEl>
                                        <p:attrNameLst>
                                          <p:attrName>style.visibility</p:attrName>
                                        </p:attrNameLst>
                                      </p:cBhvr>
                                      <p:to>
                                        <p:strVal val="visible"/>
                                      </p:to>
                                    </p:set>
                                    <p:anim calcmode="lin" valueType="num">
                                      <p:cBhvr>
                                        <p:cTn id="121" dur="500" fill="hold"/>
                                        <p:tgtEl>
                                          <p:spTgt spid="9"/>
                                        </p:tgtEl>
                                        <p:attrNameLst>
                                          <p:attrName>ppt_w</p:attrName>
                                        </p:attrNameLst>
                                      </p:cBhvr>
                                      <p:tavLst>
                                        <p:tav tm="0">
                                          <p:val>
                                            <p:fltVal val="0"/>
                                          </p:val>
                                        </p:tav>
                                        <p:tav tm="100000">
                                          <p:val>
                                            <p:strVal val="#ppt_w"/>
                                          </p:val>
                                        </p:tav>
                                      </p:tavLst>
                                    </p:anim>
                                    <p:anim calcmode="lin" valueType="num">
                                      <p:cBhvr>
                                        <p:cTn id="122" dur="500" fill="hold"/>
                                        <p:tgtEl>
                                          <p:spTgt spid="9"/>
                                        </p:tgtEl>
                                        <p:attrNameLst>
                                          <p:attrName>ppt_h</p:attrName>
                                        </p:attrNameLst>
                                      </p:cBhvr>
                                      <p:tavLst>
                                        <p:tav tm="0">
                                          <p:val>
                                            <p:fltVal val="0"/>
                                          </p:val>
                                        </p:tav>
                                        <p:tav tm="100000">
                                          <p:val>
                                            <p:strVal val="#ppt_h"/>
                                          </p:val>
                                        </p:tav>
                                      </p:tavLst>
                                    </p:anim>
                                    <p:animEffect transition="in" filter="fade">
                                      <p:cBhvr>
                                        <p:cTn id="123" dur="500"/>
                                        <p:tgtEl>
                                          <p:spTgt spid="9"/>
                                        </p:tgtEl>
                                      </p:cBhvr>
                                    </p:animEffect>
                                  </p:childTnLst>
                                </p:cTn>
                              </p:par>
                            </p:childTnLst>
                          </p:cTn>
                        </p:par>
                      </p:childTnLst>
                    </p:cTn>
                  </p:par>
                  <p:par>
                    <p:cTn id="124" fill="hold" nodeType="clickPar">
                      <p:stCondLst>
                        <p:cond delay="indefinite"/>
                      </p:stCondLst>
                      <p:childTnLst>
                        <p:par>
                          <p:cTn id="125" fill="hold">
                            <p:stCondLst>
                              <p:cond delay="0"/>
                            </p:stCondLst>
                            <p:childTnLst>
                              <p:par>
                                <p:cTn id="126" presetID="22" presetClass="entr" presetSubtype="8" fill="hold" nodeType="clickEffect">
                                  <p:stCondLst>
                                    <p:cond delay="0"/>
                                  </p:stCondLst>
                                  <p:iterate type="lt">
                                    <p:tmPct val="10000"/>
                                  </p:iterate>
                                  <p:childTnLst>
                                    <p:set>
                                      <p:cBhvr>
                                        <p:cTn id="127" dur="1" fill="hold">
                                          <p:stCondLst>
                                            <p:cond delay="0"/>
                                          </p:stCondLst>
                                        </p:cTn>
                                        <p:tgtEl>
                                          <p:spTgt spid="9">
                                            <p:txEl>
                                              <p:pRg st="0" end="0"/>
                                            </p:txEl>
                                          </p:spTgt>
                                        </p:tgtEl>
                                        <p:attrNameLst>
                                          <p:attrName>style.visibility</p:attrName>
                                        </p:attrNameLst>
                                      </p:cBhvr>
                                      <p:to>
                                        <p:strVal val="visible"/>
                                      </p:to>
                                    </p:set>
                                    <p:animEffect transition="in" filter="wipe(left)">
                                      <p:cBhvr>
                                        <p:cTn id="128" dur="500"/>
                                        <p:tgtEl>
                                          <p:spTgt spid="9">
                                            <p:txEl>
                                              <p:pRg st="0" end="0"/>
                                            </p:txEl>
                                          </p:spTgt>
                                        </p:tgtEl>
                                      </p:cBhvr>
                                    </p:animEffect>
                                  </p:childTnLst>
                                </p:cTn>
                              </p:par>
                            </p:childTnLst>
                          </p:cTn>
                        </p:par>
                      </p:childTnLst>
                    </p:cTn>
                  </p:par>
                  <p:par>
                    <p:cTn id="129" fill="hold" nodeType="clickPar">
                      <p:stCondLst>
                        <p:cond delay="indefinite"/>
                      </p:stCondLst>
                      <p:childTnLst>
                        <p:par>
                          <p:cTn id="130" fill="hold">
                            <p:stCondLst>
                              <p:cond delay="0"/>
                            </p:stCondLst>
                            <p:childTnLst>
                              <p:par>
                                <p:cTn id="131" presetID="22" presetClass="entr" presetSubtype="8" fill="hold" grpId="0" nodeType="clickEffect">
                                  <p:stCondLst>
                                    <p:cond delay="0"/>
                                  </p:stCondLst>
                                  <p:iterate type="lt">
                                    <p:tmPct val="10000"/>
                                  </p:iterate>
                                  <p:childTnLst>
                                    <p:set>
                                      <p:cBhvr>
                                        <p:cTn id="132" dur="1" fill="hold">
                                          <p:stCondLst>
                                            <p:cond delay="0"/>
                                          </p:stCondLst>
                                        </p:cTn>
                                        <p:tgtEl>
                                          <p:spTgt spid="17"/>
                                        </p:tgtEl>
                                        <p:attrNameLst>
                                          <p:attrName>style.visibility</p:attrName>
                                        </p:attrNameLst>
                                      </p:cBhvr>
                                      <p:to>
                                        <p:strVal val="visible"/>
                                      </p:to>
                                    </p:set>
                                    <p:animEffect transition="in" filter="wipe(left)">
                                      <p:cBhvr>
                                        <p:cTn id="133" dur="500"/>
                                        <p:tgtEl>
                                          <p:spTgt spid="17"/>
                                        </p:tgtEl>
                                      </p:cBhvr>
                                    </p:animEffect>
                                  </p:childTnLst>
                                </p:cTn>
                              </p:par>
                            </p:childTnLst>
                          </p:cTn>
                        </p:par>
                      </p:childTnLst>
                    </p:cTn>
                  </p:par>
                  <p:par>
                    <p:cTn id="134" fill="hold" nodeType="clickPar">
                      <p:stCondLst>
                        <p:cond delay="indefinite"/>
                      </p:stCondLst>
                      <p:childTnLst>
                        <p:par>
                          <p:cTn id="135" fill="hold">
                            <p:stCondLst>
                              <p:cond delay="0"/>
                            </p:stCondLst>
                            <p:childTnLst>
                              <p:par>
                                <p:cTn id="136" presetID="53" presetClass="entr" presetSubtype="16" fill="hold" grpId="0" nodeType="clickEffect">
                                  <p:stCondLst>
                                    <p:cond delay="0"/>
                                  </p:stCondLst>
                                  <p:iterate type="lt">
                                    <p:tmPct val="10000"/>
                                  </p:iterate>
                                  <p:childTnLst>
                                    <p:set>
                                      <p:cBhvr>
                                        <p:cTn id="137" dur="1" fill="hold">
                                          <p:stCondLst>
                                            <p:cond delay="0"/>
                                          </p:stCondLst>
                                        </p:cTn>
                                        <p:tgtEl>
                                          <p:spTgt spid="10"/>
                                        </p:tgtEl>
                                        <p:attrNameLst>
                                          <p:attrName>style.visibility</p:attrName>
                                        </p:attrNameLst>
                                      </p:cBhvr>
                                      <p:to>
                                        <p:strVal val="visible"/>
                                      </p:to>
                                    </p:set>
                                    <p:anim calcmode="lin" valueType="num">
                                      <p:cBhvr>
                                        <p:cTn id="138" dur="500" fill="hold"/>
                                        <p:tgtEl>
                                          <p:spTgt spid="10"/>
                                        </p:tgtEl>
                                        <p:attrNameLst>
                                          <p:attrName>ppt_w</p:attrName>
                                        </p:attrNameLst>
                                      </p:cBhvr>
                                      <p:tavLst>
                                        <p:tav tm="0">
                                          <p:val>
                                            <p:fltVal val="0"/>
                                          </p:val>
                                        </p:tav>
                                        <p:tav tm="100000">
                                          <p:val>
                                            <p:strVal val="#ppt_w"/>
                                          </p:val>
                                        </p:tav>
                                      </p:tavLst>
                                    </p:anim>
                                    <p:anim calcmode="lin" valueType="num">
                                      <p:cBhvr>
                                        <p:cTn id="139" dur="500" fill="hold"/>
                                        <p:tgtEl>
                                          <p:spTgt spid="10"/>
                                        </p:tgtEl>
                                        <p:attrNameLst>
                                          <p:attrName>ppt_h</p:attrName>
                                        </p:attrNameLst>
                                      </p:cBhvr>
                                      <p:tavLst>
                                        <p:tav tm="0">
                                          <p:val>
                                            <p:fltVal val="0"/>
                                          </p:val>
                                        </p:tav>
                                        <p:tav tm="100000">
                                          <p:val>
                                            <p:strVal val="#ppt_h"/>
                                          </p:val>
                                        </p:tav>
                                      </p:tavLst>
                                    </p:anim>
                                    <p:animEffect transition="in" filter="fade">
                                      <p:cBhvr>
                                        <p:cTn id="140" dur="500"/>
                                        <p:tgtEl>
                                          <p:spTgt spid="10"/>
                                        </p:tgtEl>
                                      </p:cBhvr>
                                    </p:animEffect>
                                  </p:childTnLst>
                                </p:cTn>
                              </p:par>
                            </p:childTnLst>
                          </p:cTn>
                        </p:par>
                      </p:childTnLst>
                    </p:cTn>
                  </p:par>
                  <p:par>
                    <p:cTn id="141" fill="hold" nodeType="clickPar">
                      <p:stCondLst>
                        <p:cond delay="indefinite"/>
                      </p:stCondLst>
                      <p:childTnLst>
                        <p:par>
                          <p:cTn id="142" fill="hold">
                            <p:stCondLst>
                              <p:cond delay="0"/>
                            </p:stCondLst>
                            <p:childTnLst>
                              <p:par>
                                <p:cTn id="143" presetID="22" presetClass="entr" presetSubtype="8" fill="hold" nodeType="clickEffect">
                                  <p:stCondLst>
                                    <p:cond delay="0"/>
                                  </p:stCondLst>
                                  <p:iterate type="lt">
                                    <p:tmPct val="10000"/>
                                  </p:iterate>
                                  <p:childTnLst>
                                    <p:set>
                                      <p:cBhvr>
                                        <p:cTn id="144" dur="1" fill="hold">
                                          <p:stCondLst>
                                            <p:cond delay="0"/>
                                          </p:stCondLst>
                                        </p:cTn>
                                        <p:tgtEl>
                                          <p:spTgt spid="10">
                                            <p:txEl>
                                              <p:pRg st="0" end="0"/>
                                            </p:txEl>
                                          </p:spTgt>
                                        </p:tgtEl>
                                        <p:attrNameLst>
                                          <p:attrName>style.visibility</p:attrName>
                                        </p:attrNameLst>
                                      </p:cBhvr>
                                      <p:to>
                                        <p:strVal val="visible"/>
                                      </p:to>
                                    </p:set>
                                    <p:animEffect transition="in" filter="wipe(left)">
                                      <p:cBhvr>
                                        <p:cTn id="145"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5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51. Read the following</a:t>
            </a:r>
          </a:p>
        </p:txBody>
      </p:sp>
      <p:sp>
        <p:nvSpPr>
          <p:cNvPr id="8" name="TextBox 7"/>
          <p:cNvSpPr txBox="1"/>
          <p:nvPr/>
        </p:nvSpPr>
        <p:spPr>
          <a:xfrm>
            <a:off x="780672" y="3189465"/>
            <a:ext cx="2038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iii</a:t>
            </a:r>
          </a:p>
        </p:txBody>
      </p:sp>
      <p:sp>
        <p:nvSpPr>
          <p:cNvPr id="19" name="TextBox 18"/>
          <p:cNvSpPr txBox="1"/>
          <p:nvPr/>
        </p:nvSpPr>
        <p:spPr>
          <a:xfrm>
            <a:off x="3757598" y="3176705"/>
            <a:ext cx="20336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a:t>
            </a:r>
          </a:p>
        </p:txBody>
      </p:sp>
      <p:sp>
        <p:nvSpPr>
          <p:cNvPr id="20" name="TextBox 19"/>
          <p:cNvSpPr txBox="1"/>
          <p:nvPr/>
        </p:nvSpPr>
        <p:spPr>
          <a:xfrm>
            <a:off x="3733801" y="3619440"/>
            <a:ext cx="2057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iii</a:t>
            </a:r>
          </a:p>
        </p:txBody>
      </p:sp>
      <p:sp>
        <p:nvSpPr>
          <p:cNvPr id="21" name="TextBox 20"/>
          <p:cNvSpPr txBox="1"/>
          <p:nvPr/>
        </p:nvSpPr>
        <p:spPr>
          <a:xfrm>
            <a:off x="762001" y="3619440"/>
            <a:ext cx="119043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All</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3681395" y="3032317"/>
            <a:ext cx="714405" cy="714405"/>
          </a:xfrm>
          <a:prstGeom prst="rect">
            <a:avLst/>
          </a:prstGeom>
          <a:noFill/>
        </p:spPr>
      </p:pic>
      <p:sp>
        <p:nvSpPr>
          <p:cNvPr id="10" name="TextBox 9"/>
          <p:cNvSpPr txBox="1"/>
          <p:nvPr/>
        </p:nvSpPr>
        <p:spPr>
          <a:xfrm>
            <a:off x="838200" y="11239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Secondary oocyte is haploid</a:t>
            </a:r>
          </a:p>
        </p:txBody>
      </p:sp>
      <p:sp>
        <p:nvSpPr>
          <p:cNvPr id="12" name="TextBox 11"/>
          <p:cNvSpPr txBox="1"/>
          <p:nvPr/>
        </p:nvSpPr>
        <p:spPr>
          <a:xfrm>
            <a:off x="838200" y="15811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Zona pellucida is present around secondary oocyte</a:t>
            </a:r>
          </a:p>
        </p:txBody>
      </p:sp>
      <p:sp>
        <p:nvSpPr>
          <p:cNvPr id="13" name="TextBox 12"/>
          <p:cNvSpPr txBox="1"/>
          <p:nvPr/>
        </p:nvSpPr>
        <p:spPr>
          <a:xfrm>
            <a:off x="838200" y="1962150"/>
            <a:ext cx="7162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iii) Primary oocyte retains bulk of the nutrient rich cytoplasm of secondary oocyte</a:t>
            </a:r>
          </a:p>
        </p:txBody>
      </p:sp>
      <p:sp>
        <p:nvSpPr>
          <p:cNvPr id="14" name="TextBox 13"/>
          <p:cNvSpPr txBox="1"/>
          <p:nvPr/>
        </p:nvSpPr>
        <p:spPr>
          <a:xfrm>
            <a:off x="762000" y="2628840"/>
            <a:ext cx="4495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combinations…. </a:t>
            </a:r>
          </a:p>
        </p:txBody>
      </p:sp>
    </p:spTree>
    <p:extLst>
      <p:ext uri="{BB962C8B-B14F-4D97-AF65-F5344CB8AC3E}">
        <p14:creationId xmlns:p14="http://schemas.microsoft.com/office/powerpoint/2010/main" val="35088109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666750"/>
            <a:ext cx="8153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52. Assertion (A) : Primary oocyte develops into secondary oocyte</a:t>
            </a:r>
          </a:p>
        </p:txBody>
      </p:sp>
      <p:sp>
        <p:nvSpPr>
          <p:cNvPr id="12" name="TextBox 11"/>
          <p:cNvSpPr txBox="1"/>
          <p:nvPr/>
        </p:nvSpPr>
        <p:spPr>
          <a:xfrm>
            <a:off x="838200" y="113239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Secondary oocyte is released into body cavity</a:t>
            </a:r>
          </a:p>
        </p:txBody>
      </p:sp>
      <p:sp>
        <p:nvSpPr>
          <p:cNvPr id="9" name="TextBox 8"/>
          <p:cNvSpPr txBox="1"/>
          <p:nvPr/>
        </p:nvSpPr>
        <p:spPr>
          <a:xfrm>
            <a:off x="819692" y="15811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1947796"/>
            <a:ext cx="623954" cy="623954"/>
          </a:xfrm>
          <a:prstGeom prst="rect">
            <a:avLst/>
          </a:prstGeom>
          <a:noFill/>
        </p:spPr>
      </p:pic>
      <p:sp>
        <p:nvSpPr>
          <p:cNvPr id="11" name="TextBox 10"/>
          <p:cNvSpPr txBox="1"/>
          <p:nvPr/>
        </p:nvSpPr>
        <p:spPr>
          <a:xfrm>
            <a:off x="819692" y="20789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19692" y="26438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 R is false </a:t>
            </a:r>
          </a:p>
        </p:txBody>
      </p:sp>
      <p:sp>
        <p:nvSpPr>
          <p:cNvPr id="18" name="TextBox 17"/>
          <p:cNvSpPr txBox="1"/>
          <p:nvPr/>
        </p:nvSpPr>
        <p:spPr>
          <a:xfrm>
            <a:off x="819692" y="32479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 R is true</a:t>
            </a:r>
          </a:p>
        </p:txBody>
      </p:sp>
    </p:spTree>
    <p:extLst>
      <p:ext uri="{BB962C8B-B14F-4D97-AF65-F5344CB8AC3E}">
        <p14:creationId xmlns:p14="http://schemas.microsoft.com/office/powerpoint/2010/main" val="10817757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666750"/>
            <a:ext cx="81534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53. Assertion (A) : Primary oocyte completes its first meiotic division in tertiary follicle </a:t>
            </a:r>
          </a:p>
        </p:txBody>
      </p:sp>
      <p:sp>
        <p:nvSpPr>
          <p:cNvPr id="12" name="TextBox 11"/>
          <p:cNvSpPr txBox="1"/>
          <p:nvPr/>
        </p:nvSpPr>
        <p:spPr>
          <a:xfrm>
            <a:off x="838200" y="1283452"/>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Antrum  develops during secondary follicular stage</a:t>
            </a:r>
          </a:p>
        </p:txBody>
      </p:sp>
      <p:sp>
        <p:nvSpPr>
          <p:cNvPr id="9" name="TextBox 8"/>
          <p:cNvSpPr txBox="1"/>
          <p:nvPr/>
        </p:nvSpPr>
        <p:spPr>
          <a:xfrm>
            <a:off x="819692" y="17335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2643824"/>
            <a:ext cx="623954" cy="623954"/>
          </a:xfrm>
          <a:prstGeom prst="rect">
            <a:avLst/>
          </a:prstGeom>
          <a:noFill/>
        </p:spPr>
      </p:pic>
      <p:sp>
        <p:nvSpPr>
          <p:cNvPr id="11" name="TextBox 10"/>
          <p:cNvSpPr txBox="1"/>
          <p:nvPr/>
        </p:nvSpPr>
        <p:spPr>
          <a:xfrm>
            <a:off x="819692" y="22313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19692" y="27962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 R is false </a:t>
            </a:r>
          </a:p>
        </p:txBody>
      </p:sp>
      <p:sp>
        <p:nvSpPr>
          <p:cNvPr id="18" name="TextBox 17"/>
          <p:cNvSpPr txBox="1"/>
          <p:nvPr/>
        </p:nvSpPr>
        <p:spPr>
          <a:xfrm>
            <a:off x="819692" y="34003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 R is true</a:t>
            </a:r>
          </a:p>
        </p:txBody>
      </p:sp>
    </p:spTree>
    <p:extLst>
      <p:ext uri="{BB962C8B-B14F-4D97-AF65-F5344CB8AC3E}">
        <p14:creationId xmlns:p14="http://schemas.microsoft.com/office/powerpoint/2010/main" val="29615617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8366" y="742950"/>
            <a:ext cx="714513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54. Read the following &amp; arrange them in a sequence ….</a:t>
            </a:r>
          </a:p>
        </p:txBody>
      </p:sp>
      <p:sp>
        <p:nvSpPr>
          <p:cNvPr id="8" name="TextBox 7"/>
          <p:cNvSpPr txBox="1"/>
          <p:nvPr/>
        </p:nvSpPr>
        <p:spPr>
          <a:xfrm>
            <a:off x="1096574" y="2127310"/>
            <a:ext cx="173552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a-c-b-d-e</a:t>
            </a:r>
          </a:p>
        </p:txBody>
      </p:sp>
      <p:sp>
        <p:nvSpPr>
          <p:cNvPr id="19" name="TextBox 18"/>
          <p:cNvSpPr txBox="1"/>
          <p:nvPr/>
        </p:nvSpPr>
        <p:spPr>
          <a:xfrm>
            <a:off x="3692500" y="2114550"/>
            <a:ext cx="157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c-d-e-a-b </a:t>
            </a:r>
          </a:p>
        </p:txBody>
      </p:sp>
      <p:sp>
        <p:nvSpPr>
          <p:cNvPr id="20" name="TextBox 19"/>
          <p:cNvSpPr txBox="1"/>
          <p:nvPr/>
        </p:nvSpPr>
        <p:spPr>
          <a:xfrm>
            <a:off x="3668703" y="2557285"/>
            <a:ext cx="18303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b-c-d-e-a </a:t>
            </a:r>
          </a:p>
        </p:txBody>
      </p:sp>
      <p:sp>
        <p:nvSpPr>
          <p:cNvPr id="21" name="TextBox 20"/>
          <p:cNvSpPr txBox="1"/>
          <p:nvPr/>
        </p:nvSpPr>
        <p:spPr>
          <a:xfrm>
            <a:off x="1077903" y="2557285"/>
            <a:ext cx="157303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b-d-c-e-a </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3594100" y="2409417"/>
            <a:ext cx="619533" cy="619533"/>
          </a:xfrm>
          <a:prstGeom prst="rect">
            <a:avLst/>
          </a:prstGeom>
          <a:noFill/>
        </p:spPr>
      </p:pic>
      <p:sp>
        <p:nvSpPr>
          <p:cNvPr id="10" name="TextBox 9"/>
          <p:cNvSpPr txBox="1"/>
          <p:nvPr/>
        </p:nvSpPr>
        <p:spPr>
          <a:xfrm>
            <a:off x="1021972" y="1200150"/>
            <a:ext cx="1447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Ova</a:t>
            </a:r>
          </a:p>
        </p:txBody>
      </p:sp>
      <p:sp>
        <p:nvSpPr>
          <p:cNvPr id="12" name="TextBox 11"/>
          <p:cNvSpPr txBox="1"/>
          <p:nvPr/>
        </p:nvSpPr>
        <p:spPr>
          <a:xfrm>
            <a:off x="2469772" y="1237625"/>
            <a:ext cx="220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b) oogonia</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3" name="TextBox 12"/>
          <p:cNvSpPr txBox="1"/>
          <p:nvPr/>
        </p:nvSpPr>
        <p:spPr>
          <a:xfrm>
            <a:off x="4679573" y="1237625"/>
            <a:ext cx="23770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c) Primary oocyte</a:t>
            </a:r>
          </a:p>
        </p:txBody>
      </p:sp>
      <p:sp>
        <p:nvSpPr>
          <p:cNvPr id="15" name="TextBox 14"/>
          <p:cNvSpPr txBox="1"/>
          <p:nvPr/>
        </p:nvSpPr>
        <p:spPr>
          <a:xfrm>
            <a:off x="1021972" y="1611770"/>
            <a:ext cx="3257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d) Secondary oocyte</a:t>
            </a:r>
          </a:p>
        </p:txBody>
      </p:sp>
      <p:sp>
        <p:nvSpPr>
          <p:cNvPr id="16" name="TextBox 15"/>
          <p:cNvSpPr txBox="1"/>
          <p:nvPr/>
        </p:nvSpPr>
        <p:spPr>
          <a:xfrm>
            <a:off x="4666872" y="1581150"/>
            <a:ext cx="24197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e) Graffian follicle</a:t>
            </a:r>
          </a:p>
        </p:txBody>
      </p:sp>
    </p:spTree>
    <p:extLst>
      <p:ext uri="{BB962C8B-B14F-4D97-AF65-F5344CB8AC3E}">
        <p14:creationId xmlns:p14="http://schemas.microsoft.com/office/powerpoint/2010/main" val="31096020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5" grpId="0"/>
      <p:bldP spid="16" grpId="0"/>
    </p:bldLst>
  </p:timing>
</p:sld>
</file>

<file path=ppt/slides/slide5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419350"/>
            <a:ext cx="619533" cy="619533"/>
          </a:xfrm>
          <a:prstGeom prst="rect">
            <a:avLst/>
          </a:prstGeom>
          <a:noFill/>
        </p:spPr>
      </p:pic>
      <p:sp>
        <p:nvSpPr>
          <p:cNvPr id="5" name="TextBox 4"/>
          <p:cNvSpPr txBox="1"/>
          <p:nvPr/>
        </p:nvSpPr>
        <p:spPr>
          <a:xfrm>
            <a:off x="533400" y="742950"/>
            <a:ext cx="7391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55. Read the following &amp; arrange them in a sequence from inner to outer surface of the ovum ……..</a:t>
            </a:r>
          </a:p>
        </p:txBody>
      </p:sp>
      <p:sp>
        <p:nvSpPr>
          <p:cNvPr id="8" name="TextBox 7"/>
          <p:cNvSpPr txBox="1"/>
          <p:nvPr/>
        </p:nvSpPr>
        <p:spPr>
          <a:xfrm>
            <a:off x="944582" y="2541822"/>
            <a:ext cx="173552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e-b-d-c-a </a:t>
            </a:r>
          </a:p>
        </p:txBody>
      </p:sp>
      <p:sp>
        <p:nvSpPr>
          <p:cNvPr id="19" name="TextBox 18"/>
          <p:cNvSpPr txBox="1"/>
          <p:nvPr/>
        </p:nvSpPr>
        <p:spPr>
          <a:xfrm>
            <a:off x="3540508" y="2529062"/>
            <a:ext cx="157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c-a-b-d-e  </a:t>
            </a:r>
          </a:p>
        </p:txBody>
      </p:sp>
      <p:sp>
        <p:nvSpPr>
          <p:cNvPr id="20" name="TextBox 19"/>
          <p:cNvSpPr txBox="1"/>
          <p:nvPr/>
        </p:nvSpPr>
        <p:spPr>
          <a:xfrm>
            <a:off x="3516711" y="2971797"/>
            <a:ext cx="18303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e-d-b-a-c  </a:t>
            </a:r>
          </a:p>
        </p:txBody>
      </p:sp>
      <p:sp>
        <p:nvSpPr>
          <p:cNvPr id="21" name="TextBox 20"/>
          <p:cNvSpPr txBox="1"/>
          <p:nvPr/>
        </p:nvSpPr>
        <p:spPr>
          <a:xfrm>
            <a:off x="925911" y="2971797"/>
            <a:ext cx="157303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a-d-e-b-c  </a:t>
            </a:r>
          </a:p>
        </p:txBody>
      </p:sp>
      <p:sp>
        <p:nvSpPr>
          <p:cNvPr id="10" name="TextBox 9"/>
          <p:cNvSpPr txBox="1"/>
          <p:nvPr/>
        </p:nvSpPr>
        <p:spPr>
          <a:xfrm>
            <a:off x="928276" y="1504950"/>
            <a:ext cx="211972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Theca externa </a:t>
            </a:r>
          </a:p>
        </p:txBody>
      </p:sp>
      <p:sp>
        <p:nvSpPr>
          <p:cNvPr id="12" name="TextBox 11"/>
          <p:cNvSpPr txBox="1"/>
          <p:nvPr/>
        </p:nvSpPr>
        <p:spPr>
          <a:xfrm>
            <a:off x="2971800" y="1492695"/>
            <a:ext cx="2209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b) Zona pellucida</a:t>
            </a:r>
          </a:p>
        </p:txBody>
      </p:sp>
      <p:sp>
        <p:nvSpPr>
          <p:cNvPr id="13" name="TextBox 12"/>
          <p:cNvSpPr txBox="1"/>
          <p:nvPr/>
        </p:nvSpPr>
        <p:spPr>
          <a:xfrm>
            <a:off x="5257800" y="1492695"/>
            <a:ext cx="3200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c) Theca Interna</a:t>
            </a:r>
          </a:p>
        </p:txBody>
      </p:sp>
      <p:sp>
        <p:nvSpPr>
          <p:cNvPr id="15" name="TextBox 14"/>
          <p:cNvSpPr txBox="1"/>
          <p:nvPr/>
        </p:nvSpPr>
        <p:spPr>
          <a:xfrm>
            <a:off x="945772" y="2019240"/>
            <a:ext cx="3257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d) Layer of granulosa cells</a:t>
            </a:r>
          </a:p>
        </p:txBody>
      </p:sp>
      <p:sp>
        <p:nvSpPr>
          <p:cNvPr id="16" name="TextBox 15"/>
          <p:cNvSpPr txBox="1"/>
          <p:nvPr/>
        </p:nvSpPr>
        <p:spPr>
          <a:xfrm>
            <a:off x="4590672" y="1988620"/>
            <a:ext cx="3257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e) Primary oocyte</a:t>
            </a:r>
          </a:p>
        </p:txBody>
      </p:sp>
    </p:spTree>
    <p:extLst>
      <p:ext uri="{BB962C8B-B14F-4D97-AF65-F5344CB8AC3E}">
        <p14:creationId xmlns:p14="http://schemas.microsoft.com/office/powerpoint/2010/main" val="4076566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5" grpId="0"/>
      <p:bldP spid="16" grpId="0"/>
    </p:bldLst>
  </p:timing>
</p:sld>
</file>

<file path=ppt/slides/slide5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56. Match the following</a:t>
            </a:r>
          </a:p>
        </p:txBody>
      </p:sp>
      <p:sp>
        <p:nvSpPr>
          <p:cNvPr id="8" name="TextBox 7"/>
          <p:cNvSpPr txBox="1"/>
          <p:nvPr/>
        </p:nvSpPr>
        <p:spPr>
          <a:xfrm>
            <a:off x="1152254" y="32575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     iv      iii      i</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4982" y="3019455"/>
            <a:ext cx="714405" cy="714405"/>
          </a:xfrm>
          <a:prstGeom prst="rect">
            <a:avLst/>
          </a:prstGeom>
          <a:noFill/>
        </p:spPr>
      </p:pic>
      <p:sp>
        <p:nvSpPr>
          <p:cNvPr id="15" name="TextBox 14"/>
          <p:cNvSpPr txBox="1"/>
          <p:nvPr/>
        </p:nvSpPr>
        <p:spPr>
          <a:xfrm>
            <a:off x="1362182" y="9715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3581400" y="9585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1057382" y="1276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In foetal ovary</a:t>
            </a:r>
          </a:p>
        </p:txBody>
      </p:sp>
      <p:sp>
        <p:nvSpPr>
          <p:cNvPr id="18" name="TextBox 17"/>
          <p:cNvSpPr txBox="1"/>
          <p:nvPr/>
        </p:nvSpPr>
        <p:spPr>
          <a:xfrm>
            <a:off x="1057382" y="1657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At puberty</a:t>
            </a:r>
          </a:p>
        </p:txBody>
      </p:sp>
      <p:sp>
        <p:nvSpPr>
          <p:cNvPr id="22" name="TextBox 21"/>
          <p:cNvSpPr txBox="1"/>
          <p:nvPr/>
        </p:nvSpPr>
        <p:spPr>
          <a:xfrm>
            <a:off x="1057382" y="2038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Ovulation</a:t>
            </a:r>
          </a:p>
        </p:txBody>
      </p:sp>
      <p:sp>
        <p:nvSpPr>
          <p:cNvPr id="23" name="TextBox 22"/>
          <p:cNvSpPr txBox="1"/>
          <p:nvPr/>
        </p:nvSpPr>
        <p:spPr>
          <a:xfrm>
            <a:off x="1057382" y="24193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I</a:t>
            </a:r>
            <a:r>
              <a:rPr lang="en-US" sz="2000" b="1" baseline="30000" err="1">
                <a:solidFill>
                  <a:srgbClr val="0000FF"/>
                </a:solidFill>
                <a:latin typeface="Times New Roman" pitchFamily="18" charset="0"/>
                <a:ea typeface="Cambria Math" pitchFamily="18" charset="0"/>
                <a:cs typeface="Times New Roman" pitchFamily="18" charset="0"/>
              </a:rPr>
              <a:t>st</a:t>
            </a:r>
            <a:r>
              <a:rPr lang="en-US" sz="2000" b="1">
                <a:solidFill>
                  <a:srgbClr val="0000FF"/>
                </a:solidFill>
                <a:latin typeface="Times New Roman" pitchFamily="18" charset="0"/>
                <a:ea typeface="Cambria Math" pitchFamily="18" charset="0"/>
                <a:cs typeface="Times New Roman" pitchFamily="18" charset="0"/>
              </a:rPr>
              <a:t> polar body</a:t>
            </a:r>
          </a:p>
        </p:txBody>
      </p:sp>
      <p:sp>
        <p:nvSpPr>
          <p:cNvPr id="24" name="TextBox 23"/>
          <p:cNvSpPr txBox="1"/>
          <p:nvPr/>
        </p:nvSpPr>
        <p:spPr>
          <a:xfrm>
            <a:off x="3505200" y="1276110"/>
            <a:ext cx="3352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After I</a:t>
            </a:r>
            <a:r>
              <a:rPr lang="en-US" sz="2000" b="1" baseline="30000" err="1">
                <a:solidFill>
                  <a:srgbClr val="0000FF"/>
                </a:solidFill>
                <a:latin typeface="Times New Roman" pitchFamily="18" charset="0"/>
                <a:ea typeface="Cambria Math" pitchFamily="18" charset="0"/>
                <a:cs typeface="Times New Roman" pitchFamily="18" charset="0"/>
              </a:rPr>
              <a:t>st</a:t>
            </a:r>
            <a:r>
              <a:rPr lang="en-US" sz="2000" b="1">
                <a:solidFill>
                  <a:srgbClr val="0000FF"/>
                </a:solidFill>
                <a:latin typeface="Times New Roman" pitchFamily="18" charset="0"/>
                <a:ea typeface="Cambria Math" pitchFamily="18" charset="0"/>
                <a:cs typeface="Times New Roman" pitchFamily="18" charset="0"/>
              </a:rPr>
              <a:t> meiotic division</a:t>
            </a:r>
          </a:p>
        </p:txBody>
      </p:sp>
      <p:sp>
        <p:nvSpPr>
          <p:cNvPr id="25" name="TextBox 24"/>
          <p:cNvSpPr txBox="1"/>
          <p:nvPr/>
        </p:nvSpPr>
        <p:spPr>
          <a:xfrm>
            <a:off x="3505200" y="1676220"/>
            <a:ext cx="3352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Couple of million gametes</a:t>
            </a:r>
          </a:p>
        </p:txBody>
      </p:sp>
      <p:sp>
        <p:nvSpPr>
          <p:cNvPr id="26" name="TextBox 25"/>
          <p:cNvSpPr txBox="1"/>
          <p:nvPr/>
        </p:nvSpPr>
        <p:spPr>
          <a:xfrm>
            <a:off x="3505200" y="2076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iii) Single ovum</a:t>
            </a:r>
          </a:p>
        </p:txBody>
      </p:sp>
      <p:sp>
        <p:nvSpPr>
          <p:cNvPr id="27" name="TextBox 26"/>
          <p:cNvSpPr txBox="1"/>
          <p:nvPr/>
        </p:nvSpPr>
        <p:spPr>
          <a:xfrm>
            <a:off x="3505200" y="2476440"/>
            <a:ext cx="4419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iv) 60,000 – 80, 000 Primordial follicles</a:t>
            </a:r>
          </a:p>
        </p:txBody>
      </p:sp>
      <p:sp>
        <p:nvSpPr>
          <p:cNvPr id="28" name="TextBox 27"/>
          <p:cNvSpPr txBox="1"/>
          <p:nvPr/>
        </p:nvSpPr>
        <p:spPr>
          <a:xfrm>
            <a:off x="1142918" y="36385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iii      iv      i</a:t>
            </a:r>
          </a:p>
        </p:txBody>
      </p:sp>
      <p:sp>
        <p:nvSpPr>
          <p:cNvPr id="29" name="TextBox 28"/>
          <p:cNvSpPr txBox="1"/>
          <p:nvPr/>
        </p:nvSpPr>
        <p:spPr>
          <a:xfrm>
            <a:off x="1152254" y="40195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iii    ii       iv      i</a:t>
            </a:r>
          </a:p>
        </p:txBody>
      </p:sp>
      <p:sp>
        <p:nvSpPr>
          <p:cNvPr id="30" name="TextBox 29"/>
          <p:cNvSpPr txBox="1"/>
          <p:nvPr/>
        </p:nvSpPr>
        <p:spPr>
          <a:xfrm>
            <a:off x="1118007" y="43243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iv     i        ii      iii</a:t>
            </a:r>
          </a:p>
        </p:txBody>
      </p:sp>
      <p:sp>
        <p:nvSpPr>
          <p:cNvPr id="19" name="TextBox 18"/>
          <p:cNvSpPr txBox="1"/>
          <p:nvPr/>
        </p:nvSpPr>
        <p:spPr>
          <a:xfrm>
            <a:off x="1237872" y="28895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   A     B      C      D</a:t>
            </a:r>
          </a:p>
        </p:txBody>
      </p:sp>
    </p:spTree>
    <p:extLst>
      <p:ext uri="{BB962C8B-B14F-4D97-AF65-F5344CB8AC3E}">
        <p14:creationId xmlns:p14="http://schemas.microsoft.com/office/powerpoint/2010/main" val="3340633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5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62003" y="3257550"/>
            <a:ext cx="714405" cy="714405"/>
          </a:xfrm>
          <a:prstGeom prst="rect">
            <a:avLst/>
          </a:prstGeom>
          <a:noFill/>
        </p:spPr>
      </p:pic>
      <p:sp>
        <p:nvSpPr>
          <p:cNvPr id="5" name="TextBox 4"/>
          <p:cNvSpPr txBox="1"/>
          <p:nvPr/>
        </p:nvSpPr>
        <p:spPr>
          <a:xfrm>
            <a:off x="533400" y="1123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57. Read the following</a:t>
            </a:r>
          </a:p>
        </p:txBody>
      </p:sp>
      <p:sp>
        <p:nvSpPr>
          <p:cNvPr id="8" name="TextBox 7"/>
          <p:cNvSpPr txBox="1"/>
          <p:nvPr/>
        </p:nvSpPr>
        <p:spPr>
          <a:xfrm>
            <a:off x="833075" y="3491147"/>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 </a:t>
            </a:r>
          </a:p>
        </p:txBody>
      </p:sp>
      <p:sp>
        <p:nvSpPr>
          <p:cNvPr id="19" name="TextBox 18"/>
          <p:cNvSpPr txBox="1"/>
          <p:nvPr/>
        </p:nvSpPr>
        <p:spPr>
          <a:xfrm>
            <a:off x="3810001" y="3478387"/>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 &amp; ii  </a:t>
            </a:r>
          </a:p>
        </p:txBody>
      </p:sp>
      <p:sp>
        <p:nvSpPr>
          <p:cNvPr id="20" name="TextBox 19"/>
          <p:cNvSpPr txBox="1"/>
          <p:nvPr/>
        </p:nvSpPr>
        <p:spPr>
          <a:xfrm>
            <a:off x="3786203" y="3921122"/>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ii</a:t>
            </a:r>
          </a:p>
        </p:txBody>
      </p:sp>
      <p:sp>
        <p:nvSpPr>
          <p:cNvPr id="21" name="TextBox 20"/>
          <p:cNvSpPr txBox="1"/>
          <p:nvPr/>
        </p:nvSpPr>
        <p:spPr>
          <a:xfrm>
            <a:off x="814403" y="3921122"/>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&amp; iii </a:t>
            </a:r>
          </a:p>
        </p:txBody>
      </p:sp>
      <p:sp>
        <p:nvSpPr>
          <p:cNvPr id="10" name="TextBox 9"/>
          <p:cNvSpPr txBox="1"/>
          <p:nvPr/>
        </p:nvSpPr>
        <p:spPr>
          <a:xfrm>
            <a:off x="838200" y="156204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The first menstruation is called menarche</a:t>
            </a:r>
          </a:p>
        </p:txBody>
      </p:sp>
      <p:sp>
        <p:nvSpPr>
          <p:cNvPr id="12" name="TextBox 11"/>
          <p:cNvSpPr txBox="1"/>
          <p:nvPr/>
        </p:nvSpPr>
        <p:spPr>
          <a:xfrm>
            <a:off x="838200" y="20383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The last menstruation is called menopause</a:t>
            </a:r>
          </a:p>
        </p:txBody>
      </p:sp>
      <p:sp>
        <p:nvSpPr>
          <p:cNvPr id="13" name="TextBox 12"/>
          <p:cNvSpPr txBox="1"/>
          <p:nvPr/>
        </p:nvSpPr>
        <p:spPr>
          <a:xfrm>
            <a:off x="838200" y="2568774"/>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iii) The reproductive phase extends between menarche &amp; menopause</a:t>
            </a:r>
          </a:p>
        </p:txBody>
      </p:sp>
      <p:sp>
        <p:nvSpPr>
          <p:cNvPr id="14" name="TextBox 13"/>
          <p:cNvSpPr txBox="1"/>
          <p:nvPr/>
        </p:nvSpPr>
        <p:spPr>
          <a:xfrm>
            <a:off x="762000" y="302895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is</a:t>
            </a:r>
          </a:p>
        </p:txBody>
      </p:sp>
      <p:sp>
        <p:nvSpPr>
          <p:cNvPr id="15" name="TextBox 14"/>
          <p:cNvSpPr txBox="1"/>
          <p:nvPr/>
        </p:nvSpPr>
        <p:spPr>
          <a:xfrm>
            <a:off x="2440112" y="666750"/>
            <a:ext cx="350348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400" b="1">
                <a:solidFill>
                  <a:srgbClr val="002060"/>
                </a:solidFill>
                <a:latin typeface="Times New Roman" pitchFamily="18" charset="0"/>
                <a:ea typeface="Cambria Math" pitchFamily="18" charset="0"/>
                <a:cs typeface="Times New Roman" pitchFamily="18" charset="0"/>
              </a:rPr>
              <a:t>MENSTRUAL CYCLE</a:t>
            </a:r>
          </a:p>
        </p:txBody>
      </p:sp>
    </p:spTree>
    <p:extLst>
      <p:ext uri="{BB962C8B-B14F-4D97-AF65-F5344CB8AC3E}">
        <p14:creationId xmlns:p14="http://schemas.microsoft.com/office/powerpoint/2010/main" val="29406399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Lst>
  </p:timing>
</p:sld>
</file>

<file path=ppt/slides/slide5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58. Read the following</a:t>
            </a:r>
          </a:p>
        </p:txBody>
      </p:sp>
      <p:sp>
        <p:nvSpPr>
          <p:cNvPr id="8" name="TextBox 7"/>
          <p:cNvSpPr txBox="1"/>
          <p:nvPr/>
        </p:nvSpPr>
        <p:spPr>
          <a:xfrm>
            <a:off x="856872" y="349891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a:t>
            </a:r>
          </a:p>
        </p:txBody>
      </p:sp>
      <p:sp>
        <p:nvSpPr>
          <p:cNvPr id="19" name="TextBox 18"/>
          <p:cNvSpPr txBox="1"/>
          <p:nvPr/>
        </p:nvSpPr>
        <p:spPr>
          <a:xfrm>
            <a:off x="3452798" y="3486150"/>
            <a:ext cx="2033602" cy="412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iii</a:t>
            </a:r>
          </a:p>
        </p:txBody>
      </p:sp>
      <p:sp>
        <p:nvSpPr>
          <p:cNvPr id="20" name="TextBox 19"/>
          <p:cNvSpPr txBox="1"/>
          <p:nvPr/>
        </p:nvSpPr>
        <p:spPr>
          <a:xfrm>
            <a:off x="3429001" y="3928885"/>
            <a:ext cx="14715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838200" y="3928885"/>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iv</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3249596" y="3800342"/>
            <a:ext cx="714405" cy="714405"/>
          </a:xfrm>
          <a:prstGeom prst="rect">
            <a:avLst/>
          </a:prstGeom>
          <a:noFill/>
        </p:spPr>
      </p:pic>
      <p:sp>
        <p:nvSpPr>
          <p:cNvPr id="10" name="TextBox 9"/>
          <p:cNvSpPr txBox="1"/>
          <p:nvPr/>
        </p:nvSpPr>
        <p:spPr>
          <a:xfrm>
            <a:off x="838200" y="11239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Menstruation cycle has 4 phases</a:t>
            </a:r>
          </a:p>
        </p:txBody>
      </p:sp>
      <p:sp>
        <p:nvSpPr>
          <p:cNvPr id="12" name="TextBox 11"/>
          <p:cNvSpPr txBox="1"/>
          <p:nvPr/>
        </p:nvSpPr>
        <p:spPr>
          <a:xfrm>
            <a:off x="838200" y="15811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Luteal phase is called secretory phase </a:t>
            </a:r>
          </a:p>
        </p:txBody>
      </p:sp>
      <p:sp>
        <p:nvSpPr>
          <p:cNvPr id="13" name="TextBox 12"/>
          <p:cNvSpPr txBox="1"/>
          <p:nvPr/>
        </p:nvSpPr>
        <p:spPr>
          <a:xfrm>
            <a:off x="762000" y="202565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Follicular phase is also called proliferative phase </a:t>
            </a:r>
          </a:p>
        </p:txBody>
      </p:sp>
      <p:sp>
        <p:nvSpPr>
          <p:cNvPr id="14" name="TextBox 13"/>
          <p:cNvSpPr txBox="1"/>
          <p:nvPr/>
        </p:nvSpPr>
        <p:spPr>
          <a:xfrm>
            <a:off x="856872" y="3157493"/>
            <a:ext cx="33079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combinations.. </a:t>
            </a:r>
          </a:p>
        </p:txBody>
      </p:sp>
      <p:sp>
        <p:nvSpPr>
          <p:cNvPr id="15" name="TextBox 14"/>
          <p:cNvSpPr txBox="1"/>
          <p:nvPr/>
        </p:nvSpPr>
        <p:spPr>
          <a:xfrm>
            <a:off x="762000" y="2476440"/>
            <a:ext cx="7924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iv) Primary Follicles grow to fully mature graafian follicle in follicular phase</a:t>
            </a:r>
          </a:p>
        </p:txBody>
      </p:sp>
    </p:spTree>
    <p:extLst>
      <p:ext uri="{BB962C8B-B14F-4D97-AF65-F5344CB8AC3E}">
        <p14:creationId xmlns:p14="http://schemas.microsoft.com/office/powerpoint/2010/main" val="6171269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Lst>
  </p:timing>
</p:sld>
</file>

<file path=ppt/slides/slide5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3676272" y="3650580"/>
            <a:ext cx="714405" cy="714405"/>
          </a:xfrm>
          <a:prstGeom prst="rect">
            <a:avLst/>
          </a:prstGeom>
          <a:noFill/>
        </p:spPr>
      </p:pic>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59. Read the following</a:t>
            </a:r>
          </a:p>
        </p:txBody>
      </p:sp>
      <p:sp>
        <p:nvSpPr>
          <p:cNvPr id="8" name="TextBox 7"/>
          <p:cNvSpPr txBox="1"/>
          <p:nvPr/>
        </p:nvSpPr>
        <p:spPr>
          <a:xfrm>
            <a:off x="875544" y="335389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a:t>
            </a:r>
          </a:p>
        </p:txBody>
      </p:sp>
      <p:sp>
        <p:nvSpPr>
          <p:cNvPr id="19" name="TextBox 18"/>
          <p:cNvSpPr txBox="1"/>
          <p:nvPr/>
        </p:nvSpPr>
        <p:spPr>
          <a:xfrm>
            <a:off x="3852470" y="3341135"/>
            <a:ext cx="19574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iii</a:t>
            </a:r>
          </a:p>
        </p:txBody>
      </p:sp>
      <p:sp>
        <p:nvSpPr>
          <p:cNvPr id="20" name="TextBox 19"/>
          <p:cNvSpPr txBox="1"/>
          <p:nvPr/>
        </p:nvSpPr>
        <p:spPr>
          <a:xfrm>
            <a:off x="3828673" y="3783870"/>
            <a:ext cx="1752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856873" y="3783870"/>
            <a:ext cx="17407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iv</a:t>
            </a:r>
          </a:p>
        </p:txBody>
      </p:sp>
      <p:sp>
        <p:nvSpPr>
          <p:cNvPr id="10" name="TextBox 9"/>
          <p:cNvSpPr txBox="1"/>
          <p:nvPr/>
        </p:nvSpPr>
        <p:spPr>
          <a:xfrm>
            <a:off x="838200" y="10477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Gonadotropins increases gradually during follicular phase</a:t>
            </a:r>
          </a:p>
        </p:txBody>
      </p:sp>
      <p:sp>
        <p:nvSpPr>
          <p:cNvPr id="12" name="TextBox 11"/>
          <p:cNvSpPr txBox="1"/>
          <p:nvPr/>
        </p:nvSpPr>
        <p:spPr>
          <a:xfrm>
            <a:off x="838200" y="1504950"/>
            <a:ext cx="746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Rapid secretion of LH during the mid-cycle is called LH surge</a:t>
            </a:r>
          </a:p>
        </p:txBody>
      </p:sp>
      <p:sp>
        <p:nvSpPr>
          <p:cNvPr id="13" name="TextBox 12"/>
          <p:cNvSpPr txBox="1"/>
          <p:nvPr/>
        </p:nvSpPr>
        <p:spPr>
          <a:xfrm>
            <a:off x="838200" y="1885950"/>
            <a:ext cx="7162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iii) Graffian follicle transform as corpus luteum after ovulation</a:t>
            </a:r>
          </a:p>
        </p:txBody>
      </p:sp>
      <p:sp>
        <p:nvSpPr>
          <p:cNvPr id="14" name="TextBox 13"/>
          <p:cNvSpPr txBox="1"/>
          <p:nvPr/>
        </p:nvSpPr>
        <p:spPr>
          <a:xfrm>
            <a:off x="933073" y="2993946"/>
            <a:ext cx="35051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a:t>
            </a:r>
          </a:p>
        </p:txBody>
      </p:sp>
      <p:sp>
        <p:nvSpPr>
          <p:cNvPr id="15" name="TextBox 14"/>
          <p:cNvSpPr txBox="1"/>
          <p:nvPr/>
        </p:nvSpPr>
        <p:spPr>
          <a:xfrm>
            <a:off x="856872" y="2286060"/>
            <a:ext cx="7162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iv) During pregnancy all events of the menstrual cycle stop &amp; there is no mensuration</a:t>
            </a:r>
          </a:p>
        </p:txBody>
      </p:sp>
    </p:spTree>
    <p:extLst>
      <p:ext uri="{BB962C8B-B14F-4D97-AF65-F5344CB8AC3E}">
        <p14:creationId xmlns:p14="http://schemas.microsoft.com/office/powerpoint/2010/main" val="7663902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Lst>
  </p:timing>
</p:sld>
</file>

<file path=ppt/slides/slide5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1550" y="1629780"/>
            <a:ext cx="714405" cy="714405"/>
          </a:xfrm>
          <a:prstGeom prst="rect">
            <a:avLst/>
          </a:prstGeom>
          <a:noFill/>
        </p:spPr>
      </p:pic>
      <p:sp>
        <p:nvSpPr>
          <p:cNvPr id="5" name="TextBox 4"/>
          <p:cNvSpPr txBox="1"/>
          <p:nvPr/>
        </p:nvSpPr>
        <p:spPr>
          <a:xfrm>
            <a:off x="533400" y="8000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60. Read the following &amp; arrange them in a  sequence</a:t>
            </a:r>
          </a:p>
        </p:txBody>
      </p:sp>
      <p:sp>
        <p:nvSpPr>
          <p:cNvPr id="8" name="TextBox 7"/>
          <p:cNvSpPr txBox="1"/>
          <p:nvPr/>
        </p:nvSpPr>
        <p:spPr>
          <a:xfrm>
            <a:off x="1136274" y="187960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b-c-a</a:t>
            </a:r>
          </a:p>
        </p:txBody>
      </p:sp>
      <p:sp>
        <p:nvSpPr>
          <p:cNvPr id="19" name="TextBox 18"/>
          <p:cNvSpPr txBox="1"/>
          <p:nvPr/>
        </p:nvSpPr>
        <p:spPr>
          <a:xfrm>
            <a:off x="1143000" y="232404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a-b-c </a:t>
            </a:r>
          </a:p>
        </p:txBody>
      </p:sp>
      <p:sp>
        <p:nvSpPr>
          <p:cNvPr id="20" name="TextBox 19"/>
          <p:cNvSpPr txBox="1"/>
          <p:nvPr/>
        </p:nvSpPr>
        <p:spPr>
          <a:xfrm>
            <a:off x="1119203" y="3238440"/>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c-a-b</a:t>
            </a:r>
          </a:p>
        </p:txBody>
      </p:sp>
      <p:sp>
        <p:nvSpPr>
          <p:cNvPr id="21" name="TextBox 20"/>
          <p:cNvSpPr txBox="1"/>
          <p:nvPr/>
        </p:nvSpPr>
        <p:spPr>
          <a:xfrm>
            <a:off x="1117602" y="276213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b-a-c</a:t>
            </a:r>
          </a:p>
        </p:txBody>
      </p:sp>
      <p:sp>
        <p:nvSpPr>
          <p:cNvPr id="10" name="TextBox 9"/>
          <p:cNvSpPr txBox="1"/>
          <p:nvPr/>
        </p:nvSpPr>
        <p:spPr>
          <a:xfrm>
            <a:off x="819150" y="1327090"/>
            <a:ext cx="20955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Luteal phase </a:t>
            </a:r>
          </a:p>
        </p:txBody>
      </p:sp>
      <p:sp>
        <p:nvSpPr>
          <p:cNvPr id="12" name="TextBox 11"/>
          <p:cNvSpPr txBox="1"/>
          <p:nvPr/>
        </p:nvSpPr>
        <p:spPr>
          <a:xfrm>
            <a:off x="2727183" y="1307980"/>
            <a:ext cx="245441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b) Menstrual phase </a:t>
            </a:r>
          </a:p>
        </p:txBody>
      </p:sp>
      <p:sp>
        <p:nvSpPr>
          <p:cNvPr id="13" name="TextBox 12"/>
          <p:cNvSpPr txBox="1"/>
          <p:nvPr/>
        </p:nvSpPr>
        <p:spPr>
          <a:xfrm>
            <a:off x="5105400" y="127000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c)  Follicular phase</a:t>
            </a:r>
          </a:p>
        </p:txBody>
      </p:sp>
    </p:spTree>
    <p:extLst>
      <p:ext uri="{BB962C8B-B14F-4D97-AF65-F5344CB8AC3E}">
        <p14:creationId xmlns:p14="http://schemas.microsoft.com/office/powerpoint/2010/main" val="2887562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Lst>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5009" y="1724055"/>
            <a:ext cx="714405"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Epididymis is located on …….</a:t>
            </a:r>
            <a:endParaRPr lang="en-US" sz="2000" b="1">
              <a:solidFill>
                <a:srgbClr val="0000FF"/>
              </a:solidFill>
              <a:latin typeface="Times New Roman" pitchFamily="18" charset="0"/>
            </a:endParaRPr>
          </a:p>
        </p:txBody>
      </p:sp>
      <p:sp>
        <p:nvSpPr>
          <p:cNvPr id="8" name="TextBox 7"/>
          <p:cNvSpPr txBox="1"/>
          <p:nvPr/>
        </p:nvSpPr>
        <p:spPr>
          <a:xfrm>
            <a:off x="994970" y="142875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Anterior surface of testis</a:t>
            </a:r>
          </a:p>
        </p:txBody>
      </p:sp>
      <p:sp>
        <p:nvSpPr>
          <p:cNvPr id="19" name="TextBox 18"/>
          <p:cNvSpPr txBox="1"/>
          <p:nvPr/>
        </p:nvSpPr>
        <p:spPr>
          <a:xfrm>
            <a:off x="1004904" y="192417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Posterior surface of testis</a:t>
            </a:r>
          </a:p>
        </p:txBody>
      </p:sp>
      <p:sp>
        <p:nvSpPr>
          <p:cNvPr id="20" name="TextBox 19"/>
          <p:cNvSpPr txBox="1"/>
          <p:nvPr/>
        </p:nvSpPr>
        <p:spPr>
          <a:xfrm>
            <a:off x="1004902" y="291477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Dorsal to testis</a:t>
            </a:r>
          </a:p>
        </p:txBody>
      </p:sp>
      <p:sp>
        <p:nvSpPr>
          <p:cNvPr id="21" name="TextBox 20"/>
          <p:cNvSpPr txBox="1"/>
          <p:nvPr/>
        </p:nvSpPr>
        <p:spPr>
          <a:xfrm>
            <a:off x="1004903" y="243846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Ventral to testis</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4292091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5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09595" y="2306532"/>
            <a:ext cx="714405" cy="714405"/>
          </a:xfrm>
          <a:prstGeom prst="rect">
            <a:avLst/>
          </a:prstGeom>
          <a:noFill/>
        </p:spPr>
      </p:pic>
      <p:sp>
        <p:nvSpPr>
          <p:cNvPr id="5" name="TextBox 4"/>
          <p:cNvSpPr txBox="1"/>
          <p:nvPr/>
        </p:nvSpPr>
        <p:spPr>
          <a:xfrm>
            <a:off x="533400" y="8000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61. Read the following and arrange them in a sequence</a:t>
            </a:r>
          </a:p>
        </p:txBody>
      </p:sp>
      <p:sp>
        <p:nvSpPr>
          <p:cNvPr id="8" name="TextBox 7"/>
          <p:cNvSpPr txBox="1"/>
          <p:nvPr/>
        </p:nvSpPr>
        <p:spPr>
          <a:xfrm>
            <a:off x="983874" y="158115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a-b-c</a:t>
            </a:r>
          </a:p>
        </p:txBody>
      </p:sp>
      <p:sp>
        <p:nvSpPr>
          <p:cNvPr id="19" name="TextBox 18"/>
          <p:cNvSpPr txBox="1"/>
          <p:nvPr/>
        </p:nvSpPr>
        <p:spPr>
          <a:xfrm>
            <a:off x="990600" y="202559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c-b-a</a:t>
            </a:r>
          </a:p>
        </p:txBody>
      </p:sp>
      <p:sp>
        <p:nvSpPr>
          <p:cNvPr id="20" name="TextBox 19"/>
          <p:cNvSpPr txBox="1"/>
          <p:nvPr/>
        </p:nvSpPr>
        <p:spPr>
          <a:xfrm>
            <a:off x="966803" y="2939990"/>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c-a-b</a:t>
            </a:r>
          </a:p>
        </p:txBody>
      </p:sp>
      <p:sp>
        <p:nvSpPr>
          <p:cNvPr id="21" name="TextBox 20"/>
          <p:cNvSpPr txBox="1"/>
          <p:nvPr/>
        </p:nvSpPr>
        <p:spPr>
          <a:xfrm>
            <a:off x="965202" y="246368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b-c-a</a:t>
            </a:r>
          </a:p>
        </p:txBody>
      </p:sp>
      <p:sp>
        <p:nvSpPr>
          <p:cNvPr id="10" name="TextBox 9"/>
          <p:cNvSpPr txBox="1"/>
          <p:nvPr/>
        </p:nvSpPr>
        <p:spPr>
          <a:xfrm>
            <a:off x="914400" y="121926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Menopause</a:t>
            </a:r>
          </a:p>
        </p:txBody>
      </p:sp>
      <p:sp>
        <p:nvSpPr>
          <p:cNvPr id="12" name="TextBox 11"/>
          <p:cNvSpPr txBox="1"/>
          <p:nvPr/>
        </p:nvSpPr>
        <p:spPr>
          <a:xfrm>
            <a:off x="2743200" y="1200150"/>
            <a:ext cx="1676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b) Menarche</a:t>
            </a:r>
          </a:p>
        </p:txBody>
      </p:sp>
      <p:sp>
        <p:nvSpPr>
          <p:cNvPr id="13" name="TextBox 12"/>
          <p:cNvSpPr txBox="1"/>
          <p:nvPr/>
        </p:nvSpPr>
        <p:spPr>
          <a:xfrm>
            <a:off x="4419600" y="121926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c) Reproductive phase</a:t>
            </a:r>
          </a:p>
        </p:txBody>
      </p:sp>
    </p:spTree>
    <p:extLst>
      <p:ext uri="{BB962C8B-B14F-4D97-AF65-F5344CB8AC3E}">
        <p14:creationId xmlns:p14="http://schemas.microsoft.com/office/powerpoint/2010/main" val="12259872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Lst>
  </p:timing>
</p:sld>
</file>

<file path=ppt/slides/slide5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90600" y="3529034"/>
            <a:ext cx="590417" cy="590417"/>
          </a:xfrm>
          <a:prstGeom prst="rect">
            <a:avLst/>
          </a:prstGeom>
          <a:noFill/>
        </p:spPr>
      </p:pic>
      <p:sp>
        <p:nvSpPr>
          <p:cNvPr id="5" name="TextBox 4"/>
          <p:cNvSpPr txBox="1"/>
          <p:nvPr/>
        </p:nvSpPr>
        <p:spPr>
          <a:xfrm>
            <a:off x="533400" y="5905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62. Match the following</a:t>
            </a:r>
          </a:p>
        </p:txBody>
      </p:sp>
      <p:sp>
        <p:nvSpPr>
          <p:cNvPr id="8" name="TextBox 7"/>
          <p:cNvSpPr txBox="1"/>
          <p:nvPr/>
        </p:nvSpPr>
        <p:spPr>
          <a:xfrm>
            <a:off x="1087339" y="3314640"/>
            <a:ext cx="33322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IV     I        V      II       III </a:t>
            </a:r>
          </a:p>
        </p:txBody>
      </p:sp>
      <p:sp>
        <p:nvSpPr>
          <p:cNvPr id="15" name="TextBox 14"/>
          <p:cNvSpPr txBox="1"/>
          <p:nvPr/>
        </p:nvSpPr>
        <p:spPr>
          <a:xfrm>
            <a:off x="1095405" y="8762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4295805" y="8762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943005" y="12001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Menstrual phase</a:t>
            </a:r>
          </a:p>
        </p:txBody>
      </p:sp>
      <p:sp>
        <p:nvSpPr>
          <p:cNvPr id="18" name="TextBox 17"/>
          <p:cNvSpPr txBox="1"/>
          <p:nvPr/>
        </p:nvSpPr>
        <p:spPr>
          <a:xfrm>
            <a:off x="943005" y="15811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B) Follicular phase</a:t>
            </a:r>
          </a:p>
        </p:txBody>
      </p:sp>
      <p:sp>
        <p:nvSpPr>
          <p:cNvPr id="22" name="TextBox 21"/>
          <p:cNvSpPr txBox="1"/>
          <p:nvPr/>
        </p:nvSpPr>
        <p:spPr>
          <a:xfrm>
            <a:off x="943005" y="19621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C) Luteal phase</a:t>
            </a:r>
          </a:p>
        </p:txBody>
      </p:sp>
      <p:sp>
        <p:nvSpPr>
          <p:cNvPr id="23" name="TextBox 22"/>
          <p:cNvSpPr txBox="1"/>
          <p:nvPr/>
        </p:nvSpPr>
        <p:spPr>
          <a:xfrm>
            <a:off x="943005" y="22669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D) Menarche</a:t>
            </a:r>
          </a:p>
        </p:txBody>
      </p:sp>
      <p:sp>
        <p:nvSpPr>
          <p:cNvPr id="24" name="TextBox 23"/>
          <p:cNvSpPr txBox="1"/>
          <p:nvPr/>
        </p:nvSpPr>
        <p:spPr>
          <a:xfrm>
            <a:off x="4143405" y="1212910"/>
            <a:ext cx="3352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 7-14 days</a:t>
            </a:r>
          </a:p>
        </p:txBody>
      </p:sp>
      <p:sp>
        <p:nvSpPr>
          <p:cNvPr id="25" name="TextBox 24"/>
          <p:cNvSpPr txBox="1"/>
          <p:nvPr/>
        </p:nvSpPr>
        <p:spPr>
          <a:xfrm>
            <a:off x="4143405" y="1613020"/>
            <a:ext cx="3352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 15-28 days </a:t>
            </a:r>
          </a:p>
        </p:txBody>
      </p:sp>
      <p:sp>
        <p:nvSpPr>
          <p:cNvPr id="26" name="TextBox 25"/>
          <p:cNvSpPr txBox="1"/>
          <p:nvPr/>
        </p:nvSpPr>
        <p:spPr>
          <a:xfrm>
            <a:off x="4143405" y="20131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III) 50 years </a:t>
            </a:r>
          </a:p>
        </p:txBody>
      </p:sp>
      <p:sp>
        <p:nvSpPr>
          <p:cNvPr id="27" name="TextBox 26"/>
          <p:cNvSpPr txBox="1"/>
          <p:nvPr/>
        </p:nvSpPr>
        <p:spPr>
          <a:xfrm>
            <a:off x="4143405" y="2337040"/>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IV) 3-5 days </a:t>
            </a:r>
          </a:p>
        </p:txBody>
      </p:sp>
      <p:sp>
        <p:nvSpPr>
          <p:cNvPr id="28" name="TextBox 27"/>
          <p:cNvSpPr txBox="1"/>
          <p:nvPr/>
        </p:nvSpPr>
        <p:spPr>
          <a:xfrm>
            <a:off x="1087339" y="3644072"/>
            <a:ext cx="33322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IV    I         II      V       III  </a:t>
            </a:r>
          </a:p>
        </p:txBody>
      </p:sp>
      <p:sp>
        <p:nvSpPr>
          <p:cNvPr id="29" name="TextBox 28"/>
          <p:cNvSpPr txBox="1"/>
          <p:nvPr/>
        </p:nvSpPr>
        <p:spPr>
          <a:xfrm>
            <a:off x="1071062" y="4028985"/>
            <a:ext cx="33322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III      IV     II        V  </a:t>
            </a:r>
          </a:p>
        </p:txBody>
      </p:sp>
      <p:sp>
        <p:nvSpPr>
          <p:cNvPr id="30" name="TextBox 29"/>
          <p:cNvSpPr txBox="1"/>
          <p:nvPr/>
        </p:nvSpPr>
        <p:spPr>
          <a:xfrm>
            <a:off x="1087339" y="4381440"/>
            <a:ext cx="33322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V      I        II      III      IV  </a:t>
            </a:r>
          </a:p>
        </p:txBody>
      </p:sp>
      <p:sp>
        <p:nvSpPr>
          <p:cNvPr id="19" name="TextBox 18"/>
          <p:cNvSpPr txBox="1"/>
          <p:nvPr/>
        </p:nvSpPr>
        <p:spPr>
          <a:xfrm>
            <a:off x="943005" y="26479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E) Menopause</a:t>
            </a:r>
          </a:p>
        </p:txBody>
      </p:sp>
      <p:sp>
        <p:nvSpPr>
          <p:cNvPr id="20" name="TextBox 19"/>
          <p:cNvSpPr txBox="1"/>
          <p:nvPr/>
        </p:nvSpPr>
        <p:spPr>
          <a:xfrm>
            <a:off x="4143405" y="2724150"/>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V) 10-14 years </a:t>
            </a:r>
          </a:p>
        </p:txBody>
      </p:sp>
      <p:sp>
        <p:nvSpPr>
          <p:cNvPr id="31" name="TextBox 30"/>
          <p:cNvSpPr txBox="1"/>
          <p:nvPr/>
        </p:nvSpPr>
        <p:spPr>
          <a:xfrm>
            <a:off x="1412678" y="2974765"/>
            <a:ext cx="308312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       E</a:t>
            </a:r>
          </a:p>
        </p:txBody>
      </p:sp>
    </p:spTree>
    <p:extLst>
      <p:ext uri="{BB962C8B-B14F-4D97-AF65-F5344CB8AC3E}">
        <p14:creationId xmlns:p14="http://schemas.microsoft.com/office/powerpoint/2010/main" val="33741371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31"/>
                                        </p:tgtEl>
                                        <p:attrNameLst>
                                          <p:attrName>style.visibility</p:attrName>
                                        </p:attrNameLst>
                                      </p:cBhvr>
                                      <p:to>
                                        <p:strVal val="visible"/>
                                      </p:to>
                                    </p:set>
                                    <p:animEffect transition="in" filter="wipe(left)">
                                      <p:cBhvr>
                                        <p:cTn id="72" dur="500"/>
                                        <p:tgtEl>
                                          <p:spTgt spid="31"/>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8"/>
                                        </p:tgtEl>
                                        <p:attrNameLst>
                                          <p:attrName>style.visibility</p:attrName>
                                        </p:attrNameLst>
                                      </p:cBhvr>
                                      <p:to>
                                        <p:strVal val="visible"/>
                                      </p:to>
                                    </p:set>
                                    <p:animEffect transition="in" filter="wipe(left)">
                                      <p:cBhvr>
                                        <p:cTn id="77" dur="500"/>
                                        <p:tgtEl>
                                          <p:spTgt spid="8"/>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grpId="0" nodeType="clickEffect">
                                  <p:stCondLst>
                                    <p:cond delay="0"/>
                                  </p:stCondLst>
                                  <p:iterate type="lt">
                                    <p:tmPct val="10000"/>
                                  </p:iterate>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childTnLst>
                    </p:cTn>
                  </p:par>
                  <p:par>
                    <p:cTn id="88" fill="hold" nodeType="clickPar">
                      <p:stCondLst>
                        <p:cond delay="indefinite"/>
                      </p:stCondLst>
                      <p:childTnLst>
                        <p:par>
                          <p:cTn id="89" fill="hold">
                            <p:stCondLst>
                              <p:cond delay="0"/>
                            </p:stCondLst>
                            <p:childTnLst>
                              <p:par>
                                <p:cTn id="90" presetID="22" presetClass="entr" presetSubtype="8" fill="hold" grpId="0" nodeType="clickEffect">
                                  <p:stCondLst>
                                    <p:cond delay="0"/>
                                  </p:stCondLst>
                                  <p:iterate type="lt">
                                    <p:tmPct val="10000"/>
                                  </p:iterate>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childTnLst>
                          </p:cTn>
                        </p:par>
                      </p:childTnLst>
                    </p:cTn>
                  </p:par>
                  <p:par>
                    <p:cTn id="93" fill="hold" nodeType="clickPar">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left)">
                                      <p:cBhvr>
                                        <p:cTn id="9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P spid="20" grpId="0"/>
      <p:bldP spid="31" grpId="0"/>
    </p:bldLst>
  </p:timing>
</p:sld>
</file>

<file path=ppt/slides/slide5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23994" y="3443339"/>
            <a:ext cx="590417" cy="590417"/>
          </a:xfrm>
          <a:prstGeom prst="rect">
            <a:avLst/>
          </a:prstGeom>
          <a:noFill/>
        </p:spPr>
      </p:pic>
      <p:sp>
        <p:nvSpPr>
          <p:cNvPr id="5" name="TextBox 4"/>
          <p:cNvSpPr txBox="1"/>
          <p:nvPr/>
        </p:nvSpPr>
        <p:spPr>
          <a:xfrm>
            <a:off x="533400" y="1028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63. Read the following</a:t>
            </a:r>
          </a:p>
        </p:txBody>
      </p:sp>
      <p:sp>
        <p:nvSpPr>
          <p:cNvPr id="8" name="TextBox 7"/>
          <p:cNvSpPr txBox="1"/>
          <p:nvPr/>
        </p:nvSpPr>
        <p:spPr>
          <a:xfrm>
            <a:off x="933072" y="3172631"/>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a:t>
            </a:r>
          </a:p>
        </p:txBody>
      </p:sp>
      <p:sp>
        <p:nvSpPr>
          <p:cNvPr id="19" name="TextBox 18"/>
          <p:cNvSpPr txBox="1"/>
          <p:nvPr/>
        </p:nvSpPr>
        <p:spPr>
          <a:xfrm>
            <a:off x="4191001" y="3159871"/>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a:t>
            </a:r>
          </a:p>
        </p:txBody>
      </p:sp>
      <p:sp>
        <p:nvSpPr>
          <p:cNvPr id="20" name="TextBox 19"/>
          <p:cNvSpPr txBox="1"/>
          <p:nvPr/>
        </p:nvSpPr>
        <p:spPr>
          <a:xfrm>
            <a:off x="4167203" y="3602606"/>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 &amp; iv</a:t>
            </a:r>
          </a:p>
        </p:txBody>
      </p:sp>
      <p:sp>
        <p:nvSpPr>
          <p:cNvPr id="21" name="TextBox 20"/>
          <p:cNvSpPr txBox="1"/>
          <p:nvPr/>
        </p:nvSpPr>
        <p:spPr>
          <a:xfrm>
            <a:off x="914400" y="3602606"/>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iii &amp; iv</a:t>
            </a:r>
          </a:p>
        </p:txBody>
      </p:sp>
      <p:sp>
        <p:nvSpPr>
          <p:cNvPr id="10" name="TextBox 9"/>
          <p:cNvSpPr txBox="1"/>
          <p:nvPr/>
        </p:nvSpPr>
        <p:spPr>
          <a:xfrm>
            <a:off x="685800" y="1366913"/>
            <a:ext cx="8077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AutoNum type="romanLcParenR"/>
            </a:pPr>
            <a:r>
              <a:rPr lang="en-US" sz="2000" b="1">
                <a:solidFill>
                  <a:srgbClr val="0000FF"/>
                </a:solidFill>
                <a:latin typeface="Times New Roman" pitchFamily="18" charset="0"/>
                <a:ea typeface="Cambria Math" pitchFamily="18" charset="0"/>
                <a:cs typeface="Times New Roman" pitchFamily="18" charset="0"/>
              </a:rPr>
              <a:t>The sperms move to ampullary-isthmic junction for fertilization</a:t>
            </a:r>
          </a:p>
        </p:txBody>
      </p:sp>
      <p:sp>
        <p:nvSpPr>
          <p:cNvPr id="12" name="TextBox 11"/>
          <p:cNvSpPr txBox="1"/>
          <p:nvPr/>
        </p:nvSpPr>
        <p:spPr>
          <a:xfrm>
            <a:off x="609600" y="17335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0000FF"/>
                </a:solidFill>
                <a:latin typeface="Times New Roman" pitchFamily="18" charset="0"/>
                <a:ea typeface="Cambria Math" pitchFamily="18" charset="0"/>
                <a:cs typeface="Times New Roman" pitchFamily="18" charset="0"/>
              </a:rPr>
              <a:t>ii) Fertilization occurs in uterus</a:t>
            </a:r>
          </a:p>
        </p:txBody>
      </p:sp>
      <p:sp>
        <p:nvSpPr>
          <p:cNvPr id="13" name="TextBox 12"/>
          <p:cNvSpPr txBox="1"/>
          <p:nvPr/>
        </p:nvSpPr>
        <p:spPr>
          <a:xfrm>
            <a:off x="609600" y="2114550"/>
            <a:ext cx="8229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r>
              <a:rPr lang="en-US" sz="2000" b="1">
                <a:solidFill>
                  <a:srgbClr val="0000FF"/>
                </a:solidFill>
                <a:latin typeface="Times New Roman" pitchFamily="18" charset="0"/>
                <a:ea typeface="Cambria Math" pitchFamily="18" charset="0"/>
                <a:cs typeface="Times New Roman" pitchFamily="18" charset="0"/>
              </a:rPr>
              <a:t>iii) The process  of fusion of a sperm with an ovum is called fertilization</a:t>
            </a:r>
          </a:p>
        </p:txBody>
      </p:sp>
      <p:sp>
        <p:nvSpPr>
          <p:cNvPr id="14" name="TextBox 13"/>
          <p:cNvSpPr txBox="1"/>
          <p:nvPr/>
        </p:nvSpPr>
        <p:spPr>
          <a:xfrm>
            <a:off x="1066800" y="2800350"/>
            <a:ext cx="3886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 </a:t>
            </a:r>
          </a:p>
        </p:txBody>
      </p:sp>
      <p:sp>
        <p:nvSpPr>
          <p:cNvPr id="15" name="TextBox 14"/>
          <p:cNvSpPr txBox="1"/>
          <p:nvPr/>
        </p:nvSpPr>
        <p:spPr>
          <a:xfrm>
            <a:off x="609600" y="247644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r>
              <a:rPr lang="en-US" sz="2000" b="1">
                <a:solidFill>
                  <a:srgbClr val="0000FF"/>
                </a:solidFill>
                <a:latin typeface="Times New Roman" pitchFamily="18" charset="0"/>
                <a:ea typeface="Cambria Math" pitchFamily="18" charset="0"/>
                <a:cs typeface="Times New Roman" pitchFamily="18" charset="0"/>
              </a:rPr>
              <a:t>iv) Ovum is enveloped by zona pellucida </a:t>
            </a:r>
          </a:p>
        </p:txBody>
      </p:sp>
      <p:sp>
        <p:nvSpPr>
          <p:cNvPr id="17" name="TextBox 16"/>
          <p:cNvSpPr txBox="1"/>
          <p:nvPr/>
        </p:nvSpPr>
        <p:spPr>
          <a:xfrm>
            <a:off x="1905000" y="666750"/>
            <a:ext cx="4648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sz="2000" b="1">
                <a:solidFill>
                  <a:srgbClr val="002060"/>
                </a:solidFill>
                <a:latin typeface="Times New Roman" pitchFamily="18" charset="0"/>
                <a:ea typeface="Cambria Math" pitchFamily="18" charset="0"/>
                <a:cs typeface="Times New Roman" pitchFamily="18" charset="0"/>
              </a:rPr>
              <a:t>FERTILIZATION &amp; IMPLANTATION</a:t>
            </a:r>
          </a:p>
        </p:txBody>
      </p:sp>
    </p:spTree>
    <p:extLst>
      <p:ext uri="{BB962C8B-B14F-4D97-AF65-F5344CB8AC3E}">
        <p14:creationId xmlns:p14="http://schemas.microsoft.com/office/powerpoint/2010/main" val="34586739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P spid="17" grpId="0"/>
    </p:bldLst>
  </p:timing>
</p:sld>
</file>

<file path=ppt/slides/slide5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94473" y="3231553"/>
            <a:ext cx="649459" cy="649459"/>
          </a:xfrm>
          <a:prstGeom prst="rect">
            <a:avLst/>
          </a:prstGeom>
          <a:noFill/>
        </p:spPr>
      </p:pic>
      <p:sp>
        <p:nvSpPr>
          <p:cNvPr id="5" name="TextBox 4"/>
          <p:cNvSpPr txBox="1"/>
          <p:nvPr/>
        </p:nvSpPr>
        <p:spPr>
          <a:xfrm>
            <a:off x="533400" y="5905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64. Read the following</a:t>
            </a:r>
          </a:p>
        </p:txBody>
      </p:sp>
      <p:sp>
        <p:nvSpPr>
          <p:cNvPr id="8" name="TextBox 7"/>
          <p:cNvSpPr txBox="1"/>
          <p:nvPr/>
        </p:nvSpPr>
        <p:spPr>
          <a:xfrm>
            <a:off x="933072" y="335622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 except (i)</a:t>
            </a:r>
          </a:p>
        </p:txBody>
      </p:sp>
      <p:sp>
        <p:nvSpPr>
          <p:cNvPr id="19" name="TextBox 18"/>
          <p:cNvSpPr txBox="1"/>
          <p:nvPr/>
        </p:nvSpPr>
        <p:spPr>
          <a:xfrm>
            <a:off x="4191001" y="3343468"/>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All except (ii)</a:t>
            </a:r>
          </a:p>
        </p:txBody>
      </p:sp>
      <p:sp>
        <p:nvSpPr>
          <p:cNvPr id="20" name="TextBox 19"/>
          <p:cNvSpPr txBox="1"/>
          <p:nvPr/>
        </p:nvSpPr>
        <p:spPr>
          <a:xfrm>
            <a:off x="4167203" y="3786203"/>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 expect (iv)</a:t>
            </a:r>
          </a:p>
        </p:txBody>
      </p:sp>
      <p:sp>
        <p:nvSpPr>
          <p:cNvPr id="21" name="TextBox 20"/>
          <p:cNvSpPr txBox="1"/>
          <p:nvPr/>
        </p:nvSpPr>
        <p:spPr>
          <a:xfrm>
            <a:off x="914400" y="3786203"/>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All expect (iii)</a:t>
            </a:r>
          </a:p>
        </p:txBody>
      </p:sp>
      <p:sp>
        <p:nvSpPr>
          <p:cNvPr id="10" name="TextBox 9"/>
          <p:cNvSpPr txBox="1"/>
          <p:nvPr/>
        </p:nvSpPr>
        <p:spPr>
          <a:xfrm>
            <a:off x="838200" y="95244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Sperm induces changes in corona radiata to prevent polyspermy.</a:t>
            </a:r>
          </a:p>
        </p:txBody>
      </p:sp>
      <p:sp>
        <p:nvSpPr>
          <p:cNvPr id="12" name="TextBox 11"/>
          <p:cNvSpPr txBox="1"/>
          <p:nvPr/>
        </p:nvSpPr>
        <p:spPr>
          <a:xfrm>
            <a:off x="838200" y="13525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Only one sperm enters into ovum to fertilize it.</a:t>
            </a:r>
          </a:p>
        </p:txBody>
      </p:sp>
      <p:sp>
        <p:nvSpPr>
          <p:cNvPr id="13" name="TextBox 12"/>
          <p:cNvSpPr txBox="1"/>
          <p:nvPr/>
        </p:nvSpPr>
        <p:spPr>
          <a:xfrm>
            <a:off x="838200" y="179705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Acrosome penetrates into ovum with its secretion.</a:t>
            </a:r>
          </a:p>
        </p:txBody>
      </p:sp>
      <p:sp>
        <p:nvSpPr>
          <p:cNvPr id="14" name="TextBox 13"/>
          <p:cNvSpPr txBox="1"/>
          <p:nvPr/>
        </p:nvSpPr>
        <p:spPr>
          <a:xfrm>
            <a:off x="838200" y="2871803"/>
            <a:ext cx="381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 The correct combination….</a:t>
            </a:r>
          </a:p>
        </p:txBody>
      </p:sp>
      <p:sp>
        <p:nvSpPr>
          <p:cNvPr id="15" name="TextBox 14"/>
          <p:cNvSpPr txBox="1"/>
          <p:nvPr/>
        </p:nvSpPr>
        <p:spPr>
          <a:xfrm>
            <a:off x="838200" y="2190750"/>
            <a:ext cx="7620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iv) Sperm penetrates through zona pellucida &amp; plasma membrane of the ovum.</a:t>
            </a:r>
          </a:p>
        </p:txBody>
      </p:sp>
    </p:spTree>
    <p:extLst>
      <p:ext uri="{BB962C8B-B14F-4D97-AF65-F5344CB8AC3E}">
        <p14:creationId xmlns:p14="http://schemas.microsoft.com/office/powerpoint/2010/main" val="3818924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Lst>
  </p:timing>
</p:sld>
</file>

<file path=ppt/slides/slide5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3690073" y="3028950"/>
            <a:ext cx="649459" cy="649459"/>
          </a:xfrm>
          <a:prstGeom prst="rect">
            <a:avLst/>
          </a:prstGeom>
          <a:noFill/>
        </p:spPr>
      </p:pic>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65. Read the following..……</a:t>
            </a:r>
          </a:p>
        </p:txBody>
      </p:sp>
      <p:sp>
        <p:nvSpPr>
          <p:cNvPr id="8" name="TextBox 7"/>
          <p:cNvSpPr txBox="1"/>
          <p:nvPr/>
        </p:nvSpPr>
        <p:spPr>
          <a:xfrm>
            <a:off x="856872" y="273691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a:t>
            </a:r>
          </a:p>
        </p:txBody>
      </p:sp>
      <p:sp>
        <p:nvSpPr>
          <p:cNvPr id="19" name="TextBox 18"/>
          <p:cNvSpPr txBox="1"/>
          <p:nvPr/>
        </p:nvSpPr>
        <p:spPr>
          <a:xfrm>
            <a:off x="3833798" y="272415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ii &amp; iii</a:t>
            </a:r>
          </a:p>
        </p:txBody>
      </p:sp>
      <p:sp>
        <p:nvSpPr>
          <p:cNvPr id="20" name="TextBox 19"/>
          <p:cNvSpPr txBox="1"/>
          <p:nvPr/>
        </p:nvSpPr>
        <p:spPr>
          <a:xfrm>
            <a:off x="3810000" y="3166885"/>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838200" y="3166885"/>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ii &amp; iii</a:t>
            </a:r>
          </a:p>
        </p:txBody>
      </p:sp>
      <p:sp>
        <p:nvSpPr>
          <p:cNvPr id="10" name="TextBox 9"/>
          <p:cNvSpPr txBox="1"/>
          <p:nvPr/>
        </p:nvSpPr>
        <p:spPr>
          <a:xfrm>
            <a:off x="838200" y="11239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The I</a:t>
            </a:r>
            <a:r>
              <a:rPr lang="en-US" sz="2000" b="1" baseline="30000" err="1">
                <a:solidFill>
                  <a:srgbClr val="0000FF"/>
                </a:solidFill>
                <a:latin typeface="Times New Roman" pitchFamily="18" charset="0"/>
                <a:ea typeface="Cambria Math" pitchFamily="18" charset="0"/>
                <a:cs typeface="Times New Roman" pitchFamily="18" charset="0"/>
              </a:rPr>
              <a:t>st</a:t>
            </a:r>
            <a:r>
              <a:rPr lang="en-US" sz="2000" b="1">
                <a:solidFill>
                  <a:srgbClr val="0000FF"/>
                </a:solidFill>
                <a:latin typeface="Times New Roman" pitchFamily="18" charset="0"/>
                <a:ea typeface="Cambria Math" pitchFamily="18" charset="0"/>
                <a:cs typeface="Times New Roman" pitchFamily="18" charset="0"/>
              </a:rPr>
              <a:t> &amp; II</a:t>
            </a:r>
            <a:r>
              <a:rPr lang="en-US" sz="2000" b="1" baseline="30000" err="1">
                <a:solidFill>
                  <a:srgbClr val="0000FF"/>
                </a:solidFill>
                <a:latin typeface="Times New Roman" pitchFamily="18" charset="0"/>
                <a:ea typeface="Cambria Math" pitchFamily="18" charset="0"/>
                <a:cs typeface="Times New Roman" pitchFamily="18" charset="0"/>
              </a:rPr>
              <a:t>nd</a:t>
            </a:r>
            <a:r>
              <a:rPr lang="en-US" sz="2000" b="1">
                <a:solidFill>
                  <a:srgbClr val="0000FF"/>
                </a:solidFill>
                <a:latin typeface="Times New Roman" pitchFamily="18" charset="0"/>
                <a:ea typeface="Cambria Math" pitchFamily="18" charset="0"/>
                <a:cs typeface="Times New Roman" pitchFamily="18" charset="0"/>
              </a:rPr>
              <a:t> meiotic divisions are unequal. </a:t>
            </a:r>
          </a:p>
        </p:txBody>
      </p:sp>
      <p:sp>
        <p:nvSpPr>
          <p:cNvPr id="12" name="TextBox 11"/>
          <p:cNvSpPr txBox="1"/>
          <p:nvPr/>
        </p:nvSpPr>
        <p:spPr>
          <a:xfrm>
            <a:off x="838200" y="1504950"/>
            <a:ext cx="746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I</a:t>
            </a:r>
            <a:r>
              <a:rPr lang="en-US" sz="2000" b="1" baseline="30000" err="1">
                <a:solidFill>
                  <a:srgbClr val="0000FF"/>
                </a:solidFill>
                <a:latin typeface="Times New Roman" pitchFamily="18" charset="0"/>
                <a:ea typeface="Cambria Math" pitchFamily="18" charset="0"/>
                <a:cs typeface="Times New Roman" pitchFamily="18" charset="0"/>
              </a:rPr>
              <a:t>st</a:t>
            </a:r>
            <a:r>
              <a:rPr lang="en-US" sz="2000" b="1">
                <a:solidFill>
                  <a:srgbClr val="0000FF"/>
                </a:solidFill>
                <a:latin typeface="Times New Roman" pitchFamily="18" charset="0"/>
                <a:ea typeface="Cambria Math" pitchFamily="18" charset="0"/>
                <a:cs typeface="Times New Roman" pitchFamily="18" charset="0"/>
              </a:rPr>
              <a:t> &amp; II</a:t>
            </a:r>
            <a:r>
              <a:rPr lang="en-US" sz="2000" b="1" baseline="30000" err="1">
                <a:solidFill>
                  <a:srgbClr val="0000FF"/>
                </a:solidFill>
                <a:latin typeface="Times New Roman" pitchFamily="18" charset="0"/>
                <a:ea typeface="Cambria Math" pitchFamily="18" charset="0"/>
                <a:cs typeface="Times New Roman" pitchFamily="18" charset="0"/>
              </a:rPr>
              <a:t>nd</a:t>
            </a:r>
            <a:r>
              <a:rPr lang="en-US" sz="2000" b="1">
                <a:solidFill>
                  <a:srgbClr val="0000FF"/>
                </a:solidFill>
                <a:latin typeface="Times New Roman" pitchFamily="18" charset="0"/>
                <a:ea typeface="Cambria Math" pitchFamily="18" charset="0"/>
                <a:cs typeface="Times New Roman" pitchFamily="18" charset="0"/>
              </a:rPr>
              <a:t> polar bodies are tiny in structure.</a:t>
            </a:r>
          </a:p>
        </p:txBody>
      </p:sp>
      <p:sp>
        <p:nvSpPr>
          <p:cNvPr id="13" name="TextBox 12"/>
          <p:cNvSpPr txBox="1"/>
          <p:nvPr/>
        </p:nvSpPr>
        <p:spPr>
          <a:xfrm>
            <a:off x="838200" y="1885950"/>
            <a:ext cx="7162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6400" indent="-406400" algn="just"/>
            <a:r>
              <a:rPr lang="en-US" sz="2000" b="1">
                <a:solidFill>
                  <a:srgbClr val="0000FF"/>
                </a:solidFill>
                <a:latin typeface="Times New Roman" pitchFamily="18" charset="0"/>
                <a:ea typeface="Cambria Math" pitchFamily="18" charset="0"/>
                <a:cs typeface="Times New Roman" pitchFamily="18" charset="0"/>
              </a:rPr>
              <a:t>iii) Ootid is haploid in condition.</a:t>
            </a:r>
          </a:p>
        </p:txBody>
      </p:sp>
      <p:sp>
        <p:nvSpPr>
          <p:cNvPr id="14" name="TextBox 13"/>
          <p:cNvSpPr txBox="1"/>
          <p:nvPr/>
        </p:nvSpPr>
        <p:spPr>
          <a:xfrm>
            <a:off x="838200" y="2343150"/>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is</a:t>
            </a:r>
          </a:p>
        </p:txBody>
      </p:sp>
    </p:spTree>
    <p:extLst>
      <p:ext uri="{BB962C8B-B14F-4D97-AF65-F5344CB8AC3E}">
        <p14:creationId xmlns:p14="http://schemas.microsoft.com/office/powerpoint/2010/main" val="30209974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533400" y="666750"/>
            <a:ext cx="81534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66. Assertion (A) : Fertilization can only occur if the ovum &amp; sperms are transported to ampullary-Isthmic junction.</a:t>
            </a:r>
          </a:p>
        </p:txBody>
      </p:sp>
      <p:sp>
        <p:nvSpPr>
          <p:cNvPr id="12" name="TextBox 11"/>
          <p:cNvSpPr txBox="1"/>
          <p:nvPr/>
        </p:nvSpPr>
        <p:spPr>
          <a:xfrm>
            <a:off x="831150" y="1355526"/>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Fertilization occurs in ampulla.</a:t>
            </a:r>
          </a:p>
        </p:txBody>
      </p:sp>
      <p:sp>
        <p:nvSpPr>
          <p:cNvPr id="9" name="TextBox 8"/>
          <p:cNvSpPr txBox="1"/>
          <p:nvPr/>
        </p:nvSpPr>
        <p:spPr>
          <a:xfrm>
            <a:off x="812642" y="17335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78750" y="2378794"/>
            <a:ext cx="623954" cy="623954"/>
          </a:xfrm>
          <a:prstGeom prst="rect">
            <a:avLst/>
          </a:prstGeom>
          <a:noFill/>
        </p:spPr>
      </p:pic>
      <p:sp>
        <p:nvSpPr>
          <p:cNvPr id="11" name="TextBox 10"/>
          <p:cNvSpPr txBox="1"/>
          <p:nvPr/>
        </p:nvSpPr>
        <p:spPr>
          <a:xfrm>
            <a:off x="812642" y="21145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12642" y="253119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 R is false </a:t>
            </a:r>
          </a:p>
        </p:txBody>
      </p:sp>
      <p:sp>
        <p:nvSpPr>
          <p:cNvPr id="18" name="TextBox 17"/>
          <p:cNvSpPr txBox="1"/>
          <p:nvPr/>
        </p:nvSpPr>
        <p:spPr>
          <a:xfrm>
            <a:off x="833190" y="297094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 R is true</a:t>
            </a:r>
          </a:p>
        </p:txBody>
      </p:sp>
    </p:spTree>
    <p:extLst>
      <p:ext uri="{BB962C8B-B14F-4D97-AF65-F5344CB8AC3E}">
        <p14:creationId xmlns:p14="http://schemas.microsoft.com/office/powerpoint/2010/main" val="3554388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533400" y="742950"/>
            <a:ext cx="8153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67. Assertion (A) :  Motility of sperm depends on the no. of mitochondria.</a:t>
            </a:r>
          </a:p>
        </p:txBody>
      </p:sp>
      <p:sp>
        <p:nvSpPr>
          <p:cNvPr id="12" name="TextBox 11"/>
          <p:cNvSpPr txBox="1"/>
          <p:nvPr/>
        </p:nvSpPr>
        <p:spPr>
          <a:xfrm>
            <a:off x="831150" y="1131052"/>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Motile sperms swim rapidly through cervix.</a:t>
            </a:r>
          </a:p>
        </p:txBody>
      </p:sp>
      <p:sp>
        <p:nvSpPr>
          <p:cNvPr id="9" name="TextBox 8"/>
          <p:cNvSpPr txBox="1"/>
          <p:nvPr/>
        </p:nvSpPr>
        <p:spPr>
          <a:xfrm>
            <a:off x="812642" y="151339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78750" y="1814884"/>
            <a:ext cx="623954" cy="623954"/>
          </a:xfrm>
          <a:prstGeom prst="rect">
            <a:avLst/>
          </a:prstGeom>
          <a:noFill/>
        </p:spPr>
      </p:pic>
      <p:sp>
        <p:nvSpPr>
          <p:cNvPr id="11" name="TextBox 10"/>
          <p:cNvSpPr txBox="1"/>
          <p:nvPr/>
        </p:nvSpPr>
        <p:spPr>
          <a:xfrm>
            <a:off x="812642" y="201114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12642" y="257606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812642" y="318020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11795935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73458" y="1509076"/>
            <a:ext cx="623954" cy="623954"/>
          </a:xfrm>
          <a:prstGeom prst="rect">
            <a:avLst/>
          </a:prstGeom>
          <a:noFill/>
        </p:spPr>
      </p:pic>
      <p:sp>
        <p:nvSpPr>
          <p:cNvPr id="7" name="TextBox 6"/>
          <p:cNvSpPr txBox="1"/>
          <p:nvPr/>
        </p:nvSpPr>
        <p:spPr>
          <a:xfrm>
            <a:off x="609600" y="666750"/>
            <a:ext cx="8153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68. Assertion (A) : Polyspermy is inhibited by zona pellucida.</a:t>
            </a:r>
          </a:p>
        </p:txBody>
      </p:sp>
      <p:sp>
        <p:nvSpPr>
          <p:cNvPr id="12" name="TextBox 11"/>
          <p:cNvSpPr txBox="1"/>
          <p:nvPr/>
        </p:nvSpPr>
        <p:spPr>
          <a:xfrm>
            <a:off x="907350" y="1128076"/>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Sperm induces changes in zona pellucida.</a:t>
            </a:r>
          </a:p>
        </p:txBody>
      </p:sp>
      <p:sp>
        <p:nvSpPr>
          <p:cNvPr id="9" name="TextBox 8"/>
          <p:cNvSpPr txBox="1"/>
          <p:nvPr/>
        </p:nvSpPr>
        <p:spPr>
          <a:xfrm>
            <a:off x="907350" y="16614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sp>
        <p:nvSpPr>
          <p:cNvPr id="11" name="TextBox 10"/>
          <p:cNvSpPr txBox="1"/>
          <p:nvPr/>
        </p:nvSpPr>
        <p:spPr>
          <a:xfrm>
            <a:off x="907350" y="21592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07350" y="25717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 R is false </a:t>
            </a:r>
          </a:p>
        </p:txBody>
      </p:sp>
      <p:sp>
        <p:nvSpPr>
          <p:cNvPr id="18" name="TextBox 17"/>
          <p:cNvSpPr txBox="1"/>
          <p:nvPr/>
        </p:nvSpPr>
        <p:spPr>
          <a:xfrm>
            <a:off x="907350" y="30289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 R is true</a:t>
            </a:r>
          </a:p>
        </p:txBody>
      </p:sp>
    </p:spTree>
    <p:extLst>
      <p:ext uri="{BB962C8B-B14F-4D97-AF65-F5344CB8AC3E}">
        <p14:creationId xmlns:p14="http://schemas.microsoft.com/office/powerpoint/2010/main" val="139323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666750"/>
            <a:ext cx="8153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69. Assertion (A) :  Blastocyst is with 8-16 blastomeres.</a:t>
            </a:r>
          </a:p>
        </p:txBody>
      </p:sp>
      <p:sp>
        <p:nvSpPr>
          <p:cNvPr id="12" name="TextBox 11"/>
          <p:cNvSpPr txBox="1"/>
          <p:nvPr/>
        </p:nvSpPr>
        <p:spPr>
          <a:xfrm>
            <a:off x="907350" y="1104132"/>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In cleavage zygote undergoes mitotic division.</a:t>
            </a:r>
          </a:p>
        </p:txBody>
      </p:sp>
      <p:sp>
        <p:nvSpPr>
          <p:cNvPr id="9" name="TextBox 8"/>
          <p:cNvSpPr txBox="1"/>
          <p:nvPr/>
        </p:nvSpPr>
        <p:spPr>
          <a:xfrm>
            <a:off x="888842" y="156679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54950" y="3090796"/>
            <a:ext cx="623954" cy="623954"/>
          </a:xfrm>
          <a:prstGeom prst="rect">
            <a:avLst/>
          </a:prstGeom>
          <a:noFill/>
        </p:spPr>
      </p:pic>
      <p:sp>
        <p:nvSpPr>
          <p:cNvPr id="11" name="TextBox 10"/>
          <p:cNvSpPr txBox="1"/>
          <p:nvPr/>
        </p:nvSpPr>
        <p:spPr>
          <a:xfrm>
            <a:off x="888842" y="206455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88842" y="262947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888842" y="323360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6781251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5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54370" y="2647950"/>
            <a:ext cx="590417" cy="590417"/>
          </a:xfrm>
          <a:prstGeom prst="rect">
            <a:avLst/>
          </a:prstGeom>
          <a:noFill/>
        </p:spPr>
      </p:pic>
      <p:sp>
        <p:nvSpPr>
          <p:cNvPr id="5" name="TextBox 4"/>
          <p:cNvSpPr txBox="1"/>
          <p:nvPr/>
        </p:nvSpPr>
        <p:spPr>
          <a:xfrm>
            <a:off x="516636" y="644664"/>
            <a:ext cx="7560564"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70. Read the following &amp; arrange them in a sequence of passage of sperms </a:t>
            </a:r>
          </a:p>
        </p:txBody>
      </p:sp>
      <p:sp>
        <p:nvSpPr>
          <p:cNvPr id="8" name="TextBox 7"/>
          <p:cNvSpPr txBox="1"/>
          <p:nvPr/>
        </p:nvSpPr>
        <p:spPr>
          <a:xfrm>
            <a:off x="1066655" y="2763576"/>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d-a-f-b-c-e</a:t>
            </a:r>
          </a:p>
        </p:txBody>
      </p:sp>
      <p:sp>
        <p:nvSpPr>
          <p:cNvPr id="19" name="TextBox 18"/>
          <p:cNvSpPr txBox="1"/>
          <p:nvPr/>
        </p:nvSpPr>
        <p:spPr>
          <a:xfrm>
            <a:off x="1073381" y="3208016"/>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a-b-c-d-e-f </a:t>
            </a:r>
          </a:p>
        </p:txBody>
      </p:sp>
      <p:sp>
        <p:nvSpPr>
          <p:cNvPr id="20" name="TextBox 19"/>
          <p:cNvSpPr txBox="1"/>
          <p:nvPr/>
        </p:nvSpPr>
        <p:spPr>
          <a:xfrm>
            <a:off x="1049584" y="4122416"/>
            <a:ext cx="2462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f-a-b-d-c-e </a:t>
            </a:r>
          </a:p>
        </p:txBody>
      </p:sp>
      <p:sp>
        <p:nvSpPr>
          <p:cNvPr id="21" name="TextBox 20"/>
          <p:cNvSpPr txBox="1"/>
          <p:nvPr/>
        </p:nvSpPr>
        <p:spPr>
          <a:xfrm>
            <a:off x="1047984" y="3646106"/>
            <a:ext cx="27558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c-b-a-d-e-f </a:t>
            </a:r>
          </a:p>
        </p:txBody>
      </p:sp>
      <p:sp>
        <p:nvSpPr>
          <p:cNvPr id="10" name="TextBox 9"/>
          <p:cNvSpPr txBox="1"/>
          <p:nvPr/>
        </p:nvSpPr>
        <p:spPr>
          <a:xfrm>
            <a:off x="1044776" y="128911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Cervix </a:t>
            </a:r>
          </a:p>
        </p:txBody>
      </p:sp>
      <p:sp>
        <p:nvSpPr>
          <p:cNvPr id="12" name="TextBox 11"/>
          <p:cNvSpPr txBox="1"/>
          <p:nvPr/>
        </p:nvSpPr>
        <p:spPr>
          <a:xfrm>
            <a:off x="4800600" y="1301570"/>
            <a:ext cx="19939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b) isthmus</a:t>
            </a:r>
          </a:p>
        </p:txBody>
      </p:sp>
      <p:sp>
        <p:nvSpPr>
          <p:cNvPr id="13" name="TextBox 12"/>
          <p:cNvSpPr txBox="1"/>
          <p:nvPr/>
        </p:nvSpPr>
        <p:spPr>
          <a:xfrm>
            <a:off x="1044776" y="177818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c) ampulla</a:t>
            </a:r>
          </a:p>
        </p:txBody>
      </p:sp>
      <p:sp>
        <p:nvSpPr>
          <p:cNvPr id="14" name="TextBox 13"/>
          <p:cNvSpPr txBox="1"/>
          <p:nvPr/>
        </p:nvSpPr>
        <p:spPr>
          <a:xfrm>
            <a:off x="4800600" y="179064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d) sperm</a:t>
            </a:r>
          </a:p>
        </p:txBody>
      </p:sp>
      <p:sp>
        <p:nvSpPr>
          <p:cNvPr id="15" name="TextBox 14"/>
          <p:cNvSpPr txBox="1"/>
          <p:nvPr/>
        </p:nvSpPr>
        <p:spPr>
          <a:xfrm>
            <a:off x="968576" y="2324040"/>
            <a:ext cx="398442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e)  Ampallary isthmic   junction  </a:t>
            </a:r>
          </a:p>
        </p:txBody>
      </p:sp>
      <p:sp>
        <p:nvSpPr>
          <p:cNvPr id="16" name="TextBox 15"/>
          <p:cNvSpPr txBox="1"/>
          <p:nvPr/>
        </p:nvSpPr>
        <p:spPr>
          <a:xfrm>
            <a:off x="4800600" y="232404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FF0000"/>
                </a:solidFill>
                <a:latin typeface="Times New Roman" pitchFamily="18" charset="0"/>
                <a:ea typeface="Cambria Math" pitchFamily="18" charset="0"/>
                <a:cs typeface="Times New Roman" pitchFamily="18" charset="0"/>
              </a:rPr>
              <a:t>f) uterus</a:t>
            </a:r>
          </a:p>
        </p:txBody>
      </p:sp>
    </p:spTree>
    <p:extLst>
      <p:ext uri="{BB962C8B-B14F-4D97-AF65-F5344CB8AC3E}">
        <p14:creationId xmlns:p14="http://schemas.microsoft.com/office/powerpoint/2010/main" val="32732661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P spid="16" grpId="0"/>
    </p:bldLst>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752724" y="2114550"/>
            <a:ext cx="395287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URETHRA</a:t>
            </a:r>
          </a:p>
        </p:txBody>
      </p:sp>
    </p:spTree>
    <p:extLst>
      <p:ext uri="{BB962C8B-B14F-4D97-AF65-F5344CB8AC3E}">
        <p14:creationId xmlns:p14="http://schemas.microsoft.com/office/powerpoint/2010/main" val="35725008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000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71. Read the following and arrange them in a sequence</a:t>
            </a:r>
          </a:p>
        </p:txBody>
      </p:sp>
      <p:sp>
        <p:nvSpPr>
          <p:cNvPr id="8" name="TextBox 7"/>
          <p:cNvSpPr txBox="1"/>
          <p:nvPr/>
        </p:nvSpPr>
        <p:spPr>
          <a:xfrm>
            <a:off x="920373" y="272415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c-a-b-d-e-f</a:t>
            </a:r>
          </a:p>
        </p:txBody>
      </p:sp>
      <p:sp>
        <p:nvSpPr>
          <p:cNvPr id="19" name="TextBox 18"/>
          <p:cNvSpPr txBox="1"/>
          <p:nvPr/>
        </p:nvSpPr>
        <p:spPr>
          <a:xfrm>
            <a:off x="927099" y="3168590"/>
            <a:ext cx="2590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c-e-b-d-f-a</a:t>
            </a:r>
          </a:p>
        </p:txBody>
      </p:sp>
      <p:sp>
        <p:nvSpPr>
          <p:cNvPr id="20" name="TextBox 19"/>
          <p:cNvSpPr txBox="1"/>
          <p:nvPr/>
        </p:nvSpPr>
        <p:spPr>
          <a:xfrm>
            <a:off x="903302" y="4082990"/>
            <a:ext cx="24621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b-e-f-d-a-c</a:t>
            </a:r>
          </a:p>
        </p:txBody>
      </p:sp>
      <p:sp>
        <p:nvSpPr>
          <p:cNvPr id="21" name="TextBox 20"/>
          <p:cNvSpPr txBox="1"/>
          <p:nvPr/>
        </p:nvSpPr>
        <p:spPr>
          <a:xfrm>
            <a:off x="901702" y="3606680"/>
            <a:ext cx="27558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b-d-a-c-f-e</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46094" y="3011442"/>
            <a:ext cx="714405" cy="714405"/>
          </a:xfrm>
          <a:prstGeom prst="rect">
            <a:avLst/>
          </a:prstGeom>
          <a:noFill/>
        </p:spPr>
      </p:pic>
      <p:sp>
        <p:nvSpPr>
          <p:cNvPr id="10" name="TextBox 9"/>
          <p:cNvSpPr txBox="1"/>
          <p:nvPr/>
        </p:nvSpPr>
        <p:spPr>
          <a:xfrm>
            <a:off x="838200" y="128911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Implantation</a:t>
            </a:r>
          </a:p>
        </p:txBody>
      </p:sp>
      <p:sp>
        <p:nvSpPr>
          <p:cNvPr id="12" name="TextBox 11"/>
          <p:cNvSpPr txBox="1"/>
          <p:nvPr/>
        </p:nvSpPr>
        <p:spPr>
          <a:xfrm>
            <a:off x="3644900" y="1276350"/>
            <a:ext cx="19939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b) Blastomeres</a:t>
            </a:r>
          </a:p>
        </p:txBody>
      </p:sp>
      <p:sp>
        <p:nvSpPr>
          <p:cNvPr id="13" name="TextBox 12"/>
          <p:cNvSpPr txBox="1"/>
          <p:nvPr/>
        </p:nvSpPr>
        <p:spPr>
          <a:xfrm>
            <a:off x="838200" y="177818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c) Zygote</a:t>
            </a:r>
          </a:p>
        </p:txBody>
      </p:sp>
      <p:sp>
        <p:nvSpPr>
          <p:cNvPr id="14" name="TextBox 13"/>
          <p:cNvSpPr txBox="1"/>
          <p:nvPr/>
        </p:nvSpPr>
        <p:spPr>
          <a:xfrm>
            <a:off x="3644900" y="176542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d) Morula</a:t>
            </a:r>
          </a:p>
        </p:txBody>
      </p:sp>
      <p:sp>
        <p:nvSpPr>
          <p:cNvPr id="15" name="TextBox 14"/>
          <p:cNvSpPr txBox="1"/>
          <p:nvPr/>
        </p:nvSpPr>
        <p:spPr>
          <a:xfrm>
            <a:off x="838200" y="229882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e) Cleavage</a:t>
            </a:r>
          </a:p>
        </p:txBody>
      </p:sp>
      <p:sp>
        <p:nvSpPr>
          <p:cNvPr id="16" name="TextBox 15"/>
          <p:cNvSpPr txBox="1"/>
          <p:nvPr/>
        </p:nvSpPr>
        <p:spPr>
          <a:xfrm>
            <a:off x="3644900" y="229882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f) Blastocyst</a:t>
            </a:r>
          </a:p>
        </p:txBody>
      </p:sp>
    </p:spTree>
    <p:extLst>
      <p:ext uri="{BB962C8B-B14F-4D97-AF65-F5344CB8AC3E}">
        <p14:creationId xmlns:p14="http://schemas.microsoft.com/office/powerpoint/2010/main" val="35197473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5" grpId="0"/>
      <p:bldP spid="16" grpId="0"/>
    </p:bldLst>
  </p:timing>
</p:sld>
</file>

<file path=ppt/slides/slide5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66750"/>
            <a:ext cx="34823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72. Match the following</a:t>
            </a:r>
          </a:p>
        </p:txBody>
      </p:sp>
      <p:sp>
        <p:nvSpPr>
          <p:cNvPr id="15" name="TextBox 14"/>
          <p:cNvSpPr txBox="1"/>
          <p:nvPr/>
        </p:nvSpPr>
        <p:spPr>
          <a:xfrm>
            <a:off x="1447800" y="10286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u="sng">
                <a:solidFill>
                  <a:srgbClr val="FF0000"/>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4648200" y="9524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u="sng">
                <a:solidFill>
                  <a:srgbClr val="FF0000"/>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1143000" y="14096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A) Fertilization</a:t>
            </a:r>
          </a:p>
        </p:txBody>
      </p:sp>
      <p:sp>
        <p:nvSpPr>
          <p:cNvPr id="18" name="TextBox 17"/>
          <p:cNvSpPr txBox="1"/>
          <p:nvPr/>
        </p:nvSpPr>
        <p:spPr>
          <a:xfrm>
            <a:off x="1143000" y="17906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B) Blastocyst</a:t>
            </a:r>
          </a:p>
        </p:txBody>
      </p:sp>
      <p:sp>
        <p:nvSpPr>
          <p:cNvPr id="22" name="TextBox 21"/>
          <p:cNvSpPr txBox="1"/>
          <p:nvPr/>
        </p:nvSpPr>
        <p:spPr>
          <a:xfrm>
            <a:off x="1143000" y="21716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C) Morula</a:t>
            </a:r>
          </a:p>
        </p:txBody>
      </p:sp>
      <p:sp>
        <p:nvSpPr>
          <p:cNvPr id="23" name="TextBox 22"/>
          <p:cNvSpPr txBox="1"/>
          <p:nvPr/>
        </p:nvSpPr>
        <p:spPr>
          <a:xfrm>
            <a:off x="1143000" y="25526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D) Inner group of cells</a:t>
            </a:r>
          </a:p>
        </p:txBody>
      </p:sp>
      <p:sp>
        <p:nvSpPr>
          <p:cNvPr id="24" name="TextBox 23"/>
          <p:cNvSpPr txBox="1"/>
          <p:nvPr/>
        </p:nvSpPr>
        <p:spPr>
          <a:xfrm>
            <a:off x="4343400" y="1352550"/>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 Inner mass of cells</a:t>
            </a:r>
          </a:p>
        </p:txBody>
      </p:sp>
      <p:sp>
        <p:nvSpPr>
          <p:cNvPr id="25" name="TextBox 24"/>
          <p:cNvSpPr txBox="1"/>
          <p:nvPr/>
        </p:nvSpPr>
        <p:spPr>
          <a:xfrm>
            <a:off x="4343400" y="1752660"/>
            <a:ext cx="381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 8-16 blastomeres</a:t>
            </a:r>
          </a:p>
        </p:txBody>
      </p:sp>
      <p:sp>
        <p:nvSpPr>
          <p:cNvPr id="26" name="TextBox 25"/>
          <p:cNvSpPr txBox="1"/>
          <p:nvPr/>
        </p:nvSpPr>
        <p:spPr>
          <a:xfrm>
            <a:off x="4343400" y="2152770"/>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III) Isthmus-Ampullary junction</a:t>
            </a:r>
          </a:p>
        </p:txBody>
      </p:sp>
      <p:sp>
        <p:nvSpPr>
          <p:cNvPr id="27" name="TextBox 26"/>
          <p:cNvSpPr txBox="1"/>
          <p:nvPr/>
        </p:nvSpPr>
        <p:spPr>
          <a:xfrm>
            <a:off x="4343400" y="2552880"/>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IV) Implantation</a:t>
            </a:r>
          </a:p>
        </p:txBody>
      </p:sp>
      <p:sp>
        <p:nvSpPr>
          <p:cNvPr id="19" name="TextBox 18"/>
          <p:cNvSpPr txBox="1"/>
          <p:nvPr/>
        </p:nvSpPr>
        <p:spPr>
          <a:xfrm>
            <a:off x="1143000" y="29527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E) Outer cells</a:t>
            </a:r>
          </a:p>
        </p:txBody>
      </p:sp>
      <p:sp>
        <p:nvSpPr>
          <p:cNvPr id="20" name="TextBox 19"/>
          <p:cNvSpPr txBox="1"/>
          <p:nvPr/>
        </p:nvSpPr>
        <p:spPr>
          <a:xfrm>
            <a:off x="4343400" y="2939990"/>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FF0000"/>
                </a:solidFill>
                <a:latin typeface="Times New Roman" pitchFamily="18" charset="0"/>
                <a:ea typeface="Cambria Math" pitchFamily="18" charset="0"/>
                <a:cs typeface="Times New Roman" pitchFamily="18" charset="0"/>
              </a:rPr>
              <a:t>V) Trophoblasts</a:t>
            </a:r>
          </a:p>
        </p:txBody>
      </p:sp>
    </p:spTree>
    <p:extLst>
      <p:ext uri="{BB962C8B-B14F-4D97-AF65-F5344CB8AC3E}">
        <p14:creationId xmlns:p14="http://schemas.microsoft.com/office/powerpoint/2010/main" val="14518781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P spid="17" grpId="0"/>
      <p:bldP spid="18" grpId="0"/>
      <p:bldP spid="22" grpId="0"/>
      <p:bldP spid="23" grpId="0"/>
      <p:bldP spid="24" grpId="0"/>
      <p:bldP spid="25" grpId="0"/>
      <p:bldP spid="26" grpId="0"/>
      <p:bldP spid="27" grpId="0"/>
      <p:bldP spid="19" grpId="0"/>
      <p:bldP spid="20" grpId="0"/>
    </p:bldLst>
  </p:timing>
</p:sld>
</file>

<file path=ppt/slides/slide5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1325880" y="1277272"/>
            <a:ext cx="33322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III      IV       II       I       V</a:t>
            </a:r>
          </a:p>
        </p:txBody>
      </p:sp>
      <p:pic>
        <p:nvPicPr>
          <p:cNvPr id="5"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249680" y="1143982"/>
            <a:ext cx="571500" cy="571500"/>
          </a:xfrm>
          <a:prstGeom prst="rect">
            <a:avLst/>
          </a:prstGeom>
          <a:noFill/>
        </p:spPr>
      </p:pic>
      <p:sp>
        <p:nvSpPr>
          <p:cNvPr id="6" name="TextBox 5"/>
          <p:cNvSpPr txBox="1"/>
          <p:nvPr/>
        </p:nvSpPr>
        <p:spPr>
          <a:xfrm>
            <a:off x="1325880" y="1661757"/>
            <a:ext cx="33322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III      II         I        IV    V </a:t>
            </a:r>
          </a:p>
        </p:txBody>
      </p:sp>
      <p:sp>
        <p:nvSpPr>
          <p:cNvPr id="7" name="TextBox 6"/>
          <p:cNvSpPr txBox="1"/>
          <p:nvPr/>
        </p:nvSpPr>
        <p:spPr>
          <a:xfrm>
            <a:off x="1325880" y="2063228"/>
            <a:ext cx="33322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II       III       IV    V </a:t>
            </a:r>
          </a:p>
        </p:txBody>
      </p:sp>
      <p:sp>
        <p:nvSpPr>
          <p:cNvPr id="8" name="TextBox 7"/>
          <p:cNvSpPr txBox="1"/>
          <p:nvPr/>
        </p:nvSpPr>
        <p:spPr>
          <a:xfrm>
            <a:off x="1325880" y="2476440"/>
            <a:ext cx="385572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      IV      III       V      I</a:t>
            </a:r>
          </a:p>
        </p:txBody>
      </p:sp>
      <p:sp>
        <p:nvSpPr>
          <p:cNvPr id="9" name="TextBox 8"/>
          <p:cNvSpPr txBox="1"/>
          <p:nvPr/>
        </p:nvSpPr>
        <p:spPr>
          <a:xfrm>
            <a:off x="1651219" y="885236"/>
            <a:ext cx="32560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       E</a:t>
            </a:r>
          </a:p>
        </p:txBody>
      </p:sp>
    </p:spTree>
    <p:extLst>
      <p:ext uri="{BB962C8B-B14F-4D97-AF65-F5344CB8AC3E}">
        <p14:creationId xmlns:p14="http://schemas.microsoft.com/office/powerpoint/2010/main" val="1754369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5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100592" y="3986131"/>
            <a:ext cx="590417" cy="590417"/>
          </a:xfrm>
          <a:prstGeom prst="rect">
            <a:avLst/>
          </a:prstGeom>
          <a:noFill/>
        </p:spPr>
      </p:pic>
      <p:sp>
        <p:nvSpPr>
          <p:cNvPr id="8" name="TextBox 7"/>
          <p:cNvSpPr txBox="1"/>
          <p:nvPr/>
        </p:nvSpPr>
        <p:spPr>
          <a:xfrm>
            <a:off x="933072" y="365131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iii </a:t>
            </a:r>
          </a:p>
        </p:txBody>
      </p:sp>
      <p:sp>
        <p:nvSpPr>
          <p:cNvPr id="19" name="TextBox 18"/>
          <p:cNvSpPr txBox="1"/>
          <p:nvPr/>
        </p:nvSpPr>
        <p:spPr>
          <a:xfrm>
            <a:off x="4191001" y="3638550"/>
            <a:ext cx="19049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a:t>
            </a:r>
          </a:p>
        </p:txBody>
      </p:sp>
      <p:sp>
        <p:nvSpPr>
          <p:cNvPr id="20" name="TextBox 19"/>
          <p:cNvSpPr txBox="1"/>
          <p:nvPr/>
        </p:nvSpPr>
        <p:spPr>
          <a:xfrm>
            <a:off x="4167203" y="4081285"/>
            <a:ext cx="21573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ii &amp; iii </a:t>
            </a:r>
          </a:p>
        </p:txBody>
      </p:sp>
      <p:sp>
        <p:nvSpPr>
          <p:cNvPr id="21" name="TextBox 20"/>
          <p:cNvSpPr txBox="1"/>
          <p:nvPr/>
        </p:nvSpPr>
        <p:spPr>
          <a:xfrm>
            <a:off x="914401" y="4081285"/>
            <a:ext cx="1828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a:t>
            </a:r>
          </a:p>
        </p:txBody>
      </p:sp>
      <p:sp>
        <p:nvSpPr>
          <p:cNvPr id="10" name="TextBox 9"/>
          <p:cNvSpPr txBox="1"/>
          <p:nvPr/>
        </p:nvSpPr>
        <p:spPr>
          <a:xfrm>
            <a:off x="838200" y="1482864"/>
            <a:ext cx="7543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1313" indent="-341313">
              <a:buAutoNum type="romanLcParenR"/>
            </a:pPr>
            <a:r>
              <a:rPr lang="en-US" sz="2000" b="1">
                <a:solidFill>
                  <a:srgbClr val="0000FF"/>
                </a:solidFill>
                <a:latin typeface="Times New Roman" pitchFamily="18" charset="0"/>
                <a:ea typeface="Cambria Math" pitchFamily="18" charset="0"/>
                <a:cs typeface="Times New Roman" pitchFamily="18" charset="0"/>
              </a:rPr>
              <a:t>Hyaluronic acid in the ground substance of follicle cells is dissolved by hyaluronidase enzyme</a:t>
            </a:r>
          </a:p>
        </p:txBody>
      </p:sp>
      <p:sp>
        <p:nvSpPr>
          <p:cNvPr id="12" name="TextBox 11"/>
          <p:cNvSpPr txBox="1"/>
          <p:nvPr/>
        </p:nvSpPr>
        <p:spPr>
          <a:xfrm>
            <a:off x="838200" y="224784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0000FF"/>
                </a:solidFill>
                <a:latin typeface="Times New Roman" pitchFamily="18" charset="0"/>
                <a:ea typeface="Cambria Math" pitchFamily="18" charset="0"/>
                <a:cs typeface="Times New Roman" pitchFamily="18" charset="0"/>
              </a:rPr>
              <a:t>ii)  Acrosin enzyme helps in dissolving zona pellucida</a:t>
            </a:r>
          </a:p>
        </p:txBody>
      </p:sp>
      <p:sp>
        <p:nvSpPr>
          <p:cNvPr id="13" name="TextBox 12"/>
          <p:cNvSpPr txBox="1"/>
          <p:nvPr/>
        </p:nvSpPr>
        <p:spPr>
          <a:xfrm>
            <a:off x="838200" y="270504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r>
              <a:rPr lang="en-US" sz="2000" b="1">
                <a:solidFill>
                  <a:srgbClr val="0000FF"/>
                </a:solidFill>
                <a:latin typeface="Times New Roman" pitchFamily="18" charset="0"/>
                <a:ea typeface="Cambria Math" pitchFamily="18" charset="0"/>
                <a:cs typeface="Times New Roman" pitchFamily="18" charset="0"/>
              </a:rPr>
              <a:t>iii) Hyaluronidase is secreted by acrosome</a:t>
            </a:r>
          </a:p>
        </p:txBody>
      </p:sp>
      <p:sp>
        <p:nvSpPr>
          <p:cNvPr id="14" name="TextBox 13"/>
          <p:cNvSpPr txBox="1"/>
          <p:nvPr/>
        </p:nvSpPr>
        <p:spPr>
          <a:xfrm>
            <a:off x="838200" y="3181350"/>
            <a:ext cx="4114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combinations are </a:t>
            </a:r>
          </a:p>
        </p:txBody>
      </p:sp>
      <p:sp>
        <p:nvSpPr>
          <p:cNvPr id="17" name="TextBox 16"/>
          <p:cNvSpPr txBox="1"/>
          <p:nvPr/>
        </p:nvSpPr>
        <p:spPr>
          <a:xfrm>
            <a:off x="1416939" y="678418"/>
            <a:ext cx="562432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ctr"/>
            <a:r>
              <a:rPr lang="en-US" b="1">
                <a:solidFill>
                  <a:srgbClr val="FF0000"/>
                </a:solidFill>
                <a:latin typeface="Times New Roman" pitchFamily="18" charset="0"/>
                <a:ea typeface="Cambria Math" pitchFamily="18" charset="0"/>
                <a:cs typeface="Times New Roman" pitchFamily="18" charset="0"/>
              </a:rPr>
              <a:t>PREGNANCY &amp; EMBRYONIC DEVELOPMENT </a:t>
            </a:r>
          </a:p>
        </p:txBody>
      </p:sp>
      <p:sp>
        <p:nvSpPr>
          <p:cNvPr id="16" name="TextBox 15"/>
          <p:cNvSpPr txBox="1"/>
          <p:nvPr/>
        </p:nvSpPr>
        <p:spPr>
          <a:xfrm>
            <a:off x="533400" y="11048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73. Read the statements</a:t>
            </a:r>
          </a:p>
        </p:txBody>
      </p:sp>
    </p:spTree>
    <p:extLst>
      <p:ext uri="{BB962C8B-B14F-4D97-AF65-F5344CB8AC3E}">
        <p14:creationId xmlns:p14="http://schemas.microsoft.com/office/powerpoint/2010/main" val="19113635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0" grpId="0"/>
      <p:bldP spid="21" grpId="0"/>
      <p:bldP spid="10" grpId="0"/>
      <p:bldP spid="12" grpId="0"/>
      <p:bldP spid="13" grpId="0"/>
      <p:bldP spid="14" grpId="0"/>
      <p:bldP spid="17" grpId="0"/>
      <p:bldP spid="16" grpId="0"/>
    </p:bldLst>
  </p:timing>
</p:sld>
</file>

<file path=ppt/slides/slide5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76394" y="3399111"/>
            <a:ext cx="590417" cy="590417"/>
          </a:xfrm>
          <a:prstGeom prst="rect">
            <a:avLst/>
          </a:prstGeom>
          <a:noFill/>
        </p:spPr>
      </p:pic>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74. Read the statements</a:t>
            </a:r>
          </a:p>
        </p:txBody>
      </p:sp>
      <p:sp>
        <p:nvSpPr>
          <p:cNvPr id="8" name="TextBox 7"/>
          <p:cNvSpPr txBox="1"/>
          <p:nvPr/>
        </p:nvSpPr>
        <p:spPr>
          <a:xfrm>
            <a:off x="1085472" y="349426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ii &amp; iii </a:t>
            </a:r>
          </a:p>
        </p:txBody>
      </p:sp>
      <p:sp>
        <p:nvSpPr>
          <p:cNvPr id="19" name="TextBox 18"/>
          <p:cNvSpPr txBox="1"/>
          <p:nvPr/>
        </p:nvSpPr>
        <p:spPr>
          <a:xfrm>
            <a:off x="4343401" y="3481505"/>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 &amp; ii only </a:t>
            </a:r>
          </a:p>
        </p:txBody>
      </p:sp>
      <p:sp>
        <p:nvSpPr>
          <p:cNvPr id="20" name="TextBox 19"/>
          <p:cNvSpPr txBox="1"/>
          <p:nvPr/>
        </p:nvSpPr>
        <p:spPr>
          <a:xfrm>
            <a:off x="4319603" y="3924240"/>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iii only  </a:t>
            </a:r>
          </a:p>
        </p:txBody>
      </p:sp>
      <p:sp>
        <p:nvSpPr>
          <p:cNvPr id="21" name="TextBox 20"/>
          <p:cNvSpPr txBox="1"/>
          <p:nvPr/>
        </p:nvSpPr>
        <p:spPr>
          <a:xfrm>
            <a:off x="1066800" y="392424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&amp; iii Only </a:t>
            </a:r>
          </a:p>
        </p:txBody>
      </p:sp>
      <p:sp>
        <p:nvSpPr>
          <p:cNvPr id="10" name="TextBox 9"/>
          <p:cNvSpPr txBox="1"/>
          <p:nvPr/>
        </p:nvSpPr>
        <p:spPr>
          <a:xfrm>
            <a:off x="838200" y="1120974"/>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gn="just">
              <a:buAutoNum type="romanLcParenR"/>
            </a:pPr>
            <a:r>
              <a:rPr lang="en-US" sz="2000" b="1">
                <a:solidFill>
                  <a:srgbClr val="0000FF"/>
                </a:solidFill>
                <a:latin typeface="Times New Roman" pitchFamily="18" charset="0"/>
                <a:ea typeface="Cambria Math" pitchFamily="18" charset="0"/>
                <a:cs typeface="Times New Roman" pitchFamily="18" charset="0"/>
              </a:rPr>
              <a:t>The cavity in blastocyst is called blastocoel</a:t>
            </a:r>
          </a:p>
        </p:txBody>
      </p:sp>
      <p:sp>
        <p:nvSpPr>
          <p:cNvPr id="12" name="TextBox 11"/>
          <p:cNvSpPr txBox="1"/>
          <p:nvPr/>
        </p:nvSpPr>
        <p:spPr>
          <a:xfrm>
            <a:off x="838200" y="1565407"/>
            <a:ext cx="6858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The side of blastocyst to which inner cell mass is   </a:t>
            </a:r>
          </a:p>
          <a:p>
            <a:pPr algn="just"/>
            <a:r>
              <a:rPr lang="en-US" sz="2000" b="1">
                <a:solidFill>
                  <a:srgbClr val="0000FF"/>
                </a:solidFill>
                <a:latin typeface="Times New Roman" pitchFamily="18" charset="0"/>
                <a:ea typeface="Cambria Math" pitchFamily="18" charset="0"/>
                <a:cs typeface="Times New Roman" pitchFamily="18" charset="0"/>
              </a:rPr>
              <a:t>         attached embryonic pole</a:t>
            </a:r>
          </a:p>
        </p:txBody>
      </p:sp>
      <p:sp>
        <p:nvSpPr>
          <p:cNvPr id="13" name="TextBox 12"/>
          <p:cNvSpPr txBox="1"/>
          <p:nvPr/>
        </p:nvSpPr>
        <p:spPr>
          <a:xfrm>
            <a:off x="685800" y="2251207"/>
            <a:ext cx="7620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buAutoNum type="romanLcParenR" startAt="3"/>
            </a:pPr>
            <a:r>
              <a:rPr lang="en-US" sz="2000" b="1">
                <a:solidFill>
                  <a:srgbClr val="0000FF"/>
                </a:solidFill>
                <a:latin typeface="Times New Roman" pitchFamily="18" charset="0"/>
                <a:ea typeface="Cambria Math" pitchFamily="18" charset="0"/>
                <a:cs typeface="Times New Roman" pitchFamily="18" charset="0"/>
              </a:rPr>
              <a:t>The opposite side if embryonic pole region is called abembryonic pole</a:t>
            </a:r>
          </a:p>
        </p:txBody>
      </p:sp>
      <p:sp>
        <p:nvSpPr>
          <p:cNvPr id="14" name="TextBox 13"/>
          <p:cNvSpPr txBox="1"/>
          <p:nvPr/>
        </p:nvSpPr>
        <p:spPr>
          <a:xfrm>
            <a:off x="990600" y="2994097"/>
            <a:ext cx="4191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combinations are </a:t>
            </a:r>
          </a:p>
        </p:txBody>
      </p:sp>
    </p:spTree>
    <p:extLst>
      <p:ext uri="{BB962C8B-B14F-4D97-AF65-F5344CB8AC3E}">
        <p14:creationId xmlns:p14="http://schemas.microsoft.com/office/powerpoint/2010/main" val="13822216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14494" y="3657733"/>
            <a:ext cx="590417" cy="590417"/>
          </a:xfrm>
          <a:prstGeom prst="rect">
            <a:avLst/>
          </a:prstGeom>
          <a:noFill/>
        </p:spPr>
      </p:pic>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75. Read the statements</a:t>
            </a:r>
          </a:p>
        </p:txBody>
      </p:sp>
      <p:sp>
        <p:nvSpPr>
          <p:cNvPr id="8" name="TextBox 7"/>
          <p:cNvSpPr txBox="1"/>
          <p:nvPr/>
        </p:nvSpPr>
        <p:spPr>
          <a:xfrm>
            <a:off x="1085472" y="3360584"/>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ii only</a:t>
            </a:r>
          </a:p>
        </p:txBody>
      </p:sp>
      <p:sp>
        <p:nvSpPr>
          <p:cNvPr id="19" name="TextBox 18"/>
          <p:cNvSpPr txBox="1"/>
          <p:nvPr/>
        </p:nvSpPr>
        <p:spPr>
          <a:xfrm>
            <a:off x="4343401" y="3347824"/>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&amp; iii only  </a:t>
            </a:r>
          </a:p>
        </p:txBody>
      </p:sp>
      <p:sp>
        <p:nvSpPr>
          <p:cNvPr id="20" name="TextBox 19"/>
          <p:cNvSpPr txBox="1"/>
          <p:nvPr/>
        </p:nvSpPr>
        <p:spPr>
          <a:xfrm>
            <a:off x="4319603" y="3790559"/>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only   </a:t>
            </a:r>
          </a:p>
        </p:txBody>
      </p:sp>
      <p:sp>
        <p:nvSpPr>
          <p:cNvPr id="21" name="TextBox 20"/>
          <p:cNvSpPr txBox="1"/>
          <p:nvPr/>
        </p:nvSpPr>
        <p:spPr>
          <a:xfrm>
            <a:off x="1066800" y="3790559"/>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all</a:t>
            </a:r>
          </a:p>
        </p:txBody>
      </p:sp>
      <p:sp>
        <p:nvSpPr>
          <p:cNvPr id="10" name="TextBox 9"/>
          <p:cNvSpPr txBox="1"/>
          <p:nvPr/>
        </p:nvSpPr>
        <p:spPr>
          <a:xfrm>
            <a:off x="990600" y="104775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gn="just">
              <a:buAutoNum type="romanLcParenR"/>
            </a:pPr>
            <a:r>
              <a:rPr lang="en-US" sz="2000" b="1">
                <a:solidFill>
                  <a:srgbClr val="0000FF"/>
                </a:solidFill>
                <a:latin typeface="Times New Roman" pitchFamily="18" charset="0"/>
                <a:ea typeface="Cambria Math" pitchFamily="18" charset="0"/>
                <a:cs typeface="Times New Roman" pitchFamily="18" charset="0"/>
              </a:rPr>
              <a:t>In humans , Implantation begins on 6</a:t>
            </a:r>
            <a:r>
              <a:rPr lang="en-US" sz="2000" b="1" baseline="30000">
                <a:solidFill>
                  <a:srgbClr val="0000FF"/>
                </a:solidFill>
                <a:latin typeface="Times New Roman" pitchFamily="18" charset="0"/>
                <a:ea typeface="Cambria Math" pitchFamily="18" charset="0"/>
                <a:cs typeface="Times New Roman" pitchFamily="18" charset="0"/>
              </a:rPr>
              <a:t>th</a:t>
            </a:r>
            <a:r>
              <a:rPr lang="en-US" sz="2000" b="1">
                <a:solidFill>
                  <a:srgbClr val="0000FF"/>
                </a:solidFill>
                <a:latin typeface="Times New Roman" pitchFamily="18" charset="0"/>
                <a:ea typeface="Cambria Math" pitchFamily="18" charset="0"/>
                <a:cs typeface="Times New Roman" pitchFamily="18" charset="0"/>
              </a:rPr>
              <a:t> day after fertilization</a:t>
            </a:r>
          </a:p>
        </p:txBody>
      </p:sp>
      <p:sp>
        <p:nvSpPr>
          <p:cNvPr id="12" name="TextBox 11"/>
          <p:cNvSpPr txBox="1"/>
          <p:nvPr/>
        </p:nvSpPr>
        <p:spPr>
          <a:xfrm>
            <a:off x="990600" y="1584126"/>
            <a:ext cx="6858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gn="just">
              <a:buAutoNum type="romanLcParenR" startAt="2"/>
            </a:pPr>
            <a:r>
              <a:rPr lang="en-US" sz="2000" b="1">
                <a:solidFill>
                  <a:srgbClr val="0000FF"/>
                </a:solidFill>
                <a:latin typeface="Times New Roman" pitchFamily="18" charset="0"/>
                <a:ea typeface="Cambria Math" pitchFamily="18" charset="0"/>
                <a:cs typeface="Times New Roman" pitchFamily="18" charset="0"/>
              </a:rPr>
              <a:t>Implantation of the blastocyst is completed by the end of </a:t>
            </a:r>
          </a:p>
          <a:p>
            <a:pPr algn="just"/>
            <a:r>
              <a:rPr lang="en-US" sz="2000" b="1">
                <a:solidFill>
                  <a:srgbClr val="0000FF"/>
                </a:solidFill>
                <a:latin typeface="Times New Roman" pitchFamily="18" charset="0"/>
                <a:ea typeface="Cambria Math" pitchFamily="18" charset="0"/>
                <a:cs typeface="Times New Roman" pitchFamily="18" charset="0"/>
              </a:rPr>
              <a:t>        second week after fertilization</a:t>
            </a:r>
          </a:p>
        </p:txBody>
      </p:sp>
      <p:sp>
        <p:nvSpPr>
          <p:cNvPr id="13" name="TextBox 12"/>
          <p:cNvSpPr txBox="1"/>
          <p:nvPr/>
        </p:nvSpPr>
        <p:spPr>
          <a:xfrm>
            <a:off x="914400" y="2269926"/>
            <a:ext cx="7620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buAutoNum type="romanLcParenR" startAt="3"/>
            </a:pPr>
            <a:r>
              <a:rPr lang="en-US" sz="2000" b="1">
                <a:solidFill>
                  <a:srgbClr val="0000FF"/>
                </a:solidFill>
                <a:latin typeface="Times New Roman" pitchFamily="18" charset="0"/>
                <a:ea typeface="Cambria Math" pitchFamily="18" charset="0"/>
                <a:cs typeface="Times New Roman" pitchFamily="18" charset="0"/>
              </a:rPr>
              <a:t>Soon after the embryonic disc formation, the cells of Rauber disappear </a:t>
            </a:r>
          </a:p>
        </p:txBody>
      </p:sp>
      <p:sp>
        <p:nvSpPr>
          <p:cNvPr id="14" name="TextBox 13"/>
          <p:cNvSpPr txBox="1"/>
          <p:nvPr/>
        </p:nvSpPr>
        <p:spPr>
          <a:xfrm>
            <a:off x="990600" y="293364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 is </a:t>
            </a:r>
          </a:p>
        </p:txBody>
      </p:sp>
    </p:spTree>
    <p:extLst>
      <p:ext uri="{BB962C8B-B14F-4D97-AF65-F5344CB8AC3E}">
        <p14:creationId xmlns:p14="http://schemas.microsoft.com/office/powerpoint/2010/main" val="7468190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3276660"/>
            <a:ext cx="714405" cy="714405"/>
          </a:xfrm>
          <a:prstGeom prst="rect">
            <a:avLst/>
          </a:prstGeom>
          <a:noFill/>
        </p:spPr>
      </p:pic>
      <p:sp>
        <p:nvSpPr>
          <p:cNvPr id="5" name="TextBox 4"/>
          <p:cNvSpPr txBox="1"/>
          <p:nvPr/>
        </p:nvSpPr>
        <p:spPr>
          <a:xfrm>
            <a:off x="533400" y="666750"/>
            <a:ext cx="373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76. Read the statements</a:t>
            </a:r>
          </a:p>
        </p:txBody>
      </p:sp>
      <p:sp>
        <p:nvSpPr>
          <p:cNvPr id="8" name="TextBox 7"/>
          <p:cNvSpPr txBox="1"/>
          <p:nvPr/>
        </p:nvSpPr>
        <p:spPr>
          <a:xfrm>
            <a:off x="1085472" y="343380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iii</a:t>
            </a:r>
          </a:p>
        </p:txBody>
      </p:sp>
      <p:sp>
        <p:nvSpPr>
          <p:cNvPr id="19" name="TextBox 18"/>
          <p:cNvSpPr txBox="1"/>
          <p:nvPr/>
        </p:nvSpPr>
        <p:spPr>
          <a:xfrm>
            <a:off x="4419601" y="3421048"/>
            <a:ext cx="20573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iii</a:t>
            </a:r>
          </a:p>
        </p:txBody>
      </p:sp>
      <p:sp>
        <p:nvSpPr>
          <p:cNvPr id="20" name="TextBox 19"/>
          <p:cNvSpPr txBox="1"/>
          <p:nvPr/>
        </p:nvSpPr>
        <p:spPr>
          <a:xfrm>
            <a:off x="4419600" y="3863783"/>
            <a:ext cx="17763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iii    </a:t>
            </a:r>
          </a:p>
        </p:txBody>
      </p:sp>
      <p:sp>
        <p:nvSpPr>
          <p:cNvPr id="21" name="TextBox 20"/>
          <p:cNvSpPr txBox="1"/>
          <p:nvPr/>
        </p:nvSpPr>
        <p:spPr>
          <a:xfrm>
            <a:off x="1143001" y="3863783"/>
            <a:ext cx="1600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ii &amp; iii</a:t>
            </a:r>
          </a:p>
        </p:txBody>
      </p:sp>
      <p:sp>
        <p:nvSpPr>
          <p:cNvPr id="10" name="TextBox 9"/>
          <p:cNvSpPr txBox="1"/>
          <p:nvPr/>
        </p:nvSpPr>
        <p:spPr>
          <a:xfrm>
            <a:off x="914400" y="1047750"/>
            <a:ext cx="7543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gn="just">
              <a:buAutoNum type="romanLcParenR"/>
            </a:pPr>
            <a:r>
              <a:rPr lang="en-US" sz="2000" b="1">
                <a:solidFill>
                  <a:srgbClr val="0000FF"/>
                </a:solidFill>
                <a:latin typeface="Times New Roman" pitchFamily="18" charset="0"/>
                <a:ea typeface="Cambria Math" pitchFamily="18" charset="0"/>
                <a:cs typeface="Times New Roman" pitchFamily="18" charset="0"/>
              </a:rPr>
              <a:t>The portion of decidua where the placenta  is to be formed is called decidua basalis</a:t>
            </a:r>
          </a:p>
        </p:txBody>
      </p:sp>
      <p:sp>
        <p:nvSpPr>
          <p:cNvPr id="12" name="TextBox 11"/>
          <p:cNvSpPr txBox="1"/>
          <p:nvPr/>
        </p:nvSpPr>
        <p:spPr>
          <a:xfrm>
            <a:off x="914400" y="1657350"/>
            <a:ext cx="6858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gn="just">
              <a:buAutoNum type="romanLcParenR" startAt="2"/>
            </a:pPr>
            <a:r>
              <a:rPr lang="en-US" sz="2000" b="1">
                <a:solidFill>
                  <a:srgbClr val="0000FF"/>
                </a:solidFill>
                <a:latin typeface="Times New Roman" pitchFamily="18" charset="0"/>
                <a:ea typeface="Cambria Math" pitchFamily="18" charset="0"/>
                <a:cs typeface="Times New Roman" pitchFamily="18" charset="0"/>
              </a:rPr>
              <a:t>The part of decidua that separates the embryo from the uterine lumen is called decidua parietalis</a:t>
            </a:r>
          </a:p>
        </p:txBody>
      </p:sp>
      <p:sp>
        <p:nvSpPr>
          <p:cNvPr id="13" name="TextBox 12"/>
          <p:cNvSpPr txBox="1"/>
          <p:nvPr/>
        </p:nvSpPr>
        <p:spPr>
          <a:xfrm>
            <a:off x="838200" y="2343150"/>
            <a:ext cx="7620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buAutoNum type="romanLcParenR" startAt="3"/>
            </a:pPr>
            <a:r>
              <a:rPr lang="en-US" sz="2000" b="1">
                <a:solidFill>
                  <a:srgbClr val="0000FF"/>
                </a:solidFill>
                <a:latin typeface="Times New Roman" pitchFamily="18" charset="0"/>
                <a:ea typeface="Cambria Math" pitchFamily="18" charset="0"/>
                <a:cs typeface="Times New Roman" pitchFamily="18" charset="0"/>
              </a:rPr>
              <a:t>The part lining the rest of the uterus cavity is called decidua parietalis </a:t>
            </a:r>
          </a:p>
        </p:txBody>
      </p:sp>
      <p:sp>
        <p:nvSpPr>
          <p:cNvPr id="14" name="TextBox 13"/>
          <p:cNvSpPr txBox="1"/>
          <p:nvPr/>
        </p:nvSpPr>
        <p:spPr>
          <a:xfrm>
            <a:off x="914400" y="2933640"/>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combinations are </a:t>
            </a:r>
          </a:p>
        </p:txBody>
      </p:sp>
    </p:spTree>
    <p:extLst>
      <p:ext uri="{BB962C8B-B14F-4D97-AF65-F5344CB8AC3E}">
        <p14:creationId xmlns:p14="http://schemas.microsoft.com/office/powerpoint/2010/main" val="2616119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144513" y="3735604"/>
            <a:ext cx="637803" cy="637803"/>
          </a:xfrm>
          <a:prstGeom prst="rect">
            <a:avLst/>
          </a:prstGeom>
          <a:noFill/>
        </p:spPr>
      </p:pic>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77. Read the statements</a:t>
            </a:r>
          </a:p>
        </p:txBody>
      </p:sp>
      <p:sp>
        <p:nvSpPr>
          <p:cNvPr id="8" name="TextBox 7"/>
          <p:cNvSpPr txBox="1"/>
          <p:nvPr/>
        </p:nvSpPr>
        <p:spPr>
          <a:xfrm>
            <a:off x="1011841" y="343380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iii</a:t>
            </a:r>
          </a:p>
        </p:txBody>
      </p:sp>
      <p:sp>
        <p:nvSpPr>
          <p:cNvPr id="19" name="TextBox 18"/>
          <p:cNvSpPr txBox="1"/>
          <p:nvPr/>
        </p:nvSpPr>
        <p:spPr>
          <a:xfrm>
            <a:off x="4269770" y="3421048"/>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a:t>
            </a:r>
          </a:p>
        </p:txBody>
      </p:sp>
      <p:sp>
        <p:nvSpPr>
          <p:cNvPr id="20" name="TextBox 19"/>
          <p:cNvSpPr txBox="1"/>
          <p:nvPr/>
        </p:nvSpPr>
        <p:spPr>
          <a:xfrm>
            <a:off x="4243403" y="3874175"/>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 are correct</a:t>
            </a:r>
          </a:p>
        </p:txBody>
      </p:sp>
      <p:sp>
        <p:nvSpPr>
          <p:cNvPr id="21" name="TextBox 20"/>
          <p:cNvSpPr txBox="1"/>
          <p:nvPr/>
        </p:nvSpPr>
        <p:spPr>
          <a:xfrm>
            <a:off x="993169" y="3863783"/>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a:t>
            </a:r>
          </a:p>
        </p:txBody>
      </p:sp>
      <p:sp>
        <p:nvSpPr>
          <p:cNvPr id="10" name="TextBox 9"/>
          <p:cNvSpPr txBox="1"/>
          <p:nvPr/>
        </p:nvSpPr>
        <p:spPr>
          <a:xfrm>
            <a:off x="838200" y="104775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gn="just">
              <a:buAutoNum type="romanLcParenR"/>
            </a:pPr>
            <a:r>
              <a:rPr lang="en-US" sz="2000" b="1">
                <a:solidFill>
                  <a:srgbClr val="0000FF"/>
                </a:solidFill>
                <a:latin typeface="Times New Roman" pitchFamily="18" charset="0"/>
                <a:ea typeface="Cambria Math" pitchFamily="18" charset="0"/>
                <a:cs typeface="Times New Roman" pitchFamily="18" charset="0"/>
              </a:rPr>
              <a:t>Bilaminar embryonic disc contains Epi &amp; Hypoblasts</a:t>
            </a:r>
          </a:p>
        </p:txBody>
      </p:sp>
      <p:sp>
        <p:nvSpPr>
          <p:cNvPr id="12" name="TextBox 11"/>
          <p:cNvSpPr txBox="1"/>
          <p:nvPr/>
        </p:nvSpPr>
        <p:spPr>
          <a:xfrm>
            <a:off x="838200" y="1657350"/>
            <a:ext cx="6858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lgn="just">
              <a:buAutoNum type="romanLcParenR" startAt="2"/>
            </a:pPr>
            <a:r>
              <a:rPr lang="en-US" sz="2000" b="1">
                <a:solidFill>
                  <a:srgbClr val="0000FF"/>
                </a:solidFill>
                <a:latin typeface="Times New Roman" pitchFamily="18" charset="0"/>
                <a:ea typeface="Cambria Math" pitchFamily="18" charset="0"/>
                <a:cs typeface="Times New Roman" pitchFamily="18" charset="0"/>
              </a:rPr>
              <a:t> Trilaminar embryonic disc contains Ecto, endo &amp; Mesoderms</a:t>
            </a:r>
          </a:p>
        </p:txBody>
      </p:sp>
      <p:sp>
        <p:nvSpPr>
          <p:cNvPr id="13" name="TextBox 12"/>
          <p:cNvSpPr txBox="1"/>
          <p:nvPr/>
        </p:nvSpPr>
        <p:spPr>
          <a:xfrm>
            <a:off x="838200" y="234315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buAutoNum type="romanLcParenR" startAt="3"/>
            </a:pPr>
            <a:r>
              <a:rPr lang="en-US" sz="2000" b="1">
                <a:solidFill>
                  <a:srgbClr val="0000FF"/>
                </a:solidFill>
                <a:latin typeface="Times New Roman" pitchFamily="18" charset="0"/>
                <a:ea typeface="Cambria Math" pitchFamily="18" charset="0"/>
                <a:cs typeface="Times New Roman" pitchFamily="18" charset="0"/>
              </a:rPr>
              <a:t>Extra embryonic membranes are of three varieties only</a:t>
            </a:r>
          </a:p>
        </p:txBody>
      </p:sp>
      <p:sp>
        <p:nvSpPr>
          <p:cNvPr id="14" name="TextBox 13"/>
          <p:cNvSpPr txBox="1"/>
          <p:nvPr/>
        </p:nvSpPr>
        <p:spPr>
          <a:xfrm>
            <a:off x="1219200" y="2800350"/>
            <a:ext cx="4495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The correct combinations are </a:t>
            </a:r>
          </a:p>
        </p:txBody>
      </p:sp>
    </p:spTree>
    <p:extLst>
      <p:ext uri="{BB962C8B-B14F-4D97-AF65-F5344CB8AC3E}">
        <p14:creationId xmlns:p14="http://schemas.microsoft.com/office/powerpoint/2010/main" val="40211683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5167" y="3748139"/>
            <a:ext cx="590417" cy="590417"/>
          </a:xfrm>
          <a:prstGeom prst="rect">
            <a:avLst/>
          </a:prstGeom>
          <a:noFill/>
        </p:spPr>
      </p:pic>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78. Read the statements</a:t>
            </a:r>
          </a:p>
        </p:txBody>
      </p:sp>
      <p:sp>
        <p:nvSpPr>
          <p:cNvPr id="8" name="TextBox 7"/>
          <p:cNvSpPr txBox="1"/>
          <p:nvPr/>
        </p:nvSpPr>
        <p:spPr>
          <a:xfrm>
            <a:off x="933072" y="343380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ii &amp; iii </a:t>
            </a:r>
          </a:p>
        </p:txBody>
      </p:sp>
      <p:sp>
        <p:nvSpPr>
          <p:cNvPr id="19" name="TextBox 18"/>
          <p:cNvSpPr txBox="1"/>
          <p:nvPr/>
        </p:nvSpPr>
        <p:spPr>
          <a:xfrm>
            <a:off x="4191001" y="3421048"/>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a:t>
            </a:r>
          </a:p>
        </p:txBody>
      </p:sp>
      <p:sp>
        <p:nvSpPr>
          <p:cNvPr id="20" name="TextBox 19"/>
          <p:cNvSpPr txBox="1"/>
          <p:nvPr/>
        </p:nvSpPr>
        <p:spPr>
          <a:xfrm>
            <a:off x="4167203" y="3863783"/>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iii      </a:t>
            </a:r>
          </a:p>
        </p:txBody>
      </p:sp>
      <p:sp>
        <p:nvSpPr>
          <p:cNvPr id="21" name="TextBox 20"/>
          <p:cNvSpPr txBox="1"/>
          <p:nvPr/>
        </p:nvSpPr>
        <p:spPr>
          <a:xfrm>
            <a:off x="914400" y="3863783"/>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iii </a:t>
            </a:r>
          </a:p>
        </p:txBody>
      </p:sp>
      <p:sp>
        <p:nvSpPr>
          <p:cNvPr id="10" name="TextBox 9"/>
          <p:cNvSpPr txBox="1"/>
          <p:nvPr/>
        </p:nvSpPr>
        <p:spPr>
          <a:xfrm>
            <a:off x="838200" y="118104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988" indent="-280988" algn="just">
              <a:buAutoNum type="romanLcParenR"/>
            </a:pPr>
            <a:r>
              <a:rPr lang="en-US" sz="2000" b="1">
                <a:solidFill>
                  <a:srgbClr val="0000FF"/>
                </a:solidFill>
                <a:latin typeface="Times New Roman" pitchFamily="18" charset="0"/>
                <a:ea typeface="Cambria Math" pitchFamily="18" charset="0"/>
                <a:cs typeface="Times New Roman" pitchFamily="18" charset="0"/>
              </a:rPr>
              <a:t>Allontois &amp; yolksac are derived form splanchnopleure.</a:t>
            </a:r>
          </a:p>
        </p:txBody>
      </p:sp>
      <p:sp>
        <p:nvSpPr>
          <p:cNvPr id="12" name="TextBox 11"/>
          <p:cNvSpPr txBox="1"/>
          <p:nvPr/>
        </p:nvSpPr>
        <p:spPr>
          <a:xfrm>
            <a:off x="838200" y="1657350"/>
            <a:ext cx="6858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1313" indent="-341313" algn="just">
              <a:buAutoNum type="romanLcParenR" startAt="2"/>
            </a:pPr>
            <a:r>
              <a:rPr lang="en-US" sz="2000" b="1" err="1">
                <a:solidFill>
                  <a:srgbClr val="0000FF"/>
                </a:solidFill>
                <a:latin typeface="Times New Roman" pitchFamily="18" charset="0"/>
                <a:ea typeface="Cambria Math" pitchFamily="18" charset="0"/>
                <a:cs typeface="Times New Roman" pitchFamily="18" charset="0"/>
              </a:rPr>
              <a:t>Allonotis &amp; chorion are fused &amp; chori-allontoic membrane is connected to umbilical cord.</a:t>
            </a:r>
          </a:p>
        </p:txBody>
      </p:sp>
      <p:sp>
        <p:nvSpPr>
          <p:cNvPr id="13" name="TextBox 12"/>
          <p:cNvSpPr txBox="1"/>
          <p:nvPr/>
        </p:nvSpPr>
        <p:spPr>
          <a:xfrm>
            <a:off x="685800" y="247644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1638" indent="-401638" algn="just">
              <a:buAutoNum type="romanLcParenR" startAt="3"/>
            </a:pPr>
            <a:r>
              <a:rPr lang="en-US" sz="2000" b="1">
                <a:solidFill>
                  <a:srgbClr val="0000FF"/>
                </a:solidFill>
                <a:latin typeface="Times New Roman" pitchFamily="18" charset="0"/>
                <a:ea typeface="Cambria Math" pitchFamily="18" charset="0"/>
                <a:cs typeface="Times New Roman" pitchFamily="18" charset="0"/>
              </a:rPr>
              <a:t> Yolk sac has no nutritive values. </a:t>
            </a:r>
          </a:p>
        </p:txBody>
      </p:sp>
      <p:sp>
        <p:nvSpPr>
          <p:cNvPr id="14" name="TextBox 13"/>
          <p:cNvSpPr txBox="1"/>
          <p:nvPr/>
        </p:nvSpPr>
        <p:spPr>
          <a:xfrm>
            <a:off x="838200" y="293364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The correct combinations are </a:t>
            </a:r>
          </a:p>
        </p:txBody>
      </p:sp>
    </p:spTree>
    <p:extLst>
      <p:ext uri="{BB962C8B-B14F-4D97-AF65-F5344CB8AC3E}">
        <p14:creationId xmlns:p14="http://schemas.microsoft.com/office/powerpoint/2010/main" val="19403183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23994" y="3338654"/>
            <a:ext cx="590417" cy="590417"/>
          </a:xfrm>
          <a:prstGeom prst="rect">
            <a:avLst/>
          </a:prstGeom>
          <a:noFill/>
        </p:spPr>
      </p:pic>
      <p:sp>
        <p:nvSpPr>
          <p:cNvPr id="5" name="TextBox 4"/>
          <p:cNvSpPr txBox="1"/>
          <p:nvPr/>
        </p:nvSpPr>
        <p:spPr>
          <a:xfrm>
            <a:off x="533400" y="6667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79. Read the statements</a:t>
            </a:r>
          </a:p>
        </p:txBody>
      </p:sp>
      <p:sp>
        <p:nvSpPr>
          <p:cNvPr id="8" name="TextBox 7"/>
          <p:cNvSpPr txBox="1"/>
          <p:nvPr/>
        </p:nvSpPr>
        <p:spPr>
          <a:xfrm>
            <a:off x="933072" y="343380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ii &amp; iii </a:t>
            </a:r>
          </a:p>
        </p:txBody>
      </p:sp>
      <p:sp>
        <p:nvSpPr>
          <p:cNvPr id="19" name="TextBox 18"/>
          <p:cNvSpPr txBox="1"/>
          <p:nvPr/>
        </p:nvSpPr>
        <p:spPr>
          <a:xfrm>
            <a:off x="4191001" y="3421048"/>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a:t>
            </a:r>
          </a:p>
        </p:txBody>
      </p:sp>
      <p:sp>
        <p:nvSpPr>
          <p:cNvPr id="20" name="TextBox 19"/>
          <p:cNvSpPr txBox="1"/>
          <p:nvPr/>
        </p:nvSpPr>
        <p:spPr>
          <a:xfrm>
            <a:off x="4167203" y="3863783"/>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iii      </a:t>
            </a:r>
          </a:p>
        </p:txBody>
      </p:sp>
      <p:sp>
        <p:nvSpPr>
          <p:cNvPr id="21" name="TextBox 20"/>
          <p:cNvSpPr txBox="1"/>
          <p:nvPr/>
        </p:nvSpPr>
        <p:spPr>
          <a:xfrm>
            <a:off x="914400" y="3863783"/>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iii </a:t>
            </a:r>
          </a:p>
        </p:txBody>
      </p:sp>
      <p:sp>
        <p:nvSpPr>
          <p:cNvPr id="10" name="TextBox 9"/>
          <p:cNvSpPr txBox="1"/>
          <p:nvPr/>
        </p:nvSpPr>
        <p:spPr>
          <a:xfrm>
            <a:off x="838200" y="118104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988" indent="-280988" algn="just">
              <a:buAutoNum type="romanLcParenR"/>
            </a:pPr>
            <a:r>
              <a:rPr lang="en-US" sz="2000" b="1">
                <a:solidFill>
                  <a:srgbClr val="0000FF"/>
                </a:solidFill>
                <a:latin typeface="Times New Roman" pitchFamily="18" charset="0"/>
                <a:ea typeface="Cambria Math" pitchFamily="18" charset="0"/>
                <a:cs typeface="Times New Roman" pitchFamily="18" charset="0"/>
              </a:rPr>
              <a:t>Epimere is present near notochord.</a:t>
            </a:r>
          </a:p>
        </p:txBody>
      </p:sp>
      <p:sp>
        <p:nvSpPr>
          <p:cNvPr id="12" name="TextBox 11"/>
          <p:cNvSpPr txBox="1"/>
          <p:nvPr/>
        </p:nvSpPr>
        <p:spPr>
          <a:xfrm>
            <a:off x="838200" y="16573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1775" indent="-231775" algn="just">
              <a:buAutoNum type="romanLcParenR" startAt="2"/>
            </a:pPr>
            <a:r>
              <a:rPr lang="en-US" sz="2000" b="1">
                <a:solidFill>
                  <a:srgbClr val="0000FF"/>
                </a:solidFill>
                <a:latin typeface="Times New Roman" pitchFamily="18" charset="0"/>
                <a:ea typeface="Cambria Math" pitchFamily="18" charset="0"/>
                <a:cs typeface="Times New Roman" pitchFamily="18" charset="0"/>
              </a:rPr>
              <a:t> Hypomere is present around the gut.</a:t>
            </a:r>
          </a:p>
        </p:txBody>
      </p:sp>
      <p:sp>
        <p:nvSpPr>
          <p:cNvPr id="13" name="TextBox 12"/>
          <p:cNvSpPr txBox="1"/>
          <p:nvPr/>
        </p:nvSpPr>
        <p:spPr>
          <a:xfrm>
            <a:off x="685800" y="2266950"/>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0988" indent="-280988" algn="just">
              <a:buAutoNum type="romanLcParenR" startAt="3"/>
              <a:tabLst>
                <a:tab pos="742950"/>
              </a:tabLst>
            </a:pPr>
            <a:r>
              <a:rPr lang="en-US" sz="2000" b="1">
                <a:solidFill>
                  <a:srgbClr val="0000FF"/>
                </a:solidFill>
                <a:latin typeface="Times New Roman" pitchFamily="18" charset="0"/>
                <a:ea typeface="Cambria Math" pitchFamily="18" charset="0"/>
                <a:cs typeface="Times New Roman" pitchFamily="18" charset="0"/>
              </a:rPr>
              <a:t>  Mesomere is present in between Epi &amp; Hypomeres.</a:t>
            </a:r>
          </a:p>
        </p:txBody>
      </p:sp>
      <p:sp>
        <p:nvSpPr>
          <p:cNvPr id="14" name="TextBox 13"/>
          <p:cNvSpPr txBox="1"/>
          <p:nvPr/>
        </p:nvSpPr>
        <p:spPr>
          <a:xfrm>
            <a:off x="838200" y="2933640"/>
            <a:ext cx="3429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 The correct combinations are </a:t>
            </a:r>
          </a:p>
        </p:txBody>
      </p:sp>
    </p:spTree>
    <p:extLst>
      <p:ext uri="{BB962C8B-B14F-4D97-AF65-F5344CB8AC3E}">
        <p14:creationId xmlns:p14="http://schemas.microsoft.com/office/powerpoint/2010/main" val="896534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45449" y="742950"/>
            <a:ext cx="4812856" cy="43088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solidFill>
                  <a:schemeClr val="bg1"/>
                </a:solidFill>
                <a:latin typeface="Times New Roman" pitchFamily="18" charset="0"/>
                <a:cs typeface="Times New Roman" pitchFamily="18" charset="0"/>
              </a:rPr>
              <a:t>URETHRA/ URINOGENITAL DUCT</a:t>
            </a:r>
          </a:p>
        </p:txBody>
      </p:sp>
      <p:pic>
        <p:nvPicPr>
          <p:cNvPr id="6" name="Picture 2" descr="F:\Documents and Settings\aa\Desktop\ritu bio +exc\excretion\kk4.jpg"/>
          <p:cNvPicPr>
            <a:picLocks noChangeAspect="1" noChangeArrowheads="1"/>
          </p:cNvPicPr>
          <p:nvPr/>
        </p:nvPicPr>
        <p:blipFill>
          <a:blip r:embed="rId2"/>
          <a:srcRect l="18407" t="2500" r="16298"/>
          <a:stretch>
            <a:fillRect/>
          </a:stretch>
        </p:blipFill>
        <p:spPr bwMode="auto">
          <a:xfrm>
            <a:off x="2133600" y="1432861"/>
            <a:ext cx="1477108" cy="3276600"/>
          </a:xfrm>
          <a:prstGeom prst="rect">
            <a:avLst/>
          </a:prstGeom>
          <a:noFill/>
          <a:ln w="57150">
            <a:noFill/>
          </a:ln>
        </p:spPr>
      </p:pic>
      <p:sp>
        <p:nvSpPr>
          <p:cNvPr id="13" name="Freeform 12"/>
          <p:cNvSpPr/>
          <p:nvPr/>
        </p:nvSpPr>
        <p:spPr>
          <a:xfrm>
            <a:off x="2759351" y="2616200"/>
            <a:ext cx="70274" cy="1981200"/>
          </a:xfrm>
          <a:custGeom>
            <a:gdLst>
              <a:gd name="connsiteX0" fmla="*/ 54187 w 70274"/>
              <a:gd name="connsiteY0" fmla="*/ 0 h 1981200"/>
              <a:gd name="connsiteX1" fmla="*/ 44027 w 70274"/>
              <a:gd name="connsiteY1" fmla="*/ 71120 h 1981200"/>
              <a:gd name="connsiteX2" fmla="*/ 18627 w 70274"/>
              <a:gd name="connsiteY2" fmla="*/ 162560 h 1981200"/>
              <a:gd name="connsiteX3" fmla="*/ 54187 w 70274"/>
              <a:gd name="connsiteY3" fmla="*/ 259080 h 1981200"/>
              <a:gd name="connsiteX4" fmla="*/ 44027 w 70274"/>
              <a:gd name="connsiteY4" fmla="*/ 340360 h 1981200"/>
              <a:gd name="connsiteX5" fmla="*/ 69427 w 70274"/>
              <a:gd name="connsiteY5" fmla="*/ 386080 h 1981200"/>
              <a:gd name="connsiteX6" fmla="*/ 49107 w 70274"/>
              <a:gd name="connsiteY6" fmla="*/ 487680 h 1981200"/>
              <a:gd name="connsiteX7" fmla="*/ 38947 w 70274"/>
              <a:gd name="connsiteY7" fmla="*/ 706120 h 1981200"/>
              <a:gd name="connsiteX8" fmla="*/ 54187 w 70274"/>
              <a:gd name="connsiteY8" fmla="*/ 878840 h 1981200"/>
              <a:gd name="connsiteX9" fmla="*/ 33867 w 70274"/>
              <a:gd name="connsiteY9" fmla="*/ 1031240 h 1981200"/>
              <a:gd name="connsiteX10" fmla="*/ 28787 w 70274"/>
              <a:gd name="connsiteY10" fmla="*/ 1402080 h 1981200"/>
              <a:gd name="connsiteX11" fmla="*/ 28787 w 70274"/>
              <a:gd name="connsiteY11" fmla="*/ 1610360 h 1981200"/>
              <a:gd name="connsiteX12" fmla="*/ 13547 w 70274"/>
              <a:gd name="connsiteY12" fmla="*/ 1732280 h 1981200"/>
              <a:gd name="connsiteX13" fmla="*/ 3387 w 70274"/>
              <a:gd name="connsiteY13" fmla="*/ 1833880 h 1981200"/>
              <a:gd name="connsiteX14" fmla="*/ 33867 w 70274"/>
              <a:gd name="connsiteY14" fmla="*/ 1920240 h 1981200"/>
              <a:gd name="connsiteX15" fmla="*/ 44027 w 70274"/>
              <a:gd name="connsiteY15" fmla="*/ 1981200 h 198120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0274" h="1981200">
                <a:moveTo>
                  <a:pt x="54187" y="0"/>
                </a:moveTo>
                <a:cubicBezTo>
                  <a:pt x="52070" y="22013"/>
                  <a:pt x="49954" y="44027"/>
                  <a:pt x="44027" y="71120"/>
                </a:cubicBezTo>
                <a:cubicBezTo>
                  <a:pt x="38100" y="98213"/>
                  <a:pt x="16934" y="131233"/>
                  <a:pt x="18627" y="162560"/>
                </a:cubicBezTo>
                <a:cubicBezTo>
                  <a:pt x="20320" y="193887"/>
                  <a:pt x="49954" y="229447"/>
                  <a:pt x="54187" y="259080"/>
                </a:cubicBezTo>
                <a:cubicBezTo>
                  <a:pt x="58420" y="288713"/>
                  <a:pt x="41487" y="319193"/>
                  <a:pt x="44027" y="340360"/>
                </a:cubicBezTo>
                <a:cubicBezTo>
                  <a:pt x="46567" y="361527"/>
                  <a:pt x="68580" y="361527"/>
                  <a:pt x="69427" y="386080"/>
                </a:cubicBezTo>
                <a:cubicBezTo>
                  <a:pt x="70274" y="410633"/>
                  <a:pt x="54187" y="434340"/>
                  <a:pt x="49107" y="487680"/>
                </a:cubicBezTo>
                <a:cubicBezTo>
                  <a:pt x="44027" y="541020"/>
                  <a:pt x="38100" y="640927"/>
                  <a:pt x="38947" y="706120"/>
                </a:cubicBezTo>
                <a:cubicBezTo>
                  <a:pt x="39794" y="771313"/>
                  <a:pt x="55034" y="824653"/>
                  <a:pt x="54187" y="878840"/>
                </a:cubicBezTo>
                <a:cubicBezTo>
                  <a:pt x="53340" y="933027"/>
                  <a:pt x="38100" y="944033"/>
                  <a:pt x="33867" y="1031240"/>
                </a:cubicBezTo>
                <a:cubicBezTo>
                  <a:pt x="29634" y="1118447"/>
                  <a:pt x="29634" y="1305560"/>
                  <a:pt x="28787" y="1402080"/>
                </a:cubicBezTo>
                <a:cubicBezTo>
                  <a:pt x="27940" y="1498600"/>
                  <a:pt x="31327" y="1555327"/>
                  <a:pt x="28787" y="1610360"/>
                </a:cubicBezTo>
                <a:cubicBezTo>
                  <a:pt x="26247" y="1665393"/>
                  <a:pt x="17780" y="1695027"/>
                  <a:pt x="13547" y="1732280"/>
                </a:cubicBezTo>
                <a:cubicBezTo>
                  <a:pt x="9314" y="1769533"/>
                  <a:pt x="0" y="1802553"/>
                  <a:pt x="3387" y="1833880"/>
                </a:cubicBezTo>
                <a:cubicBezTo>
                  <a:pt x="6774" y="1865207"/>
                  <a:pt x="27094" y="1895687"/>
                  <a:pt x="33867" y="1920240"/>
                </a:cubicBezTo>
                <a:cubicBezTo>
                  <a:pt x="40640" y="1944793"/>
                  <a:pt x="42333" y="1962996"/>
                  <a:pt x="44027" y="198120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14" name="Freeform 13"/>
          <p:cNvSpPr/>
          <p:nvPr/>
        </p:nvSpPr>
        <p:spPr>
          <a:xfrm>
            <a:off x="2824968" y="2621280"/>
            <a:ext cx="69215" cy="1973580"/>
          </a:xfrm>
          <a:custGeom>
            <a:gdLst>
              <a:gd name="connsiteX0" fmla="*/ 34290 w 69215"/>
              <a:gd name="connsiteY0" fmla="*/ 0 h 1973580"/>
              <a:gd name="connsiteX1" fmla="*/ 34290 w 69215"/>
              <a:gd name="connsiteY1" fmla="*/ 57150 h 1973580"/>
              <a:gd name="connsiteX2" fmla="*/ 68580 w 69215"/>
              <a:gd name="connsiteY2" fmla="*/ 144780 h 1973580"/>
              <a:gd name="connsiteX3" fmla="*/ 38100 w 69215"/>
              <a:gd name="connsiteY3" fmla="*/ 259080 h 1973580"/>
              <a:gd name="connsiteX4" fmla="*/ 57150 w 69215"/>
              <a:gd name="connsiteY4" fmla="*/ 312420 h 1973580"/>
              <a:gd name="connsiteX5" fmla="*/ 30480 w 69215"/>
              <a:gd name="connsiteY5" fmla="*/ 365760 h 1973580"/>
              <a:gd name="connsiteX6" fmla="*/ 38100 w 69215"/>
              <a:gd name="connsiteY6" fmla="*/ 716280 h 1973580"/>
              <a:gd name="connsiteX7" fmla="*/ 26670 w 69215"/>
              <a:gd name="connsiteY7" fmla="*/ 861060 h 1973580"/>
              <a:gd name="connsiteX8" fmla="*/ 34290 w 69215"/>
              <a:gd name="connsiteY8" fmla="*/ 1062990 h 1973580"/>
              <a:gd name="connsiteX9" fmla="*/ 34290 w 69215"/>
              <a:gd name="connsiteY9" fmla="*/ 1352550 h 1973580"/>
              <a:gd name="connsiteX10" fmla="*/ 19050 w 69215"/>
              <a:gd name="connsiteY10" fmla="*/ 1527810 h 1973580"/>
              <a:gd name="connsiteX11" fmla="*/ 22860 w 69215"/>
              <a:gd name="connsiteY11" fmla="*/ 1611630 h 1973580"/>
              <a:gd name="connsiteX12" fmla="*/ 30480 w 69215"/>
              <a:gd name="connsiteY12" fmla="*/ 1729740 h 1973580"/>
              <a:gd name="connsiteX13" fmla="*/ 41910 w 69215"/>
              <a:gd name="connsiteY13" fmla="*/ 1847850 h 1973580"/>
              <a:gd name="connsiteX14" fmla="*/ 0 w 69215"/>
              <a:gd name="connsiteY14" fmla="*/ 1973580 h 1973580"/>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215" h="1973580">
                <a:moveTo>
                  <a:pt x="34290" y="0"/>
                </a:moveTo>
                <a:cubicBezTo>
                  <a:pt x="31432" y="16510"/>
                  <a:pt x="28575" y="33020"/>
                  <a:pt x="34290" y="57150"/>
                </a:cubicBezTo>
                <a:cubicBezTo>
                  <a:pt x="40005" y="81280"/>
                  <a:pt x="67945" y="111125"/>
                  <a:pt x="68580" y="144780"/>
                </a:cubicBezTo>
                <a:cubicBezTo>
                  <a:pt x="69215" y="178435"/>
                  <a:pt x="40005" y="231140"/>
                  <a:pt x="38100" y="259080"/>
                </a:cubicBezTo>
                <a:cubicBezTo>
                  <a:pt x="36195" y="287020"/>
                  <a:pt x="58420" y="294640"/>
                  <a:pt x="57150" y="312420"/>
                </a:cubicBezTo>
                <a:cubicBezTo>
                  <a:pt x="55880" y="330200"/>
                  <a:pt x="33655" y="298450"/>
                  <a:pt x="30480" y="365760"/>
                </a:cubicBezTo>
                <a:cubicBezTo>
                  <a:pt x="27305" y="433070"/>
                  <a:pt x="38735" y="633730"/>
                  <a:pt x="38100" y="716280"/>
                </a:cubicBezTo>
                <a:cubicBezTo>
                  <a:pt x="37465" y="798830"/>
                  <a:pt x="27305" y="803275"/>
                  <a:pt x="26670" y="861060"/>
                </a:cubicBezTo>
                <a:cubicBezTo>
                  <a:pt x="26035" y="918845"/>
                  <a:pt x="33020" y="981075"/>
                  <a:pt x="34290" y="1062990"/>
                </a:cubicBezTo>
                <a:cubicBezTo>
                  <a:pt x="35560" y="1144905"/>
                  <a:pt x="36830" y="1275080"/>
                  <a:pt x="34290" y="1352550"/>
                </a:cubicBezTo>
                <a:cubicBezTo>
                  <a:pt x="31750" y="1430020"/>
                  <a:pt x="20955" y="1484630"/>
                  <a:pt x="19050" y="1527810"/>
                </a:cubicBezTo>
                <a:cubicBezTo>
                  <a:pt x="17145" y="1570990"/>
                  <a:pt x="20955" y="1577975"/>
                  <a:pt x="22860" y="1611630"/>
                </a:cubicBezTo>
                <a:cubicBezTo>
                  <a:pt x="24765" y="1645285"/>
                  <a:pt x="27305" y="1690370"/>
                  <a:pt x="30480" y="1729740"/>
                </a:cubicBezTo>
                <a:cubicBezTo>
                  <a:pt x="33655" y="1769110"/>
                  <a:pt x="46990" y="1807210"/>
                  <a:pt x="41910" y="1847850"/>
                </a:cubicBezTo>
                <a:cubicBezTo>
                  <a:pt x="36830" y="1888490"/>
                  <a:pt x="18415" y="1931035"/>
                  <a:pt x="0" y="197358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endParaRPr lang="en-US"/>
          </a:p>
        </p:txBody>
      </p:sp>
      <p:sp>
        <p:nvSpPr>
          <p:cNvPr id="3" name="Rectangle 2"/>
          <p:cNvSpPr/>
          <p:nvPr/>
        </p:nvSpPr>
        <p:spPr>
          <a:xfrm>
            <a:off x="3733801" y="1415374"/>
            <a:ext cx="4114799" cy="707886"/>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sz="2000" b="1">
                <a:solidFill>
                  <a:sysClr val="windowText" lastClr="000000"/>
                </a:solidFill>
                <a:latin typeface="Times New Roman" pitchFamily="18" charset="0"/>
                <a:cs typeface="Times New Roman" pitchFamily="18" charset="0"/>
              </a:rPr>
              <a:t>It is the shared terminal duct of the reproductive and urinary systems.</a:t>
            </a:r>
          </a:p>
        </p:txBody>
      </p:sp>
      <p:sp>
        <p:nvSpPr>
          <p:cNvPr id="4" name="Rectangle 3"/>
          <p:cNvSpPr/>
          <p:nvPr/>
        </p:nvSpPr>
        <p:spPr>
          <a:xfrm>
            <a:off x="3733800" y="2260506"/>
            <a:ext cx="4038600" cy="70788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sz="2000" b="1">
                <a:latin typeface="Times New Roman" pitchFamily="18" charset="0"/>
                <a:cs typeface="Times New Roman" pitchFamily="18" charset="0"/>
              </a:rPr>
              <a:t>It originates from  the urinary bladder and passes through penis.  </a:t>
            </a:r>
          </a:p>
        </p:txBody>
      </p:sp>
      <p:sp>
        <p:nvSpPr>
          <p:cNvPr id="7" name="Rectangle 6"/>
          <p:cNvSpPr/>
          <p:nvPr/>
        </p:nvSpPr>
        <p:spPr>
          <a:xfrm>
            <a:off x="3733800" y="3071161"/>
            <a:ext cx="3962400" cy="707886"/>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sz="2000" b="1">
                <a:latin typeface="Times New Roman" pitchFamily="18" charset="0"/>
                <a:cs typeface="Times New Roman" pitchFamily="18" charset="0"/>
              </a:rPr>
              <a:t>It opens outside by an external opening called Urethral meatus.</a:t>
            </a:r>
          </a:p>
        </p:txBody>
      </p:sp>
    </p:spTree>
    <p:extLst>
      <p:ext uri="{BB962C8B-B14F-4D97-AF65-F5344CB8AC3E}">
        <p14:creationId xmlns:p14="http://schemas.microsoft.com/office/powerpoint/2010/main" val="41386347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nodeType="afterGroup">
                            <p:stCondLst>
                              <p:cond delay="1000"/>
                            </p:stCondLst>
                            <p:childTnLst>
                              <p:par>
                                <p:cTn id="11" presetID="22" presetClass="entr" presetSubtype="1" fill="hold" grpId="0" nodeType="afterEffect">
                                  <p:stCondLst>
                                    <p:cond delay="0"/>
                                  </p:stCondLst>
                                  <p:iterate type="lt">
                                    <p:tmPct val="10000"/>
                                  </p:iterate>
                                  <p:childTnLst>
                                    <p:set>
                                      <p:cBhvr>
                                        <p:cTn id="12" dur="1" fill="hold">
                                          <p:stCondLst>
                                            <p:cond delay="0"/>
                                          </p:stCondLst>
                                        </p:cTn>
                                        <p:tgtEl>
                                          <p:spTgt spid="14"/>
                                        </p:tgtEl>
                                        <p:attrNameLst>
                                          <p:attrName>style.visibility</p:attrName>
                                        </p:attrNameLst>
                                      </p:cBhvr>
                                      <p:to>
                                        <p:strVal val="visible"/>
                                      </p:to>
                                    </p:set>
                                    <p:animEffect transition="in" filter="wipe(up)">
                                      <p:cBhvr>
                                        <p:cTn id="13" dur="1000"/>
                                        <p:tgtEl>
                                          <p:spTgt spid="14"/>
                                        </p:tgtEl>
                                      </p:cBhvr>
                                    </p:animEffect>
                                  </p:childTnLst>
                                </p:cTn>
                              </p:par>
                              <p:par>
                                <p:cTn id="14" presetID="22" presetClass="entr" presetSubtype="1" fill="hold" grpId="0" nodeType="withEffect">
                                  <p:stCondLst>
                                    <p:cond delay="0"/>
                                  </p:stCondLst>
                                  <p:iterate type="lt">
                                    <p:tmPct val="10000"/>
                                  </p:iterate>
                                  <p:childTnLst>
                                    <p:set>
                                      <p:cBhvr>
                                        <p:cTn id="15" dur="1" fill="hold">
                                          <p:stCondLst>
                                            <p:cond delay="0"/>
                                          </p:stCondLst>
                                        </p:cTn>
                                        <p:tgtEl>
                                          <p:spTgt spid="13"/>
                                        </p:tgtEl>
                                        <p:attrNameLst>
                                          <p:attrName>style.visibility</p:attrName>
                                        </p:attrNameLst>
                                      </p:cBhvr>
                                      <p:to>
                                        <p:strVal val="visible"/>
                                      </p:to>
                                    </p:set>
                                    <p:animEffect transition="in" filter="wipe(up)">
                                      <p:cBhvr>
                                        <p:cTn id="16" dur="1000"/>
                                        <p:tgtEl>
                                          <p:spTgt spid="13"/>
                                        </p:tgtEl>
                                      </p:cBhvr>
                                    </p:animEffect>
                                  </p:childTnLst>
                                </p:cTn>
                              </p:par>
                            </p:childTnLst>
                          </p:cTn>
                        </p:par>
                        <p:par>
                          <p:cTn id="17" fill="hold" nodeType="afterGroup">
                            <p:stCondLst>
                              <p:cond delay="2000"/>
                            </p:stCondLst>
                            <p:childTnLst>
                              <p:par>
                                <p:cTn id="18" presetID="35" presetClass="emph" presetSubtype="0" repeatCount="2000" fill="hold" grpId="1" nodeType="afterEffect">
                                  <p:stCondLst>
                                    <p:cond delay="0"/>
                                  </p:stCondLst>
                                  <p:iterate type="lt">
                                    <p:tmPct val="10000"/>
                                  </p:iterate>
                                  <p:childTnLst>
                                    <p:anim calcmode="discrete" valueType="str">
                                      <p:cBhvr>
                                        <p:cTn id="19" dur="1000" fill="hold"/>
                                        <p:tgtEl>
                                          <p:spTgt spid="14"/>
                                        </p:tgtEl>
                                        <p:attrNameLst>
                                          <p:attrName>style.visibility</p:attrName>
                                        </p:attrNameLst>
                                      </p:cBhvr>
                                      <p:tavLst>
                                        <p:tav tm="0">
                                          <p:val>
                                            <p:strVal val="hidden"/>
                                          </p:val>
                                        </p:tav>
                                        <p:tav tm="50000">
                                          <p:val>
                                            <p:strVal val="visible"/>
                                          </p:val>
                                        </p:tav>
                                      </p:tavLst>
                                    </p:anim>
                                  </p:childTnLst>
                                </p:cTn>
                              </p:par>
                              <p:par>
                                <p:cTn id="20" presetID="35" presetClass="emph" presetSubtype="0" repeatCount="2000" fill="hold" grpId="1" nodeType="withEffect">
                                  <p:stCondLst>
                                    <p:cond delay="0"/>
                                  </p:stCondLst>
                                  <p:iterate type="lt">
                                    <p:tmPct val="10000"/>
                                  </p:iterate>
                                  <p:childTnLst>
                                    <p:anim calcmode="discrete" valueType="str">
                                      <p:cBhvr>
                                        <p:cTn id="21" dur="1000" fill="hold"/>
                                        <p:tgtEl>
                                          <p:spTgt spid="13"/>
                                        </p:tgtEl>
                                        <p:attrNameLst>
                                          <p:attrName>style.visibility</p:attrName>
                                        </p:attrNameLst>
                                      </p:cBhvr>
                                      <p:tavLst>
                                        <p:tav tm="0">
                                          <p:val>
                                            <p:strVal val="hidden"/>
                                          </p:val>
                                        </p:tav>
                                        <p:tav tm="50000">
                                          <p:val>
                                            <p:strVal val="visible"/>
                                          </p:val>
                                        </p:tav>
                                      </p:tavLst>
                                    </p:anim>
                                  </p:childTnLst>
                                </p:cTn>
                              </p:par>
                            </p:childTnLst>
                          </p:cTn>
                        </p:par>
                        <p:par>
                          <p:cTn id="22" fill="hold" nodeType="afterGroup">
                            <p:stCondLst>
                              <p:cond delay="3000"/>
                            </p:stCondLst>
                            <p:childTnLst>
                              <p:par>
                                <p:cTn id="23" presetID="35" presetClass="emph" presetSubtype="0" repeatCount="2000" fill="hold" grpId="2" nodeType="afterEffect">
                                  <p:stCondLst>
                                    <p:cond delay="0"/>
                                  </p:stCondLst>
                                  <p:iterate type="lt">
                                    <p:tmPct val="10000"/>
                                  </p:iterate>
                                  <p:childTnLst>
                                    <p:anim calcmode="discrete" valueType="str">
                                      <p:cBhvr>
                                        <p:cTn id="24" dur="1000" fill="hold"/>
                                        <p:tgtEl>
                                          <p:spTgt spid="14"/>
                                        </p:tgtEl>
                                        <p:attrNameLst>
                                          <p:attrName>style.visibility</p:attrName>
                                        </p:attrNameLst>
                                      </p:cBhvr>
                                      <p:tavLst>
                                        <p:tav tm="0">
                                          <p:val>
                                            <p:strVal val="hidden"/>
                                          </p:val>
                                        </p:tav>
                                        <p:tav tm="50000">
                                          <p:val>
                                            <p:strVal val="visible"/>
                                          </p:val>
                                        </p:tav>
                                      </p:tavLst>
                                    </p:anim>
                                  </p:childTnLst>
                                </p:cTn>
                              </p:par>
                              <p:par>
                                <p:cTn id="25" presetID="35" presetClass="emph" presetSubtype="0" repeatCount="2000" fill="hold" grpId="2" nodeType="withEffect">
                                  <p:stCondLst>
                                    <p:cond delay="0"/>
                                  </p:stCondLst>
                                  <p:iterate type="lt">
                                    <p:tmPct val="10000"/>
                                  </p:iterate>
                                  <p:childTnLst>
                                    <p:anim calcmode="discrete" valueType="str">
                                      <p:cBhvr>
                                        <p:cTn id="2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27" fill="hold" nodeType="clickPar">
                      <p:stCondLst>
                        <p:cond delay="indefinite"/>
                        <p:cond evt="onBegin" delay="0">
                          <p:tn val="26"/>
                        </p:cond>
                      </p:stCondLst>
                      <p:childTnLst>
                        <p:par>
                          <p:cTn id="28" fill="hold">
                            <p:stCondLst>
                              <p:cond delay="0"/>
                            </p:stCondLst>
                            <p:childTnLst>
                              <p:par>
                                <p:cTn id="29" presetID="22" presetClass="entr" presetSubtype="8" fill="hold" grpId="0" nodeType="clickEffect">
                                  <p:stCondLst>
                                    <p:cond delay="0"/>
                                  </p:stCondLst>
                                  <p:iterate type="lt">
                                    <p:tmPct val="10000"/>
                                  </p:iterate>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par>
                    <p:cTn id="32" fill="hold" nodeType="clickPar">
                      <p:stCondLst>
                        <p:cond delay="indefinite"/>
                        <p:cond evt="onBegin" delay="0">
                          <p:tn val="31"/>
                        </p:cond>
                      </p:stCondLst>
                      <p:childTnLst>
                        <p:par>
                          <p:cTn id="33" fill="hold">
                            <p:stCondLst>
                              <p:cond delay="0"/>
                            </p:stCondLst>
                            <p:childTnLst>
                              <p:par>
                                <p:cTn id="34" presetID="22" presetClass="entr" presetSubtype="8" fill="hold" grpId="0" nodeType="clickEffect">
                                  <p:stCondLst>
                                    <p:cond delay="0"/>
                                  </p:stCondLst>
                                  <p:iterate type="lt">
                                    <p:tmPct val="10000"/>
                                  </p:iterate>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par>
                    <p:cTn id="37" fill="hold" nodeType="clickPar">
                      <p:stCondLst>
                        <p:cond delay="indefinite"/>
                        <p:cond evt="onBegin" delay="0">
                          <p:tn val="36"/>
                        </p:cond>
                      </p:stCondLst>
                      <p:childTnLst>
                        <p:par>
                          <p:cTn id="38" fill="hold">
                            <p:stCondLst>
                              <p:cond delay="0"/>
                            </p:stCondLst>
                            <p:childTnLst>
                              <p:par>
                                <p:cTn id="39" presetID="22" presetClass="entr" presetSubtype="8" fill="hold" grpId="0" nodeType="clickEffect">
                                  <p:stCondLst>
                                    <p:cond delay="0"/>
                                  </p:stCondLst>
                                  <p:iterate type="lt">
                                    <p:tmPct val="10000"/>
                                  </p:iterate>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14" grpId="2" animBg="1"/>
      <p:bldP spid="3" grpId="0" animBg="1"/>
      <p:bldP spid="4" grpId="0" animBg="1"/>
      <p:bldP spid="7" grpId="0" animBg="1"/>
    </p:bldLst>
  </p:timing>
</p:sld>
</file>

<file path=ppt/slides/slide5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80. Read the statements…</a:t>
            </a:r>
          </a:p>
        </p:txBody>
      </p:sp>
      <p:sp>
        <p:nvSpPr>
          <p:cNvPr id="8" name="TextBox 7"/>
          <p:cNvSpPr txBox="1"/>
          <p:nvPr/>
        </p:nvSpPr>
        <p:spPr>
          <a:xfrm>
            <a:off x="907675" y="319885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a:t>
            </a:r>
          </a:p>
        </p:txBody>
      </p:sp>
      <p:sp>
        <p:nvSpPr>
          <p:cNvPr id="19" name="TextBox 18"/>
          <p:cNvSpPr txBox="1"/>
          <p:nvPr/>
        </p:nvSpPr>
        <p:spPr>
          <a:xfrm>
            <a:off x="4622804" y="3186098"/>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iii</a:t>
            </a:r>
          </a:p>
        </p:txBody>
      </p:sp>
      <p:sp>
        <p:nvSpPr>
          <p:cNvPr id="20" name="TextBox 19"/>
          <p:cNvSpPr txBox="1"/>
          <p:nvPr/>
        </p:nvSpPr>
        <p:spPr>
          <a:xfrm>
            <a:off x="4599006" y="3628833"/>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ii &amp; iii</a:t>
            </a:r>
          </a:p>
        </p:txBody>
      </p:sp>
      <p:sp>
        <p:nvSpPr>
          <p:cNvPr id="21" name="TextBox 20"/>
          <p:cNvSpPr txBox="1"/>
          <p:nvPr/>
        </p:nvSpPr>
        <p:spPr>
          <a:xfrm>
            <a:off x="889003" y="3628833"/>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ii &amp; iii</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2000" y="3028950"/>
            <a:ext cx="714405" cy="714405"/>
          </a:xfrm>
          <a:prstGeom prst="rect">
            <a:avLst/>
          </a:prstGeom>
          <a:noFill/>
        </p:spPr>
      </p:pic>
      <p:sp>
        <p:nvSpPr>
          <p:cNvPr id="10" name="TextBox 9"/>
          <p:cNvSpPr txBox="1"/>
          <p:nvPr/>
        </p:nvSpPr>
        <p:spPr>
          <a:xfrm>
            <a:off x="838200" y="1200150"/>
            <a:ext cx="6858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Myotome develops voluntary muscles</a:t>
            </a:r>
          </a:p>
        </p:txBody>
      </p:sp>
      <p:sp>
        <p:nvSpPr>
          <p:cNvPr id="12" name="TextBox 11"/>
          <p:cNvSpPr txBox="1"/>
          <p:nvPr/>
        </p:nvSpPr>
        <p:spPr>
          <a:xfrm>
            <a:off x="838200" y="1638240"/>
            <a:ext cx="4953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Sclerotome forms vertebral column</a:t>
            </a:r>
          </a:p>
        </p:txBody>
      </p:sp>
      <p:sp>
        <p:nvSpPr>
          <p:cNvPr id="13" name="TextBox 12"/>
          <p:cNvSpPr txBox="1"/>
          <p:nvPr/>
        </p:nvSpPr>
        <p:spPr>
          <a:xfrm>
            <a:off x="838200" y="2019240"/>
            <a:ext cx="5638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Dermatome forms dermis of skin only</a:t>
            </a:r>
          </a:p>
        </p:txBody>
      </p:sp>
      <p:sp>
        <p:nvSpPr>
          <p:cNvPr id="14" name="TextBox 13"/>
          <p:cNvSpPr txBox="1"/>
          <p:nvPr/>
        </p:nvSpPr>
        <p:spPr>
          <a:xfrm>
            <a:off x="838200" y="2571750"/>
            <a:ext cx="3886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 The correct combinations are</a:t>
            </a:r>
          </a:p>
        </p:txBody>
      </p:sp>
    </p:spTree>
    <p:extLst>
      <p:ext uri="{BB962C8B-B14F-4D97-AF65-F5344CB8AC3E}">
        <p14:creationId xmlns:p14="http://schemas.microsoft.com/office/powerpoint/2010/main" val="16496663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81. Read the following</a:t>
            </a:r>
          </a:p>
        </p:txBody>
      </p:sp>
      <p:sp>
        <p:nvSpPr>
          <p:cNvPr id="8" name="TextBox 7"/>
          <p:cNvSpPr txBox="1"/>
          <p:nvPr/>
        </p:nvSpPr>
        <p:spPr>
          <a:xfrm>
            <a:off x="907675" y="3198858"/>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Only i &amp; ii</a:t>
            </a:r>
          </a:p>
        </p:txBody>
      </p:sp>
      <p:sp>
        <p:nvSpPr>
          <p:cNvPr id="19" name="TextBox 18"/>
          <p:cNvSpPr txBox="1"/>
          <p:nvPr/>
        </p:nvSpPr>
        <p:spPr>
          <a:xfrm>
            <a:off x="4622804" y="3186098"/>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ii &amp; iii</a:t>
            </a:r>
          </a:p>
        </p:txBody>
      </p:sp>
      <p:sp>
        <p:nvSpPr>
          <p:cNvPr id="20" name="TextBox 19"/>
          <p:cNvSpPr txBox="1"/>
          <p:nvPr/>
        </p:nvSpPr>
        <p:spPr>
          <a:xfrm>
            <a:off x="4599006" y="3628833"/>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889003" y="3628833"/>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iii  &amp; iv</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481594" y="3471944"/>
            <a:ext cx="590417" cy="590417"/>
          </a:xfrm>
          <a:prstGeom prst="rect">
            <a:avLst/>
          </a:prstGeom>
          <a:noFill/>
        </p:spPr>
      </p:pic>
      <p:sp>
        <p:nvSpPr>
          <p:cNvPr id="10" name="TextBox 9"/>
          <p:cNvSpPr txBox="1"/>
          <p:nvPr/>
        </p:nvSpPr>
        <p:spPr>
          <a:xfrm>
            <a:off x="838200" y="1123950"/>
            <a:ext cx="746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The finger like projections of trophoblasts are chorionic villi</a:t>
            </a:r>
          </a:p>
        </p:txBody>
      </p:sp>
      <p:sp>
        <p:nvSpPr>
          <p:cNvPr id="12" name="TextBox 11"/>
          <p:cNvSpPr txBox="1"/>
          <p:nvPr/>
        </p:nvSpPr>
        <p:spPr>
          <a:xfrm>
            <a:off x="762000" y="1504950"/>
            <a:ext cx="659244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Chorionic villi &amp; uterine tissue together form placenta </a:t>
            </a:r>
          </a:p>
        </p:txBody>
      </p:sp>
      <p:sp>
        <p:nvSpPr>
          <p:cNvPr id="13" name="TextBox 12"/>
          <p:cNvSpPr txBox="1"/>
          <p:nvPr/>
        </p:nvSpPr>
        <p:spPr>
          <a:xfrm>
            <a:off x="644652" y="1885950"/>
            <a:ext cx="68229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Placenta is connected to embryo through umbilical cord </a:t>
            </a:r>
          </a:p>
        </p:txBody>
      </p:sp>
      <p:sp>
        <p:nvSpPr>
          <p:cNvPr id="14" name="TextBox 13"/>
          <p:cNvSpPr txBox="1"/>
          <p:nvPr/>
        </p:nvSpPr>
        <p:spPr>
          <a:xfrm>
            <a:off x="838200" y="2705040"/>
            <a:ext cx="4114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The correct combinations are</a:t>
            </a:r>
          </a:p>
        </p:txBody>
      </p:sp>
      <p:sp>
        <p:nvSpPr>
          <p:cNvPr id="16" name="TextBox 15"/>
          <p:cNvSpPr txBox="1"/>
          <p:nvPr/>
        </p:nvSpPr>
        <p:spPr>
          <a:xfrm>
            <a:off x="644652" y="2266950"/>
            <a:ext cx="68229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iv)   Placenta secrets various hormones</a:t>
            </a:r>
          </a:p>
        </p:txBody>
      </p:sp>
    </p:spTree>
    <p:extLst>
      <p:ext uri="{BB962C8B-B14F-4D97-AF65-F5344CB8AC3E}">
        <p14:creationId xmlns:p14="http://schemas.microsoft.com/office/powerpoint/2010/main" val="14297063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6" grpId="0"/>
    </p:bldLst>
  </p:timing>
</p:sld>
</file>

<file path=ppt/slides/slide5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82. Read the following</a:t>
            </a:r>
          </a:p>
        </p:txBody>
      </p:sp>
      <p:sp>
        <p:nvSpPr>
          <p:cNvPr id="8" name="TextBox 7"/>
          <p:cNvSpPr txBox="1"/>
          <p:nvPr/>
        </p:nvSpPr>
        <p:spPr>
          <a:xfrm>
            <a:off x="907675" y="318135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 except i</a:t>
            </a:r>
          </a:p>
        </p:txBody>
      </p:sp>
      <p:sp>
        <p:nvSpPr>
          <p:cNvPr id="19" name="TextBox 18"/>
          <p:cNvSpPr txBox="1"/>
          <p:nvPr/>
        </p:nvSpPr>
        <p:spPr>
          <a:xfrm>
            <a:off x="4622804" y="3186098"/>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All except ii</a:t>
            </a:r>
          </a:p>
        </p:txBody>
      </p:sp>
      <p:sp>
        <p:nvSpPr>
          <p:cNvPr id="20" name="TextBox 19"/>
          <p:cNvSpPr txBox="1"/>
          <p:nvPr/>
        </p:nvSpPr>
        <p:spPr>
          <a:xfrm>
            <a:off x="4599006" y="3628833"/>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 except iv</a:t>
            </a:r>
          </a:p>
        </p:txBody>
      </p:sp>
      <p:sp>
        <p:nvSpPr>
          <p:cNvPr id="21" name="TextBox 20"/>
          <p:cNvSpPr txBox="1"/>
          <p:nvPr/>
        </p:nvSpPr>
        <p:spPr>
          <a:xfrm>
            <a:off x="889003" y="3628833"/>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All except iii </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06878" y="3471944"/>
            <a:ext cx="590417" cy="590417"/>
          </a:xfrm>
          <a:prstGeom prst="rect">
            <a:avLst/>
          </a:prstGeom>
          <a:noFill/>
        </p:spPr>
      </p:pic>
      <p:sp>
        <p:nvSpPr>
          <p:cNvPr id="10" name="TextBox 9"/>
          <p:cNvSpPr txBox="1"/>
          <p:nvPr/>
        </p:nvSpPr>
        <p:spPr>
          <a:xfrm>
            <a:off x="838200" y="1123950"/>
            <a:ext cx="746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hPL, hCG &amp; relaxin are produced only during pregnancy</a:t>
            </a:r>
          </a:p>
        </p:txBody>
      </p:sp>
      <p:sp>
        <p:nvSpPr>
          <p:cNvPr id="12" name="TextBox 11"/>
          <p:cNvSpPr txBox="1"/>
          <p:nvPr/>
        </p:nvSpPr>
        <p:spPr>
          <a:xfrm>
            <a:off x="709944" y="1504950"/>
            <a:ext cx="797685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Certain hormones like thyroxine, prolactin etc. help in foetal growth </a:t>
            </a:r>
          </a:p>
        </p:txBody>
      </p:sp>
      <p:sp>
        <p:nvSpPr>
          <p:cNvPr id="13" name="TextBox 12"/>
          <p:cNvSpPr txBox="1"/>
          <p:nvPr/>
        </p:nvSpPr>
        <p:spPr>
          <a:xfrm>
            <a:off x="644652" y="1885950"/>
            <a:ext cx="68229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Ecto &amp; endoderm are found before implantation</a:t>
            </a:r>
          </a:p>
        </p:txBody>
      </p:sp>
      <p:sp>
        <p:nvSpPr>
          <p:cNvPr id="14" name="TextBox 13"/>
          <p:cNvSpPr txBox="1"/>
          <p:nvPr/>
        </p:nvSpPr>
        <p:spPr>
          <a:xfrm>
            <a:off x="838200" y="2705040"/>
            <a:ext cx="7543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The correct combinations are</a:t>
            </a:r>
          </a:p>
        </p:txBody>
      </p:sp>
      <p:sp>
        <p:nvSpPr>
          <p:cNvPr id="16" name="TextBox 15"/>
          <p:cNvSpPr txBox="1"/>
          <p:nvPr/>
        </p:nvSpPr>
        <p:spPr>
          <a:xfrm>
            <a:off x="644652" y="2266950"/>
            <a:ext cx="68229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iv)   The inner cell – mass contains stem cells </a:t>
            </a:r>
          </a:p>
        </p:txBody>
      </p:sp>
    </p:spTree>
    <p:extLst>
      <p:ext uri="{BB962C8B-B14F-4D97-AF65-F5344CB8AC3E}">
        <p14:creationId xmlns:p14="http://schemas.microsoft.com/office/powerpoint/2010/main" val="1122273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6" grpId="0"/>
    </p:bldLst>
  </p:timing>
</p:sld>
</file>

<file path=ppt/slides/slide5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83. Read the following</a:t>
            </a:r>
          </a:p>
        </p:txBody>
      </p:sp>
      <p:sp>
        <p:nvSpPr>
          <p:cNvPr id="8" name="TextBox 7"/>
          <p:cNvSpPr txBox="1"/>
          <p:nvPr/>
        </p:nvSpPr>
        <p:spPr>
          <a:xfrm>
            <a:off x="907675" y="349426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All</a:t>
            </a:r>
          </a:p>
        </p:txBody>
      </p:sp>
      <p:sp>
        <p:nvSpPr>
          <p:cNvPr id="19" name="TextBox 18"/>
          <p:cNvSpPr txBox="1"/>
          <p:nvPr/>
        </p:nvSpPr>
        <p:spPr>
          <a:xfrm>
            <a:off x="4622804" y="3481505"/>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Only i &amp; iv</a:t>
            </a:r>
          </a:p>
        </p:txBody>
      </p:sp>
      <p:sp>
        <p:nvSpPr>
          <p:cNvPr id="20" name="TextBox 19"/>
          <p:cNvSpPr txBox="1"/>
          <p:nvPr/>
        </p:nvSpPr>
        <p:spPr>
          <a:xfrm>
            <a:off x="4599006" y="3924240"/>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i &amp; ii</a:t>
            </a:r>
          </a:p>
        </p:txBody>
      </p:sp>
      <p:sp>
        <p:nvSpPr>
          <p:cNvPr id="21" name="TextBox 20"/>
          <p:cNvSpPr txBox="1"/>
          <p:nvPr/>
        </p:nvSpPr>
        <p:spPr>
          <a:xfrm>
            <a:off x="889003" y="392424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i &amp; iii</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23994" y="3367139"/>
            <a:ext cx="590417" cy="590417"/>
          </a:xfrm>
          <a:prstGeom prst="rect">
            <a:avLst/>
          </a:prstGeom>
          <a:noFill/>
        </p:spPr>
      </p:pic>
      <p:sp>
        <p:nvSpPr>
          <p:cNvPr id="10" name="TextBox 9"/>
          <p:cNvSpPr txBox="1"/>
          <p:nvPr/>
        </p:nvSpPr>
        <p:spPr>
          <a:xfrm>
            <a:off x="838200" y="1123950"/>
            <a:ext cx="746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By the end of 2</a:t>
            </a:r>
            <a:r>
              <a:rPr lang="en-US" sz="2000" b="1" baseline="30000">
                <a:solidFill>
                  <a:srgbClr val="0000FF"/>
                </a:solidFill>
                <a:latin typeface="Times New Roman" pitchFamily="18" charset="0"/>
                <a:ea typeface="Cambria Math" pitchFamily="18" charset="0"/>
                <a:cs typeface="Times New Roman" pitchFamily="18" charset="0"/>
              </a:rPr>
              <a:t>nd</a:t>
            </a:r>
            <a:r>
              <a:rPr lang="en-US" sz="2000" b="1">
                <a:solidFill>
                  <a:srgbClr val="0000FF"/>
                </a:solidFill>
                <a:latin typeface="Times New Roman" pitchFamily="18" charset="0"/>
                <a:ea typeface="Cambria Math" pitchFamily="18" charset="0"/>
                <a:cs typeface="Times New Roman" pitchFamily="18" charset="0"/>
              </a:rPr>
              <a:t> month of pregnancy limbs form</a:t>
            </a:r>
          </a:p>
        </p:txBody>
      </p:sp>
      <p:sp>
        <p:nvSpPr>
          <p:cNvPr id="12" name="TextBox 11"/>
          <p:cNvSpPr txBox="1"/>
          <p:nvPr/>
        </p:nvSpPr>
        <p:spPr>
          <a:xfrm>
            <a:off x="709944" y="1504950"/>
            <a:ext cx="797685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In 5</a:t>
            </a:r>
            <a:r>
              <a:rPr lang="en-US" sz="2000" b="1" baseline="30000">
                <a:solidFill>
                  <a:srgbClr val="0000FF"/>
                </a:solidFill>
                <a:latin typeface="Times New Roman" pitchFamily="18" charset="0"/>
                <a:ea typeface="Cambria Math" pitchFamily="18" charset="0"/>
                <a:cs typeface="Times New Roman" pitchFamily="18" charset="0"/>
              </a:rPr>
              <a:t>th</a:t>
            </a:r>
            <a:r>
              <a:rPr lang="en-US" sz="2000" b="1">
                <a:solidFill>
                  <a:srgbClr val="0000FF"/>
                </a:solidFill>
                <a:latin typeface="Times New Roman" pitchFamily="18" charset="0"/>
                <a:ea typeface="Cambria Math" pitchFamily="18" charset="0"/>
                <a:cs typeface="Times New Roman" pitchFamily="18" charset="0"/>
              </a:rPr>
              <a:t> month of pregnancy hair on head of foetus develop</a:t>
            </a:r>
          </a:p>
        </p:txBody>
      </p:sp>
      <p:sp>
        <p:nvSpPr>
          <p:cNvPr id="13" name="TextBox 12"/>
          <p:cNvSpPr txBox="1"/>
          <p:nvPr/>
        </p:nvSpPr>
        <p:spPr>
          <a:xfrm>
            <a:off x="644652" y="1885950"/>
            <a:ext cx="6822948"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By the end II</a:t>
            </a:r>
            <a:r>
              <a:rPr lang="en-US" sz="1400" b="1" baseline="30000">
                <a:solidFill>
                  <a:srgbClr val="0000FF"/>
                </a:solidFill>
                <a:latin typeface="Times New Roman" pitchFamily="18" charset="0"/>
                <a:ea typeface="Cambria Math" pitchFamily="18" charset="0"/>
                <a:cs typeface="Times New Roman" pitchFamily="18" charset="0"/>
              </a:rPr>
              <a:t>nd</a:t>
            </a:r>
            <a:r>
              <a:rPr lang="en-US" sz="1400" b="1">
                <a:solidFill>
                  <a:srgbClr val="0000FF"/>
                </a:solidFill>
                <a:latin typeface="Times New Roman" pitchFamily="18" charset="0"/>
                <a:ea typeface="Cambria Math" pitchFamily="18" charset="0"/>
                <a:cs typeface="Times New Roman" pitchFamily="18" charset="0"/>
              </a:rPr>
              <a:t> </a:t>
            </a:r>
            <a:r>
              <a:rPr lang="en-US" sz="2000" b="1">
                <a:solidFill>
                  <a:srgbClr val="0000FF"/>
                </a:solidFill>
                <a:latin typeface="Times New Roman" pitchFamily="18" charset="0"/>
                <a:ea typeface="Cambria Math" pitchFamily="18" charset="0"/>
                <a:cs typeface="Times New Roman" pitchFamily="18" charset="0"/>
              </a:rPr>
              <a:t> trimester body develop hair, eye-lids seperation occurs</a:t>
            </a:r>
          </a:p>
        </p:txBody>
      </p:sp>
      <p:sp>
        <p:nvSpPr>
          <p:cNvPr id="14" name="TextBox 13"/>
          <p:cNvSpPr txBox="1"/>
          <p:nvPr/>
        </p:nvSpPr>
        <p:spPr>
          <a:xfrm>
            <a:off x="838200" y="2952750"/>
            <a:ext cx="365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FF0000"/>
                </a:solidFill>
                <a:latin typeface="Times New Roman" pitchFamily="18" charset="0"/>
                <a:ea typeface="Cambria Math" pitchFamily="18" charset="0"/>
                <a:cs typeface="Times New Roman" pitchFamily="18" charset="0"/>
              </a:rPr>
              <a:t>The correct combinations are</a:t>
            </a:r>
          </a:p>
        </p:txBody>
      </p:sp>
      <p:sp>
        <p:nvSpPr>
          <p:cNvPr id="16" name="TextBox 15"/>
          <p:cNvSpPr txBox="1"/>
          <p:nvPr/>
        </p:nvSpPr>
        <p:spPr>
          <a:xfrm>
            <a:off x="644652" y="2476440"/>
            <a:ext cx="68229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iv)    By the end I</a:t>
            </a:r>
            <a:r>
              <a:rPr lang="en-US" sz="2000" b="1" baseline="30000" err="1">
                <a:solidFill>
                  <a:srgbClr val="0000FF"/>
                </a:solidFill>
                <a:latin typeface="Times New Roman" pitchFamily="18" charset="0"/>
                <a:ea typeface="Cambria Math" pitchFamily="18" charset="0"/>
                <a:cs typeface="Times New Roman" pitchFamily="18" charset="0"/>
              </a:rPr>
              <a:t>st</a:t>
            </a:r>
            <a:r>
              <a:rPr lang="en-US" sz="2000" b="1">
                <a:solidFill>
                  <a:srgbClr val="0000FF"/>
                </a:solidFill>
                <a:latin typeface="Times New Roman" pitchFamily="18" charset="0"/>
                <a:ea typeface="Cambria Math" pitchFamily="18" charset="0"/>
                <a:cs typeface="Times New Roman" pitchFamily="18" charset="0"/>
              </a:rPr>
              <a:t> trimester major organ system develop</a:t>
            </a:r>
          </a:p>
        </p:txBody>
      </p:sp>
    </p:spTree>
    <p:extLst>
      <p:ext uri="{BB962C8B-B14F-4D97-AF65-F5344CB8AC3E}">
        <p14:creationId xmlns:p14="http://schemas.microsoft.com/office/powerpoint/2010/main" val="12029585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P spid="16" grpId="0"/>
    </p:bldLst>
  </p:timing>
</p:sld>
</file>

<file path=ppt/slides/slide5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609600" y="72384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84. Read the following</a:t>
            </a:r>
          </a:p>
        </p:txBody>
      </p:sp>
      <p:sp>
        <p:nvSpPr>
          <p:cNvPr id="8" name="TextBox 7"/>
          <p:cNvSpPr txBox="1"/>
          <p:nvPr/>
        </p:nvSpPr>
        <p:spPr>
          <a:xfrm>
            <a:off x="907675" y="3494265"/>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&amp; ii only</a:t>
            </a:r>
          </a:p>
        </p:txBody>
      </p:sp>
      <p:sp>
        <p:nvSpPr>
          <p:cNvPr id="19" name="TextBox 18"/>
          <p:cNvSpPr txBox="1"/>
          <p:nvPr/>
        </p:nvSpPr>
        <p:spPr>
          <a:xfrm>
            <a:off x="4622804" y="3481505"/>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&amp; iii only</a:t>
            </a:r>
          </a:p>
        </p:txBody>
      </p:sp>
      <p:sp>
        <p:nvSpPr>
          <p:cNvPr id="20" name="TextBox 19"/>
          <p:cNvSpPr txBox="1"/>
          <p:nvPr/>
        </p:nvSpPr>
        <p:spPr>
          <a:xfrm>
            <a:off x="4599006" y="3924240"/>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all</a:t>
            </a:r>
          </a:p>
        </p:txBody>
      </p:sp>
      <p:sp>
        <p:nvSpPr>
          <p:cNvPr id="21" name="TextBox 20"/>
          <p:cNvSpPr txBox="1"/>
          <p:nvPr/>
        </p:nvSpPr>
        <p:spPr>
          <a:xfrm>
            <a:off x="889003" y="3924240"/>
            <a:ext cx="348140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&amp; iii  only</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4481336" y="3756314"/>
            <a:ext cx="590417" cy="590417"/>
          </a:xfrm>
          <a:prstGeom prst="rect">
            <a:avLst/>
          </a:prstGeom>
          <a:noFill/>
        </p:spPr>
      </p:pic>
      <p:sp>
        <p:nvSpPr>
          <p:cNvPr id="10" name="TextBox 9"/>
          <p:cNvSpPr txBox="1"/>
          <p:nvPr/>
        </p:nvSpPr>
        <p:spPr>
          <a:xfrm>
            <a:off x="990600" y="1178064"/>
            <a:ext cx="7670803"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 Oxytocin acts on uterine muscles &amp; cause stronger uterine </a:t>
            </a:r>
          </a:p>
          <a:p>
            <a:pPr algn="just"/>
            <a:r>
              <a:rPr lang="en-US" sz="2000" b="1">
                <a:solidFill>
                  <a:srgbClr val="0000FF"/>
                </a:solidFill>
                <a:latin typeface="Times New Roman" pitchFamily="18" charset="0"/>
                <a:ea typeface="Cambria Math" pitchFamily="18" charset="0"/>
                <a:cs typeface="Times New Roman" pitchFamily="18" charset="0"/>
              </a:rPr>
              <a:t>   contractions.</a:t>
            </a:r>
          </a:p>
        </p:txBody>
      </p:sp>
      <p:sp>
        <p:nvSpPr>
          <p:cNvPr id="12" name="TextBox 11"/>
          <p:cNvSpPr txBox="1"/>
          <p:nvPr/>
        </p:nvSpPr>
        <p:spPr>
          <a:xfrm>
            <a:off x="914400" y="1863864"/>
            <a:ext cx="797685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ii) The stimulatory reflex between uterine contraction &amp; oxytocin </a:t>
            </a:r>
          </a:p>
          <a:p>
            <a:pPr algn="just"/>
            <a:r>
              <a:rPr lang="en-US" sz="2000" b="1">
                <a:solidFill>
                  <a:srgbClr val="0000FF"/>
                </a:solidFill>
                <a:latin typeface="Times New Roman" pitchFamily="18" charset="0"/>
                <a:ea typeface="Cambria Math" pitchFamily="18" charset="0"/>
                <a:cs typeface="Times New Roman" pitchFamily="18" charset="0"/>
              </a:rPr>
              <a:t>     secretion continues resulting in stronger uterine contractions.</a:t>
            </a:r>
          </a:p>
        </p:txBody>
      </p:sp>
      <p:sp>
        <p:nvSpPr>
          <p:cNvPr id="13" name="TextBox 12"/>
          <p:cNvSpPr txBox="1"/>
          <p:nvPr/>
        </p:nvSpPr>
        <p:spPr>
          <a:xfrm>
            <a:off x="873252" y="2552640"/>
            <a:ext cx="545134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iii) Parturition occurs through birth canal. </a:t>
            </a:r>
          </a:p>
        </p:txBody>
      </p:sp>
      <p:sp>
        <p:nvSpPr>
          <p:cNvPr id="14" name="TextBox 13"/>
          <p:cNvSpPr txBox="1"/>
          <p:nvPr/>
        </p:nvSpPr>
        <p:spPr>
          <a:xfrm>
            <a:off x="838200" y="3009840"/>
            <a:ext cx="3886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 The correct combinations are</a:t>
            </a:r>
          </a:p>
        </p:txBody>
      </p:sp>
    </p:spTree>
    <p:extLst>
      <p:ext uri="{BB962C8B-B14F-4D97-AF65-F5344CB8AC3E}">
        <p14:creationId xmlns:p14="http://schemas.microsoft.com/office/powerpoint/2010/main" val="1707597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4" grpId="0"/>
    </p:bldLst>
  </p:timing>
</p:sld>
</file>

<file path=ppt/slides/slide5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66750"/>
            <a:ext cx="34687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85. Match the following</a:t>
            </a:r>
          </a:p>
        </p:txBody>
      </p:sp>
      <p:sp>
        <p:nvSpPr>
          <p:cNvPr id="8" name="TextBox 7"/>
          <p:cNvSpPr txBox="1"/>
          <p:nvPr/>
        </p:nvSpPr>
        <p:spPr>
          <a:xfrm>
            <a:off x="875544" y="3297458"/>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III      I        IV      II</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90545" y="3209895"/>
            <a:ext cx="581055" cy="581055"/>
          </a:xfrm>
          <a:prstGeom prst="rect">
            <a:avLst/>
          </a:prstGeom>
          <a:noFill/>
        </p:spPr>
      </p:pic>
      <p:sp>
        <p:nvSpPr>
          <p:cNvPr id="15" name="TextBox 14"/>
          <p:cNvSpPr txBox="1"/>
          <p:nvPr/>
        </p:nvSpPr>
        <p:spPr>
          <a:xfrm>
            <a:off x="1371600" y="974368"/>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4446998" y="951893"/>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838200" y="1325633"/>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Zona pellucida</a:t>
            </a:r>
          </a:p>
        </p:txBody>
      </p:sp>
      <p:sp>
        <p:nvSpPr>
          <p:cNvPr id="18" name="TextBox 17"/>
          <p:cNvSpPr txBox="1"/>
          <p:nvPr/>
        </p:nvSpPr>
        <p:spPr>
          <a:xfrm>
            <a:off x="838200" y="1706633"/>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Trophoblast</a:t>
            </a:r>
          </a:p>
        </p:txBody>
      </p:sp>
      <p:sp>
        <p:nvSpPr>
          <p:cNvPr id="22" name="TextBox 21"/>
          <p:cNvSpPr txBox="1"/>
          <p:nvPr/>
        </p:nvSpPr>
        <p:spPr>
          <a:xfrm>
            <a:off x="838200" y="2087633"/>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Embryoblast</a:t>
            </a:r>
          </a:p>
        </p:txBody>
      </p:sp>
      <p:sp>
        <p:nvSpPr>
          <p:cNvPr id="23" name="TextBox 22"/>
          <p:cNvSpPr txBox="1"/>
          <p:nvPr/>
        </p:nvSpPr>
        <p:spPr>
          <a:xfrm>
            <a:off x="838200" y="2468633"/>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Blastocyst</a:t>
            </a:r>
          </a:p>
        </p:txBody>
      </p:sp>
      <p:sp>
        <p:nvSpPr>
          <p:cNvPr id="24" name="TextBox 23"/>
          <p:cNvSpPr txBox="1"/>
          <p:nvPr/>
        </p:nvSpPr>
        <p:spPr>
          <a:xfrm>
            <a:off x="4002102" y="1287653"/>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Trophoectoderm</a:t>
            </a:r>
          </a:p>
        </p:txBody>
      </p:sp>
      <p:sp>
        <p:nvSpPr>
          <p:cNvPr id="25" name="TextBox 24"/>
          <p:cNvSpPr txBox="1"/>
          <p:nvPr/>
        </p:nvSpPr>
        <p:spPr>
          <a:xfrm>
            <a:off x="4002102" y="1687523"/>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After morula stage</a:t>
            </a:r>
          </a:p>
        </p:txBody>
      </p:sp>
      <p:sp>
        <p:nvSpPr>
          <p:cNvPr id="26" name="TextBox 25"/>
          <p:cNvSpPr txBox="1"/>
          <p:nvPr/>
        </p:nvSpPr>
        <p:spPr>
          <a:xfrm>
            <a:off x="4002102" y="2106743"/>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III) Acrosome</a:t>
            </a:r>
          </a:p>
        </p:txBody>
      </p:sp>
      <p:sp>
        <p:nvSpPr>
          <p:cNvPr id="27" name="TextBox 26"/>
          <p:cNvSpPr txBox="1"/>
          <p:nvPr/>
        </p:nvSpPr>
        <p:spPr>
          <a:xfrm>
            <a:off x="3941445" y="2487743"/>
            <a:ext cx="253555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IV)  Embryo proper </a:t>
            </a:r>
          </a:p>
        </p:txBody>
      </p:sp>
      <p:sp>
        <p:nvSpPr>
          <p:cNvPr id="28" name="TextBox 27"/>
          <p:cNvSpPr txBox="1"/>
          <p:nvPr/>
        </p:nvSpPr>
        <p:spPr>
          <a:xfrm>
            <a:off x="904961" y="3637362"/>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III     IV       I        II </a:t>
            </a:r>
          </a:p>
        </p:txBody>
      </p:sp>
      <p:sp>
        <p:nvSpPr>
          <p:cNvPr id="29" name="TextBox 28"/>
          <p:cNvSpPr txBox="1"/>
          <p:nvPr/>
        </p:nvSpPr>
        <p:spPr>
          <a:xfrm>
            <a:off x="856872" y="398133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II       IV      III       I </a:t>
            </a:r>
          </a:p>
        </p:txBody>
      </p:sp>
      <p:sp>
        <p:nvSpPr>
          <p:cNvPr id="30" name="TextBox 29"/>
          <p:cNvSpPr txBox="1"/>
          <p:nvPr/>
        </p:nvSpPr>
        <p:spPr>
          <a:xfrm>
            <a:off x="838200" y="43814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II       III      IV </a:t>
            </a:r>
          </a:p>
        </p:txBody>
      </p:sp>
      <p:sp>
        <p:nvSpPr>
          <p:cNvPr id="19" name="TextBox 18"/>
          <p:cNvSpPr txBox="1"/>
          <p:nvPr/>
        </p:nvSpPr>
        <p:spPr>
          <a:xfrm>
            <a:off x="1161672" y="2887853"/>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2222882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5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86. Match the following</a:t>
            </a:r>
          </a:p>
        </p:txBody>
      </p:sp>
      <p:sp>
        <p:nvSpPr>
          <p:cNvPr id="15" name="TextBox 14"/>
          <p:cNvSpPr txBox="1"/>
          <p:nvPr/>
        </p:nvSpPr>
        <p:spPr>
          <a:xfrm>
            <a:off x="1371600" y="12001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4419600" y="12001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838200" y="1638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Decidua</a:t>
            </a:r>
          </a:p>
        </p:txBody>
      </p:sp>
      <p:sp>
        <p:nvSpPr>
          <p:cNvPr id="18" name="TextBox 17"/>
          <p:cNvSpPr txBox="1"/>
          <p:nvPr/>
        </p:nvSpPr>
        <p:spPr>
          <a:xfrm>
            <a:off x="838200" y="2019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D. Basalis</a:t>
            </a:r>
          </a:p>
        </p:txBody>
      </p:sp>
      <p:sp>
        <p:nvSpPr>
          <p:cNvPr id="22" name="TextBox 21"/>
          <p:cNvSpPr txBox="1"/>
          <p:nvPr/>
        </p:nvSpPr>
        <p:spPr>
          <a:xfrm>
            <a:off x="838200" y="2400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D. capsularis</a:t>
            </a:r>
            <a:endParaRPr lang="en-US" sz="2000" b="1">
              <a:solidFill>
                <a:srgbClr val="0000FF"/>
              </a:solidFill>
              <a:latin typeface="Times New Roman" pitchFamily="18" charset="0"/>
              <a:ea typeface="Cambria Math" pitchFamily="18" charset="0"/>
              <a:cs typeface="Times New Roman" pitchFamily="18" charset="0"/>
            </a:endParaRPr>
          </a:p>
        </p:txBody>
      </p:sp>
      <p:sp>
        <p:nvSpPr>
          <p:cNvPr id="23" name="TextBox 22"/>
          <p:cNvSpPr txBox="1"/>
          <p:nvPr/>
        </p:nvSpPr>
        <p:spPr>
          <a:xfrm>
            <a:off x="838200" y="2781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D. Parietalis</a:t>
            </a:r>
          </a:p>
        </p:txBody>
      </p:sp>
      <p:sp>
        <p:nvSpPr>
          <p:cNvPr id="24" name="TextBox 23"/>
          <p:cNvSpPr txBox="1"/>
          <p:nvPr/>
        </p:nvSpPr>
        <p:spPr>
          <a:xfrm>
            <a:off x="4002102" y="1600260"/>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Between embryo uterine cavity</a:t>
            </a:r>
          </a:p>
        </p:txBody>
      </p:sp>
      <p:sp>
        <p:nvSpPr>
          <p:cNvPr id="25" name="TextBox 24"/>
          <p:cNvSpPr txBox="1"/>
          <p:nvPr/>
        </p:nvSpPr>
        <p:spPr>
          <a:xfrm>
            <a:off x="4002102" y="2000130"/>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Between embryo placenta</a:t>
            </a:r>
          </a:p>
        </p:txBody>
      </p:sp>
      <p:sp>
        <p:nvSpPr>
          <p:cNvPr id="26" name="TextBox 25"/>
          <p:cNvSpPr txBox="1"/>
          <p:nvPr/>
        </p:nvSpPr>
        <p:spPr>
          <a:xfrm>
            <a:off x="3886200" y="2419350"/>
            <a:ext cx="390475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III)   Place of placenta formation  </a:t>
            </a:r>
          </a:p>
        </p:txBody>
      </p:sp>
      <p:sp>
        <p:nvSpPr>
          <p:cNvPr id="27" name="TextBox 26"/>
          <p:cNvSpPr txBox="1"/>
          <p:nvPr/>
        </p:nvSpPr>
        <p:spPr>
          <a:xfrm>
            <a:off x="3886200" y="2800350"/>
            <a:ext cx="278911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IV)  Rest of the decidua  </a:t>
            </a:r>
          </a:p>
        </p:txBody>
      </p:sp>
      <p:sp>
        <p:nvSpPr>
          <p:cNvPr id="19" name="TextBox 18"/>
          <p:cNvSpPr txBox="1"/>
          <p:nvPr/>
        </p:nvSpPr>
        <p:spPr>
          <a:xfrm>
            <a:off x="3942378" y="3238440"/>
            <a:ext cx="306802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V)   Uterine endometrium </a:t>
            </a:r>
          </a:p>
        </p:txBody>
      </p:sp>
    </p:spTree>
    <p:extLst>
      <p:ext uri="{BB962C8B-B14F-4D97-AF65-F5344CB8AC3E}">
        <p14:creationId xmlns:p14="http://schemas.microsoft.com/office/powerpoint/2010/main" val="10012202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P spid="17" grpId="0"/>
      <p:bldP spid="18" grpId="0"/>
      <p:bldP spid="22" grpId="0"/>
      <p:bldP spid="23" grpId="0"/>
      <p:bldP spid="24" grpId="0"/>
      <p:bldP spid="25" grpId="0"/>
      <p:bldP spid="26" grpId="0"/>
      <p:bldP spid="27" grpId="0"/>
      <p:bldP spid="19" grpId="0"/>
    </p:bldLst>
  </p:timing>
</p:sld>
</file>

<file path=ppt/slides/slide5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875544" y="138115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V       I        II        IV</a:t>
            </a:r>
          </a:p>
        </p:txBody>
      </p:sp>
      <p:pic>
        <p:nvPicPr>
          <p:cNvPr id="5"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33395" y="2085945"/>
            <a:ext cx="714405" cy="714405"/>
          </a:xfrm>
          <a:prstGeom prst="rect">
            <a:avLst/>
          </a:prstGeom>
          <a:noFill/>
        </p:spPr>
      </p:pic>
      <p:sp>
        <p:nvSpPr>
          <p:cNvPr id="6" name="TextBox 5"/>
          <p:cNvSpPr txBox="1"/>
          <p:nvPr/>
        </p:nvSpPr>
        <p:spPr>
          <a:xfrm>
            <a:off x="904961" y="1808562"/>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        II      IV       III</a:t>
            </a:r>
          </a:p>
        </p:txBody>
      </p:sp>
      <p:sp>
        <p:nvSpPr>
          <p:cNvPr id="7" name="TextBox 6"/>
          <p:cNvSpPr txBox="1"/>
          <p:nvPr/>
        </p:nvSpPr>
        <p:spPr>
          <a:xfrm>
            <a:off x="856872" y="222873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V      III       I         IV</a:t>
            </a:r>
          </a:p>
        </p:txBody>
      </p:sp>
      <p:sp>
        <p:nvSpPr>
          <p:cNvPr id="8" name="TextBox 7"/>
          <p:cNvSpPr txBox="1"/>
          <p:nvPr/>
        </p:nvSpPr>
        <p:spPr>
          <a:xfrm>
            <a:off x="838200" y="27050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IV       II         V</a:t>
            </a:r>
          </a:p>
        </p:txBody>
      </p:sp>
      <p:sp>
        <p:nvSpPr>
          <p:cNvPr id="9" name="TextBox 8"/>
          <p:cNvSpPr txBox="1"/>
          <p:nvPr/>
        </p:nvSpPr>
        <p:spPr>
          <a:xfrm>
            <a:off x="1161672" y="8953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   A       B      C      D</a:t>
            </a:r>
          </a:p>
        </p:txBody>
      </p:sp>
    </p:spTree>
    <p:extLst>
      <p:ext uri="{BB962C8B-B14F-4D97-AF65-F5344CB8AC3E}">
        <p14:creationId xmlns:p14="http://schemas.microsoft.com/office/powerpoint/2010/main" val="8858026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5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5905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87. Match the following</a:t>
            </a:r>
          </a:p>
        </p:txBody>
      </p:sp>
      <p:sp>
        <p:nvSpPr>
          <p:cNvPr id="8" name="TextBox 7"/>
          <p:cNvSpPr txBox="1"/>
          <p:nvPr/>
        </p:nvSpPr>
        <p:spPr>
          <a:xfrm>
            <a:off x="1332744" y="315457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     III     I     IV</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303798" y="3281210"/>
            <a:ext cx="714405" cy="714405"/>
          </a:xfrm>
          <a:prstGeom prst="rect">
            <a:avLst/>
          </a:prstGeom>
          <a:noFill/>
        </p:spPr>
      </p:pic>
      <p:sp>
        <p:nvSpPr>
          <p:cNvPr id="15" name="TextBox 14"/>
          <p:cNvSpPr txBox="1"/>
          <p:nvPr/>
        </p:nvSpPr>
        <p:spPr>
          <a:xfrm>
            <a:off x="1447800" y="8953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3657600" y="8762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914400" y="1314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Yolksac</a:t>
            </a:r>
          </a:p>
        </p:txBody>
      </p:sp>
      <p:sp>
        <p:nvSpPr>
          <p:cNvPr id="18" name="TextBox 17"/>
          <p:cNvSpPr txBox="1"/>
          <p:nvPr/>
        </p:nvSpPr>
        <p:spPr>
          <a:xfrm>
            <a:off x="914401" y="1695330"/>
            <a:ext cx="1752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Hypoblast </a:t>
            </a:r>
          </a:p>
        </p:txBody>
      </p:sp>
      <p:sp>
        <p:nvSpPr>
          <p:cNvPr id="22" name="TextBox 21"/>
          <p:cNvSpPr txBox="1"/>
          <p:nvPr/>
        </p:nvSpPr>
        <p:spPr>
          <a:xfrm>
            <a:off x="914400" y="2076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Delamination</a:t>
            </a:r>
          </a:p>
        </p:txBody>
      </p:sp>
      <p:sp>
        <p:nvSpPr>
          <p:cNvPr id="23" name="TextBox 22"/>
          <p:cNvSpPr txBox="1"/>
          <p:nvPr/>
        </p:nvSpPr>
        <p:spPr>
          <a:xfrm>
            <a:off x="914400" y="2457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Epiblast</a:t>
            </a:r>
            <a:endParaRPr lang="en-US" sz="2000" b="1">
              <a:solidFill>
                <a:srgbClr val="0000FF"/>
              </a:solidFill>
              <a:latin typeface="Times New Roman" pitchFamily="18" charset="0"/>
              <a:ea typeface="Cambria Math" pitchFamily="18" charset="0"/>
              <a:cs typeface="Times New Roman" pitchFamily="18" charset="0"/>
            </a:endParaRPr>
          </a:p>
        </p:txBody>
      </p:sp>
      <p:sp>
        <p:nvSpPr>
          <p:cNvPr id="24" name="TextBox 23"/>
          <p:cNvSpPr txBox="1"/>
          <p:nvPr/>
        </p:nvSpPr>
        <p:spPr>
          <a:xfrm>
            <a:off x="3261360" y="1276350"/>
            <a:ext cx="43586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Separation of two cell layers  </a:t>
            </a:r>
          </a:p>
        </p:txBody>
      </p:sp>
      <p:sp>
        <p:nvSpPr>
          <p:cNvPr id="25" name="TextBox 24"/>
          <p:cNvSpPr txBox="1"/>
          <p:nvPr/>
        </p:nvSpPr>
        <p:spPr>
          <a:xfrm>
            <a:off x="3240102" y="1676220"/>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Outer layer of embryonic disc</a:t>
            </a:r>
          </a:p>
        </p:txBody>
      </p:sp>
      <p:sp>
        <p:nvSpPr>
          <p:cNvPr id="26" name="TextBox 25"/>
          <p:cNvSpPr txBox="1"/>
          <p:nvPr/>
        </p:nvSpPr>
        <p:spPr>
          <a:xfrm>
            <a:off x="3124200" y="2095440"/>
            <a:ext cx="390475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III) Umbilical vesicle </a:t>
            </a:r>
          </a:p>
        </p:txBody>
      </p:sp>
      <p:sp>
        <p:nvSpPr>
          <p:cNvPr id="27" name="TextBox 26"/>
          <p:cNvSpPr txBox="1"/>
          <p:nvPr/>
        </p:nvSpPr>
        <p:spPr>
          <a:xfrm>
            <a:off x="3128109" y="2476440"/>
            <a:ext cx="449189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IV) Extra embryonic endoderm  </a:t>
            </a:r>
          </a:p>
        </p:txBody>
      </p:sp>
      <p:sp>
        <p:nvSpPr>
          <p:cNvPr id="28" name="TextBox 27"/>
          <p:cNvSpPr txBox="1"/>
          <p:nvPr/>
        </p:nvSpPr>
        <p:spPr>
          <a:xfrm>
            <a:off x="1362710" y="351475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III    IV      I      II</a:t>
            </a:r>
          </a:p>
        </p:txBody>
      </p:sp>
      <p:sp>
        <p:nvSpPr>
          <p:cNvPr id="29" name="TextBox 28"/>
          <p:cNvSpPr txBox="1"/>
          <p:nvPr/>
        </p:nvSpPr>
        <p:spPr>
          <a:xfrm>
            <a:off x="1314072" y="38480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      II      IV    II   </a:t>
            </a:r>
          </a:p>
        </p:txBody>
      </p:sp>
      <p:sp>
        <p:nvSpPr>
          <p:cNvPr id="30" name="TextBox 29"/>
          <p:cNvSpPr txBox="1"/>
          <p:nvPr/>
        </p:nvSpPr>
        <p:spPr>
          <a:xfrm>
            <a:off x="1314072" y="42290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III    II     IV    I   </a:t>
            </a:r>
          </a:p>
        </p:txBody>
      </p:sp>
      <p:sp>
        <p:nvSpPr>
          <p:cNvPr id="19" name="TextBox 18"/>
          <p:cNvSpPr txBox="1"/>
          <p:nvPr/>
        </p:nvSpPr>
        <p:spPr>
          <a:xfrm>
            <a:off x="1676400" y="2857440"/>
            <a:ext cx="2819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  A     B       C    D</a:t>
            </a:r>
          </a:p>
        </p:txBody>
      </p:sp>
    </p:spTree>
    <p:extLst>
      <p:ext uri="{BB962C8B-B14F-4D97-AF65-F5344CB8AC3E}">
        <p14:creationId xmlns:p14="http://schemas.microsoft.com/office/powerpoint/2010/main" val="1810979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5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88. Match the following</a:t>
            </a:r>
          </a:p>
        </p:txBody>
      </p:sp>
      <p:sp>
        <p:nvSpPr>
          <p:cNvPr id="15" name="TextBox 14"/>
          <p:cNvSpPr txBox="1"/>
          <p:nvPr/>
        </p:nvSpPr>
        <p:spPr>
          <a:xfrm>
            <a:off x="1371600" y="12001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3922698" y="11239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914400" y="1638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Epimere</a:t>
            </a:r>
          </a:p>
        </p:txBody>
      </p:sp>
      <p:sp>
        <p:nvSpPr>
          <p:cNvPr id="18" name="TextBox 17"/>
          <p:cNvSpPr txBox="1"/>
          <p:nvPr/>
        </p:nvSpPr>
        <p:spPr>
          <a:xfrm>
            <a:off x="914400" y="2019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Hypomere</a:t>
            </a:r>
          </a:p>
        </p:txBody>
      </p:sp>
      <p:sp>
        <p:nvSpPr>
          <p:cNvPr id="22" name="TextBox 21"/>
          <p:cNvSpPr txBox="1"/>
          <p:nvPr/>
        </p:nvSpPr>
        <p:spPr>
          <a:xfrm>
            <a:off x="914400" y="2400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Mesomere</a:t>
            </a:r>
          </a:p>
        </p:txBody>
      </p:sp>
      <p:sp>
        <p:nvSpPr>
          <p:cNvPr id="23" name="TextBox 22"/>
          <p:cNvSpPr txBox="1"/>
          <p:nvPr/>
        </p:nvSpPr>
        <p:spPr>
          <a:xfrm>
            <a:off x="914400" y="27812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Dermatome</a:t>
            </a:r>
          </a:p>
        </p:txBody>
      </p:sp>
      <p:sp>
        <p:nvSpPr>
          <p:cNvPr id="24" name="TextBox 23"/>
          <p:cNvSpPr txBox="1"/>
          <p:nvPr/>
        </p:nvSpPr>
        <p:spPr>
          <a:xfrm>
            <a:off x="3505200" y="1524060"/>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Urinogential organs</a:t>
            </a:r>
          </a:p>
        </p:txBody>
      </p:sp>
      <p:sp>
        <p:nvSpPr>
          <p:cNvPr id="25" name="TextBox 24"/>
          <p:cNvSpPr txBox="1"/>
          <p:nvPr/>
        </p:nvSpPr>
        <p:spPr>
          <a:xfrm>
            <a:off x="3505200" y="1923930"/>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Connective tissue </a:t>
            </a:r>
          </a:p>
        </p:txBody>
      </p:sp>
      <p:sp>
        <p:nvSpPr>
          <p:cNvPr id="26" name="TextBox 25"/>
          <p:cNvSpPr txBox="1"/>
          <p:nvPr/>
        </p:nvSpPr>
        <p:spPr>
          <a:xfrm>
            <a:off x="3505200" y="234315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III) Placenta </a:t>
            </a:r>
          </a:p>
        </p:txBody>
      </p:sp>
      <p:sp>
        <p:nvSpPr>
          <p:cNvPr id="27" name="TextBox 26"/>
          <p:cNvSpPr txBox="1"/>
          <p:nvPr/>
        </p:nvSpPr>
        <p:spPr>
          <a:xfrm>
            <a:off x="3505200" y="2724150"/>
            <a:ext cx="1905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IV) Somites </a:t>
            </a:r>
          </a:p>
        </p:txBody>
      </p:sp>
      <p:sp>
        <p:nvSpPr>
          <p:cNvPr id="19" name="TextBox 18"/>
          <p:cNvSpPr txBox="1"/>
          <p:nvPr/>
        </p:nvSpPr>
        <p:spPr>
          <a:xfrm>
            <a:off x="3541698" y="3086040"/>
            <a:ext cx="2514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V) Coelom formation </a:t>
            </a:r>
          </a:p>
        </p:txBody>
      </p:sp>
    </p:spTree>
    <p:extLst>
      <p:ext uri="{BB962C8B-B14F-4D97-AF65-F5344CB8AC3E}">
        <p14:creationId xmlns:p14="http://schemas.microsoft.com/office/powerpoint/2010/main" val="745315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P spid="17" grpId="0"/>
      <p:bldP spid="18" grpId="0"/>
      <p:bldP spid="22" grpId="0"/>
      <p:bldP spid="23" grpId="0"/>
      <p:bldP spid="24" grpId="0"/>
      <p:bldP spid="25" grpId="0"/>
      <p:bldP spid="26" grpId="0"/>
      <p:bldP spid="27" grpId="0"/>
      <p:bldP spid="19" grpId="0"/>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77708" y="1352550"/>
            <a:ext cx="714405" cy="714405"/>
          </a:xfrm>
          <a:prstGeom prst="rect">
            <a:avLst/>
          </a:prstGeom>
          <a:noFill/>
        </p:spPr>
      </p:pic>
      <p:sp>
        <p:nvSpPr>
          <p:cNvPr id="5" name="TextBox 4"/>
          <p:cNvSpPr txBox="1"/>
          <p:nvPr/>
        </p:nvSpPr>
        <p:spPr>
          <a:xfrm>
            <a:off x="533400" y="1028640"/>
            <a:ext cx="6096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20700" indent="-520700" algn="just"/>
            <a:r>
              <a:rPr lang="en-US" sz="2000" b="1">
                <a:solidFill>
                  <a:srgbClr val="0000FF"/>
                </a:solidFill>
                <a:latin typeface="Times New Roman" pitchFamily="18" charset="0"/>
                <a:ea typeface="Cambria Math" pitchFamily="18" charset="0"/>
                <a:cs typeface="Times New Roman" pitchFamily="18" charset="0"/>
              </a:rPr>
              <a:t>1. Variations lead to ……</a:t>
            </a:r>
          </a:p>
        </p:txBody>
      </p:sp>
      <p:sp>
        <p:nvSpPr>
          <p:cNvPr id="8" name="TextBox 7"/>
          <p:cNvSpPr txBox="1"/>
          <p:nvPr/>
        </p:nvSpPr>
        <p:spPr>
          <a:xfrm>
            <a:off x="918770" y="1509698"/>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Evolution </a:t>
            </a:r>
          </a:p>
        </p:txBody>
      </p:sp>
      <p:sp>
        <p:nvSpPr>
          <p:cNvPr id="19" name="TextBox 18"/>
          <p:cNvSpPr txBox="1"/>
          <p:nvPr/>
        </p:nvSpPr>
        <p:spPr>
          <a:xfrm>
            <a:off x="928704" y="2005118"/>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Reproduction</a:t>
            </a:r>
          </a:p>
        </p:txBody>
      </p:sp>
      <p:sp>
        <p:nvSpPr>
          <p:cNvPr id="20" name="TextBox 19"/>
          <p:cNvSpPr txBox="1"/>
          <p:nvPr/>
        </p:nvSpPr>
        <p:spPr>
          <a:xfrm>
            <a:off x="928702" y="2995718"/>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Respiration </a:t>
            </a:r>
          </a:p>
        </p:txBody>
      </p:sp>
      <p:sp>
        <p:nvSpPr>
          <p:cNvPr id="21" name="TextBox 20"/>
          <p:cNvSpPr txBox="1"/>
          <p:nvPr/>
        </p:nvSpPr>
        <p:spPr>
          <a:xfrm>
            <a:off x="928703" y="2519408"/>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Locomotion </a:t>
            </a:r>
          </a:p>
        </p:txBody>
      </p:sp>
      <p:sp>
        <p:nvSpPr>
          <p:cNvPr id="10" name="TextBox 22"/>
          <p:cNvSpPr txBox="1"/>
          <p:nvPr/>
        </p:nvSpPr>
        <p:spPr>
          <a:xfrm>
            <a:off x="6611815" y="5905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31904709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2"/>
          <a:stretch>
            <a:fillRect/>
          </a:stretch>
        </p:blipFill>
        <p:spPr bwMode="auto">
          <a:xfrm>
            <a:off x="609600" y="1733550"/>
            <a:ext cx="2200304" cy="2895600"/>
          </a:xfrm>
          <a:prstGeom prst="rect">
            <a:avLst/>
          </a:prstGeom>
          <a:noFill/>
          <a:ln w="38100">
            <a:noFill/>
            <a:miter lim="800000"/>
          </a:ln>
          <a:effectLst/>
        </p:spPr>
      </p:pic>
      <p:sp>
        <p:nvSpPr>
          <p:cNvPr id="3" name="Rectangle 2"/>
          <p:cNvSpPr/>
          <p:nvPr/>
        </p:nvSpPr>
        <p:spPr>
          <a:xfrm>
            <a:off x="609600" y="742950"/>
            <a:ext cx="941283"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PENIS</a:t>
            </a:r>
          </a:p>
        </p:txBody>
      </p:sp>
      <p:sp>
        <p:nvSpPr>
          <p:cNvPr id="4" name="Rectangle 3"/>
          <p:cNvSpPr/>
          <p:nvPr/>
        </p:nvSpPr>
        <p:spPr>
          <a:xfrm>
            <a:off x="609600" y="1170666"/>
            <a:ext cx="2832827"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Male Copulatory Organ</a:t>
            </a:r>
          </a:p>
        </p:txBody>
      </p:sp>
      <p:sp>
        <p:nvSpPr>
          <p:cNvPr id="6" name="Rectangle 5"/>
          <p:cNvSpPr/>
          <p:nvPr/>
        </p:nvSpPr>
        <p:spPr>
          <a:xfrm>
            <a:off x="3505201" y="1533495"/>
            <a:ext cx="2133600" cy="40011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Extra-abdominal</a:t>
            </a:r>
          </a:p>
        </p:txBody>
      </p:sp>
      <p:sp>
        <p:nvSpPr>
          <p:cNvPr id="9" name="Left Arrow 8"/>
          <p:cNvSpPr/>
          <p:nvPr/>
        </p:nvSpPr>
        <p:spPr>
          <a:xfrm rot="10800000">
            <a:off x="670560" y="3638550"/>
            <a:ext cx="548640" cy="182880"/>
          </a:xfrm>
          <a:prstGeom prst="leftArrow">
            <a:avLst/>
          </a:prstGeom>
          <a:solidFill>
            <a:srgbClr val="FFCC99"/>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latin typeface="Times New Roman" pitchFamily="18" charset="0"/>
              <a:cs typeface="Times New Roman" pitchFamily="18" charset="0"/>
            </a:endParaRPr>
          </a:p>
        </p:txBody>
      </p:sp>
      <p:sp>
        <p:nvSpPr>
          <p:cNvPr id="10" name="Cloud 9"/>
          <p:cNvSpPr/>
          <p:nvPr/>
        </p:nvSpPr>
        <p:spPr>
          <a:xfrm>
            <a:off x="5562600" y="757066"/>
            <a:ext cx="2666999" cy="1205084"/>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What are male external genitalia?</a:t>
            </a:r>
          </a:p>
        </p:txBody>
      </p:sp>
      <p:sp>
        <p:nvSpPr>
          <p:cNvPr id="11" name="Rectangle 10"/>
          <p:cNvSpPr/>
          <p:nvPr/>
        </p:nvSpPr>
        <p:spPr>
          <a:xfrm>
            <a:off x="5867400" y="2019240"/>
            <a:ext cx="2227119" cy="4001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Penis and scrotum</a:t>
            </a:r>
          </a:p>
        </p:txBody>
      </p:sp>
      <p:sp>
        <p:nvSpPr>
          <p:cNvPr id="12" name="Rectangle 11"/>
          <p:cNvSpPr/>
          <p:nvPr/>
        </p:nvSpPr>
        <p:spPr>
          <a:xfrm>
            <a:off x="2895600" y="2470487"/>
            <a:ext cx="4419600"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sz="2000" b="1">
                <a:solidFill>
                  <a:schemeClr val="tx1"/>
                </a:solidFill>
                <a:latin typeface="Times New Roman" pitchFamily="18" charset="0"/>
                <a:cs typeface="Times New Roman" pitchFamily="18" charset="0"/>
              </a:rPr>
              <a:t>It serves as urinary duct and also intromittent organ that transfers spermatozoa to the vagina of female.</a:t>
            </a:r>
          </a:p>
        </p:txBody>
      </p:sp>
    </p:spTree>
    <p:extLst>
      <p:ext uri="{BB962C8B-B14F-4D97-AF65-F5344CB8AC3E}">
        <p14:creationId xmlns:p14="http://schemas.microsoft.com/office/powerpoint/2010/main" val="1123010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16" presetClass="entr" presetSubtype="37" fill="hold" grpId="0" nodeType="clickEffect">
                                  <p:stCondLst>
                                    <p:cond delay="0"/>
                                  </p:stCondLst>
                                  <p:iterate type="lt">
                                    <p:tmPct val="10000"/>
                                  </p:iterate>
                                  <p:childTnLst>
                                    <p:set>
                                      <p:cBhvr>
                                        <p:cTn id="21" dur="1" fill="hold">
                                          <p:stCondLst>
                                            <p:cond delay="0"/>
                                          </p:stCondLst>
                                        </p:cTn>
                                        <p:tgtEl>
                                          <p:spTgt spid="4"/>
                                        </p:tgtEl>
                                        <p:attrNameLst>
                                          <p:attrName>style.visibility</p:attrName>
                                        </p:attrNameLst>
                                      </p:cBhvr>
                                      <p:to>
                                        <p:strVal val="visible"/>
                                      </p:to>
                                    </p:set>
                                    <p:animEffect transition="in" filter="barn(outVertical)">
                                      <p:cBhvr>
                                        <p:cTn id="22" dur="500"/>
                                        <p:tgtEl>
                                          <p:spTgt spid="4"/>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31" presetClass="entr" presetSubtype="0" fill="hold" nodeType="clickEffect">
                                  <p:stCondLst>
                                    <p:cond delay="0"/>
                                  </p:stCondLst>
                                  <p:iterate type="lt">
                                    <p:tmPct val="5000"/>
                                  </p:iterate>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fltVal val="0"/>
                                          </p:val>
                                        </p:tav>
                                        <p:tav tm="100000">
                                          <p:val>
                                            <p:strVal val="#ppt_w"/>
                                          </p:val>
                                        </p:tav>
                                      </p:tavLst>
                                    </p:anim>
                                    <p:anim calcmode="lin" valueType="num">
                                      <p:cBhvr>
                                        <p:cTn id="33" dur="1000" fill="hold"/>
                                        <p:tgtEl>
                                          <p:spTgt spid="2"/>
                                        </p:tgtEl>
                                        <p:attrNameLst>
                                          <p:attrName>ppt_h</p:attrName>
                                        </p:attrNameLst>
                                      </p:cBhvr>
                                      <p:tavLst>
                                        <p:tav tm="0">
                                          <p:val>
                                            <p:fltVal val="0"/>
                                          </p:val>
                                        </p:tav>
                                        <p:tav tm="100000">
                                          <p:val>
                                            <p:strVal val="#ppt_h"/>
                                          </p:val>
                                        </p:tav>
                                      </p:tavLst>
                                    </p:anim>
                                    <p:anim calcmode="lin" valueType="num">
                                      <p:cBhvr>
                                        <p:cTn id="34" dur="1000" fill="hold"/>
                                        <p:tgtEl>
                                          <p:spTgt spid="2"/>
                                        </p:tgtEl>
                                        <p:attrNameLst>
                                          <p:attrName>style.rotation</p:attrName>
                                        </p:attrNameLst>
                                      </p:cBhvr>
                                      <p:tavLst>
                                        <p:tav tm="0">
                                          <p:val>
                                            <p:fltVal val="90"/>
                                          </p:val>
                                        </p:tav>
                                        <p:tav tm="100000">
                                          <p:val>
                                            <p:fltVal val="0"/>
                                          </p:val>
                                        </p:tav>
                                      </p:tavLst>
                                    </p:anim>
                                    <p:animEffect transition="in" filter="fade">
                                      <p:cBhvr>
                                        <p:cTn id="35" dur="1000"/>
                                        <p:tgtEl>
                                          <p:spTgt spid="2"/>
                                        </p:tgtEl>
                                      </p:cBhvr>
                                    </p:animEffect>
                                  </p:childTnLst>
                                </p:cTn>
                              </p:par>
                              <p:par>
                                <p:cTn id="36" presetID="55" presetClass="entr" presetSubtype="0" fill="hold" grpId="0" nodeType="withEffect">
                                  <p:stCondLst>
                                    <p:cond delay="0"/>
                                  </p:stCondLst>
                                  <p:iterate type="lt">
                                    <p:tmPct val="10000"/>
                                  </p:iterate>
                                  <p:childTnLst>
                                    <p:set>
                                      <p:cBhvr>
                                        <p:cTn id="37" dur="1" fill="hold">
                                          <p:stCondLst>
                                            <p:cond delay="0"/>
                                          </p:stCondLst>
                                        </p:cTn>
                                        <p:tgtEl>
                                          <p:spTgt spid="9"/>
                                        </p:tgtEl>
                                        <p:attrNameLst>
                                          <p:attrName>style.visibility</p:attrName>
                                        </p:attrNameLst>
                                      </p:cBhvr>
                                      <p:to>
                                        <p:strVal val="visible"/>
                                      </p:to>
                                    </p:set>
                                    <p:anim calcmode="lin" valueType="num">
                                      <p:cBhvr>
                                        <p:cTn id="38" dur="1000" fill="hold"/>
                                        <p:tgtEl>
                                          <p:spTgt spid="9"/>
                                        </p:tgtEl>
                                        <p:attrNameLst>
                                          <p:attrName>ppt_w</p:attrName>
                                        </p:attrNameLst>
                                      </p:cBhvr>
                                      <p:tavLst>
                                        <p:tav tm="0">
                                          <p:val>
                                            <p:strVal val="#ppt_w*0.70"/>
                                          </p:val>
                                        </p:tav>
                                        <p:tav tm="100000">
                                          <p:val>
                                            <p:strVal val="#ppt_w"/>
                                          </p:val>
                                        </p:tav>
                                      </p:tavLst>
                                    </p:anim>
                                    <p:anim calcmode="lin" valueType="num">
                                      <p:cBhvr>
                                        <p:cTn id="39" dur="1000" fill="hold"/>
                                        <p:tgtEl>
                                          <p:spTgt spid="9"/>
                                        </p:tgtEl>
                                        <p:attrNameLst>
                                          <p:attrName>ppt_h</p:attrName>
                                        </p:attrNameLst>
                                      </p:cBhvr>
                                      <p:tavLst>
                                        <p:tav tm="0">
                                          <p:val>
                                            <p:strVal val="#ppt_h"/>
                                          </p:val>
                                        </p:tav>
                                        <p:tav tm="100000">
                                          <p:val>
                                            <p:strVal val="#ppt_h"/>
                                          </p:val>
                                        </p:tav>
                                      </p:tavLst>
                                    </p:anim>
                                    <p:animEffect transition="in" filter="fade">
                                      <p:cBhvr>
                                        <p:cTn id="40" dur="1000"/>
                                        <p:tgtEl>
                                          <p:spTgt spid="9"/>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55" presetClass="entr" presetSubtype="0" fill="hold" grpId="0" nodeType="clickEffect">
                                  <p:stCondLst>
                                    <p:cond delay="0"/>
                                  </p:stCondLst>
                                  <p:iterate type="lt">
                                    <p:tmPct val="10000"/>
                                  </p:iterate>
                                  <p:childTnLst>
                                    <p:set>
                                      <p:cBhvr>
                                        <p:cTn id="44" dur="1" fill="hold">
                                          <p:stCondLst>
                                            <p:cond delay="0"/>
                                          </p:stCondLst>
                                        </p:cTn>
                                        <p:tgtEl>
                                          <p:spTgt spid="6"/>
                                        </p:tgtEl>
                                        <p:attrNameLst>
                                          <p:attrName>style.visibility</p:attrName>
                                        </p:attrNameLst>
                                      </p:cBhvr>
                                      <p:to>
                                        <p:strVal val="visible"/>
                                      </p:to>
                                    </p:set>
                                    <p:anim calcmode="lin" valueType="num">
                                      <p:cBhvr>
                                        <p:cTn id="45" dur="1000" fill="hold"/>
                                        <p:tgtEl>
                                          <p:spTgt spid="6"/>
                                        </p:tgtEl>
                                        <p:attrNameLst>
                                          <p:attrName>ppt_w</p:attrName>
                                        </p:attrNameLst>
                                      </p:cBhvr>
                                      <p:tavLst>
                                        <p:tav tm="0">
                                          <p:val>
                                            <p:strVal val="#ppt_w*0.70"/>
                                          </p:val>
                                        </p:tav>
                                        <p:tav tm="100000">
                                          <p:val>
                                            <p:strVal val="#ppt_w"/>
                                          </p:val>
                                        </p:tav>
                                      </p:tavLst>
                                    </p:anim>
                                    <p:anim calcmode="lin" valueType="num">
                                      <p:cBhvr>
                                        <p:cTn id="46" dur="1000" fill="hold"/>
                                        <p:tgtEl>
                                          <p:spTgt spid="6"/>
                                        </p:tgtEl>
                                        <p:attrNameLst>
                                          <p:attrName>ppt_h</p:attrName>
                                        </p:attrNameLst>
                                      </p:cBhvr>
                                      <p:tavLst>
                                        <p:tav tm="0">
                                          <p:val>
                                            <p:strVal val="#ppt_h"/>
                                          </p:val>
                                        </p:tav>
                                        <p:tav tm="100000">
                                          <p:val>
                                            <p:strVal val="#ppt_h"/>
                                          </p:val>
                                        </p:tav>
                                      </p:tavLst>
                                    </p:anim>
                                    <p:animEffect transition="in" filter="fade">
                                      <p:cBhvr>
                                        <p:cTn id="47" dur="1000"/>
                                        <p:tgtEl>
                                          <p:spTgt spid="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6">
                                            <p:txEl>
                                              <p:pRg st="0" end="0"/>
                                            </p:txEl>
                                          </p:spTgt>
                                        </p:tgtEl>
                                        <p:attrNameLst>
                                          <p:attrName>style.visibility</p:attrName>
                                        </p:attrNameLst>
                                      </p:cBhvr>
                                      <p:to>
                                        <p:strVal val="visible"/>
                                      </p:to>
                                    </p:set>
                                    <p:animEffect transition="in" filter="wipe(left)">
                                      <p:cBhvr>
                                        <p:cTn id="52" dur="500"/>
                                        <p:tgtEl>
                                          <p:spTgt spid="6">
                                            <p:txEl>
                                              <p:pRg st="0" end="0"/>
                                            </p:txEl>
                                          </p:spTgt>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55" presetClass="entr" presetSubtype="0" fill="hold" grpId="0" nodeType="clickEffect">
                                  <p:stCondLst>
                                    <p:cond delay="0"/>
                                  </p:stCondLst>
                                  <p:iterate type="lt">
                                    <p:tmPct val="10000"/>
                                  </p:iterate>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strVal val="#ppt_w*0.70"/>
                                          </p:val>
                                        </p:tav>
                                        <p:tav tm="100000">
                                          <p:val>
                                            <p:strVal val="#ppt_w"/>
                                          </p:val>
                                        </p:tav>
                                      </p:tavLst>
                                    </p:anim>
                                    <p:anim calcmode="lin" valueType="num">
                                      <p:cBhvr>
                                        <p:cTn id="58" dur="1000" fill="hold"/>
                                        <p:tgtEl>
                                          <p:spTgt spid="12"/>
                                        </p:tgtEl>
                                        <p:attrNameLst>
                                          <p:attrName>ppt_h</p:attrName>
                                        </p:attrNameLst>
                                      </p:cBhvr>
                                      <p:tavLst>
                                        <p:tav tm="0">
                                          <p:val>
                                            <p:strVal val="#ppt_h"/>
                                          </p:val>
                                        </p:tav>
                                        <p:tav tm="100000">
                                          <p:val>
                                            <p:strVal val="#ppt_h"/>
                                          </p:val>
                                        </p:tav>
                                      </p:tavLst>
                                    </p:anim>
                                    <p:animEffect transition="in" filter="fade">
                                      <p:cBhvr>
                                        <p:cTn id="59" dur="1000"/>
                                        <p:tgtEl>
                                          <p:spTgt spid="12"/>
                                        </p:tgtEl>
                                      </p:cBhvr>
                                    </p:animEffect>
                                  </p:childTnLst>
                                </p:cTn>
                              </p:par>
                            </p:childTnLst>
                          </p:cTn>
                        </p:par>
                      </p:childTnLst>
                    </p:cTn>
                  </p:par>
                  <p:par>
                    <p:cTn id="60" fill="hold" nodeType="clickPar">
                      <p:stCondLst>
                        <p:cond delay="indefinite"/>
                      </p:stCondLst>
                      <p:childTnLst>
                        <p:par>
                          <p:cTn id="61" fill="hold">
                            <p:stCondLst>
                              <p:cond delay="0"/>
                            </p:stCondLst>
                            <p:childTnLst>
                              <p:par>
                                <p:cTn id="62" presetID="22" presetClass="entr" presetSubtype="8" fill="hold" nodeType="clickEffect">
                                  <p:stCondLst>
                                    <p:cond delay="0"/>
                                  </p:stCondLst>
                                  <p:iterate type="lt">
                                    <p:tmPct val="10000"/>
                                  </p:iterate>
                                  <p:childTnLst>
                                    <p:set>
                                      <p:cBhvr>
                                        <p:cTn id="63" dur="1" fill="hold">
                                          <p:stCondLst>
                                            <p:cond delay="0"/>
                                          </p:stCondLst>
                                        </p:cTn>
                                        <p:tgtEl>
                                          <p:spTgt spid="12">
                                            <p:txEl>
                                              <p:pRg st="0" end="0"/>
                                            </p:txEl>
                                          </p:spTgt>
                                        </p:tgtEl>
                                        <p:attrNameLst>
                                          <p:attrName>style.visibility</p:attrName>
                                        </p:attrNameLst>
                                      </p:cBhvr>
                                      <p:to>
                                        <p:strVal val="visible"/>
                                      </p:to>
                                    </p:set>
                                    <p:animEffect transition="in" filter="wipe(left)">
                                      <p:cBhvr>
                                        <p:cTn id="6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9" grpId="0" animBg="1"/>
      <p:bldP spid="10" grpId="0" animBg="1"/>
      <p:bldP spid="11" grpId="0" animBg="1"/>
      <p:bldP spid="12" grpId="0" animBg="1"/>
    </p:bldLst>
  </p:timing>
</p:sld>
</file>

<file path=ppt/slides/slide6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1009426" y="12763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       II        IV       III</a:t>
            </a:r>
          </a:p>
        </p:txBody>
      </p:sp>
      <p:pic>
        <p:nvPicPr>
          <p:cNvPr id="5"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80669" y="2218559"/>
            <a:ext cx="714405" cy="714405"/>
          </a:xfrm>
          <a:prstGeom prst="rect">
            <a:avLst/>
          </a:prstGeom>
          <a:noFill/>
        </p:spPr>
      </p:pic>
      <p:sp>
        <p:nvSpPr>
          <p:cNvPr id="6" name="TextBox 5"/>
          <p:cNvSpPr txBox="1"/>
          <p:nvPr/>
        </p:nvSpPr>
        <p:spPr>
          <a:xfrm>
            <a:off x="1009272" y="167646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IV       V         III </a:t>
            </a:r>
          </a:p>
        </p:txBody>
      </p:sp>
      <p:sp>
        <p:nvSpPr>
          <p:cNvPr id="7" name="TextBox 6"/>
          <p:cNvSpPr txBox="1"/>
          <p:nvPr/>
        </p:nvSpPr>
        <p:spPr>
          <a:xfrm>
            <a:off x="1009272" y="20383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IV     I        II         III</a:t>
            </a:r>
          </a:p>
        </p:txBody>
      </p:sp>
      <p:sp>
        <p:nvSpPr>
          <p:cNvPr id="8" name="TextBox 7"/>
          <p:cNvSpPr txBox="1"/>
          <p:nvPr/>
        </p:nvSpPr>
        <p:spPr>
          <a:xfrm>
            <a:off x="990600" y="24193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IV     V        I          II</a:t>
            </a:r>
          </a:p>
        </p:txBody>
      </p:sp>
      <p:sp>
        <p:nvSpPr>
          <p:cNvPr id="9" name="TextBox 8"/>
          <p:cNvSpPr txBox="1"/>
          <p:nvPr/>
        </p:nvSpPr>
        <p:spPr>
          <a:xfrm>
            <a:off x="1542672" y="8762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22178874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6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47640"/>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89. Match the following</a:t>
            </a:r>
          </a:p>
        </p:txBody>
      </p:sp>
      <p:sp>
        <p:nvSpPr>
          <p:cNvPr id="8" name="TextBox 7"/>
          <p:cNvSpPr txBox="1"/>
          <p:nvPr/>
        </p:nvSpPr>
        <p:spPr>
          <a:xfrm>
            <a:off x="988242" y="327666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      III       I         IV </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00715" y="3476715"/>
            <a:ext cx="714405" cy="714405"/>
          </a:xfrm>
          <a:prstGeom prst="rect">
            <a:avLst/>
          </a:prstGeom>
          <a:noFill/>
        </p:spPr>
      </p:pic>
      <p:sp>
        <p:nvSpPr>
          <p:cNvPr id="15" name="TextBox 14"/>
          <p:cNvSpPr txBox="1"/>
          <p:nvPr/>
        </p:nvSpPr>
        <p:spPr>
          <a:xfrm>
            <a:off x="1371600" y="9715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4419600" y="9715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950898" y="1314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Relaxin</a:t>
            </a:r>
          </a:p>
        </p:txBody>
      </p:sp>
      <p:sp>
        <p:nvSpPr>
          <p:cNvPr id="18" name="TextBox 17"/>
          <p:cNvSpPr txBox="1"/>
          <p:nvPr/>
        </p:nvSpPr>
        <p:spPr>
          <a:xfrm>
            <a:off x="950898" y="1695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hCG</a:t>
            </a:r>
          </a:p>
        </p:txBody>
      </p:sp>
      <p:sp>
        <p:nvSpPr>
          <p:cNvPr id="22" name="TextBox 21"/>
          <p:cNvSpPr txBox="1"/>
          <p:nvPr/>
        </p:nvSpPr>
        <p:spPr>
          <a:xfrm>
            <a:off x="950898" y="2076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Inner cell mass</a:t>
            </a:r>
          </a:p>
        </p:txBody>
      </p:sp>
      <p:sp>
        <p:nvSpPr>
          <p:cNvPr id="23" name="TextBox 22"/>
          <p:cNvSpPr txBox="1"/>
          <p:nvPr/>
        </p:nvSpPr>
        <p:spPr>
          <a:xfrm>
            <a:off x="950898" y="2457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Umbilical cord</a:t>
            </a:r>
          </a:p>
        </p:txBody>
      </p:sp>
      <p:sp>
        <p:nvSpPr>
          <p:cNvPr id="24" name="TextBox 23"/>
          <p:cNvSpPr txBox="1"/>
          <p:nvPr/>
        </p:nvSpPr>
        <p:spPr>
          <a:xfrm>
            <a:off x="4191000" y="1276350"/>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Ovary</a:t>
            </a:r>
          </a:p>
        </p:txBody>
      </p:sp>
      <p:sp>
        <p:nvSpPr>
          <p:cNvPr id="25" name="TextBox 24"/>
          <p:cNvSpPr txBox="1"/>
          <p:nvPr/>
        </p:nvSpPr>
        <p:spPr>
          <a:xfrm>
            <a:off x="4114800" y="1676220"/>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Placenta</a:t>
            </a:r>
          </a:p>
        </p:txBody>
      </p:sp>
      <p:sp>
        <p:nvSpPr>
          <p:cNvPr id="26" name="TextBox 25"/>
          <p:cNvSpPr txBox="1"/>
          <p:nvPr/>
        </p:nvSpPr>
        <p:spPr>
          <a:xfrm>
            <a:off x="4114800" y="20954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III) Stem cells</a:t>
            </a:r>
          </a:p>
        </p:txBody>
      </p:sp>
      <p:sp>
        <p:nvSpPr>
          <p:cNvPr id="27" name="TextBox 26"/>
          <p:cNvSpPr txBox="1"/>
          <p:nvPr/>
        </p:nvSpPr>
        <p:spPr>
          <a:xfrm>
            <a:off x="4096592" y="2476440"/>
            <a:ext cx="371230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IV) Between embryo placenta </a:t>
            </a:r>
          </a:p>
        </p:txBody>
      </p:sp>
      <p:sp>
        <p:nvSpPr>
          <p:cNvPr id="28" name="TextBox 27"/>
          <p:cNvSpPr txBox="1"/>
          <p:nvPr/>
        </p:nvSpPr>
        <p:spPr>
          <a:xfrm>
            <a:off x="950898" y="363861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         II      III        IV </a:t>
            </a:r>
          </a:p>
        </p:txBody>
      </p:sp>
      <p:sp>
        <p:nvSpPr>
          <p:cNvPr id="29" name="TextBox 28"/>
          <p:cNvSpPr txBox="1"/>
          <p:nvPr/>
        </p:nvSpPr>
        <p:spPr>
          <a:xfrm>
            <a:off x="950898" y="40195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II       III      I          IV </a:t>
            </a:r>
          </a:p>
        </p:txBody>
      </p:sp>
      <p:sp>
        <p:nvSpPr>
          <p:cNvPr id="30" name="TextBox 29"/>
          <p:cNvSpPr txBox="1"/>
          <p:nvPr/>
        </p:nvSpPr>
        <p:spPr>
          <a:xfrm>
            <a:off x="988242" y="43243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IV      I       II         III </a:t>
            </a:r>
          </a:p>
        </p:txBody>
      </p:sp>
      <p:sp>
        <p:nvSpPr>
          <p:cNvPr id="19" name="TextBox 18"/>
          <p:cNvSpPr txBox="1"/>
          <p:nvPr/>
        </p:nvSpPr>
        <p:spPr>
          <a:xfrm>
            <a:off x="1255698" y="28765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34758373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6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36151" y="2886259"/>
            <a:ext cx="714405" cy="714405"/>
          </a:xfrm>
          <a:prstGeom prst="rect">
            <a:avLst/>
          </a:prstGeom>
          <a:noFill/>
        </p:spPr>
      </p:pic>
      <p:sp>
        <p:nvSpPr>
          <p:cNvPr id="5" name="TextBox 4"/>
          <p:cNvSpPr txBox="1"/>
          <p:nvPr/>
        </p:nvSpPr>
        <p:spPr>
          <a:xfrm>
            <a:off x="533400" y="5905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90. Match the following</a:t>
            </a:r>
          </a:p>
        </p:txBody>
      </p:sp>
      <p:sp>
        <p:nvSpPr>
          <p:cNvPr id="8" name="TextBox 7"/>
          <p:cNvSpPr txBox="1"/>
          <p:nvPr/>
        </p:nvSpPr>
        <p:spPr>
          <a:xfrm>
            <a:off x="875544" y="314313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III    IV     I       II  </a:t>
            </a:r>
          </a:p>
        </p:txBody>
      </p:sp>
      <p:sp>
        <p:nvSpPr>
          <p:cNvPr id="15" name="TextBox 14"/>
          <p:cNvSpPr txBox="1"/>
          <p:nvPr/>
        </p:nvSpPr>
        <p:spPr>
          <a:xfrm>
            <a:off x="1371600" y="8953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5065698" y="89535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838200" y="131433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Heart of foetus</a:t>
            </a:r>
          </a:p>
        </p:txBody>
      </p:sp>
      <p:sp>
        <p:nvSpPr>
          <p:cNvPr id="18" name="TextBox 17"/>
          <p:cNvSpPr txBox="1"/>
          <p:nvPr/>
        </p:nvSpPr>
        <p:spPr>
          <a:xfrm>
            <a:off x="811530" y="169533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By the end of 2</a:t>
            </a:r>
            <a:r>
              <a:rPr lang="en-US" sz="2000" b="1" baseline="30000">
                <a:solidFill>
                  <a:srgbClr val="0000FF"/>
                </a:solidFill>
                <a:latin typeface="Times New Roman" pitchFamily="18" charset="0"/>
                <a:ea typeface="Cambria Math" pitchFamily="18" charset="0"/>
                <a:cs typeface="Times New Roman" pitchFamily="18" charset="0"/>
              </a:rPr>
              <a:t>nd</a:t>
            </a:r>
            <a:r>
              <a:rPr lang="en-US" sz="2000" b="1">
                <a:solidFill>
                  <a:srgbClr val="0000FF"/>
                </a:solidFill>
                <a:latin typeface="Times New Roman" pitchFamily="18" charset="0"/>
                <a:ea typeface="Cambria Math" pitchFamily="18" charset="0"/>
                <a:cs typeface="Times New Roman" pitchFamily="18" charset="0"/>
              </a:rPr>
              <a:t> month  </a:t>
            </a:r>
          </a:p>
        </p:txBody>
      </p:sp>
      <p:sp>
        <p:nvSpPr>
          <p:cNvPr id="22" name="TextBox 21"/>
          <p:cNvSpPr txBox="1"/>
          <p:nvPr/>
        </p:nvSpPr>
        <p:spPr>
          <a:xfrm>
            <a:off x="735330" y="207633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By the end of 12 weeks </a:t>
            </a:r>
          </a:p>
        </p:txBody>
      </p:sp>
      <p:sp>
        <p:nvSpPr>
          <p:cNvPr id="23" name="TextBox 22"/>
          <p:cNvSpPr txBox="1"/>
          <p:nvPr/>
        </p:nvSpPr>
        <p:spPr>
          <a:xfrm>
            <a:off x="733969" y="2457330"/>
            <a:ext cx="429523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During 5</a:t>
            </a:r>
            <a:r>
              <a:rPr lang="en-US" sz="2000" b="1" baseline="30000">
                <a:solidFill>
                  <a:srgbClr val="0000FF"/>
                </a:solidFill>
                <a:latin typeface="Times New Roman" pitchFamily="18" charset="0"/>
                <a:ea typeface="Cambria Math" pitchFamily="18" charset="0"/>
                <a:cs typeface="Times New Roman" pitchFamily="18" charset="0"/>
              </a:rPr>
              <a:t>th</a:t>
            </a:r>
            <a:r>
              <a:rPr lang="en-US" sz="2000" b="1">
                <a:solidFill>
                  <a:srgbClr val="0000FF"/>
                </a:solidFill>
                <a:latin typeface="Times New Roman" pitchFamily="18" charset="0"/>
                <a:ea typeface="Cambria Math" pitchFamily="18" charset="0"/>
                <a:cs typeface="Times New Roman" pitchFamily="18" charset="0"/>
              </a:rPr>
              <a:t> month of pregnancy </a:t>
            </a:r>
          </a:p>
        </p:txBody>
      </p:sp>
      <p:sp>
        <p:nvSpPr>
          <p:cNvPr id="24" name="TextBox 23"/>
          <p:cNvSpPr txBox="1"/>
          <p:nvPr/>
        </p:nvSpPr>
        <p:spPr>
          <a:xfrm>
            <a:off x="4648200" y="1276350"/>
            <a:ext cx="3962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  External genital organ</a:t>
            </a:r>
          </a:p>
        </p:txBody>
      </p:sp>
      <p:sp>
        <p:nvSpPr>
          <p:cNvPr id="25" name="TextBox 24"/>
          <p:cNvSpPr txBox="1"/>
          <p:nvPr/>
        </p:nvSpPr>
        <p:spPr>
          <a:xfrm>
            <a:off x="4648200" y="1676220"/>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  Hair on head</a:t>
            </a:r>
          </a:p>
        </p:txBody>
      </p:sp>
      <p:sp>
        <p:nvSpPr>
          <p:cNvPr id="26" name="TextBox 25"/>
          <p:cNvSpPr txBox="1"/>
          <p:nvPr/>
        </p:nvSpPr>
        <p:spPr>
          <a:xfrm>
            <a:off x="4648200" y="209544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III)   After a month</a:t>
            </a:r>
          </a:p>
        </p:txBody>
      </p:sp>
      <p:sp>
        <p:nvSpPr>
          <p:cNvPr id="27" name="TextBox 26"/>
          <p:cNvSpPr txBox="1"/>
          <p:nvPr/>
        </p:nvSpPr>
        <p:spPr>
          <a:xfrm>
            <a:off x="4629992" y="2476440"/>
            <a:ext cx="371230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IV)   Limbs &amp; digits</a:t>
            </a:r>
          </a:p>
        </p:txBody>
      </p:sp>
      <p:sp>
        <p:nvSpPr>
          <p:cNvPr id="28" name="TextBox 27"/>
          <p:cNvSpPr txBox="1"/>
          <p:nvPr/>
        </p:nvSpPr>
        <p:spPr>
          <a:xfrm>
            <a:off x="910401" y="3490675"/>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III     I      II      IV  </a:t>
            </a:r>
          </a:p>
        </p:txBody>
      </p:sp>
      <p:sp>
        <p:nvSpPr>
          <p:cNvPr id="29" name="TextBox 28"/>
          <p:cNvSpPr txBox="1"/>
          <p:nvPr/>
        </p:nvSpPr>
        <p:spPr>
          <a:xfrm>
            <a:off x="933072" y="38480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II      I     III     IV  </a:t>
            </a:r>
          </a:p>
        </p:txBody>
      </p:sp>
      <p:sp>
        <p:nvSpPr>
          <p:cNvPr id="30" name="TextBox 29"/>
          <p:cNvSpPr txBox="1"/>
          <p:nvPr/>
        </p:nvSpPr>
        <p:spPr>
          <a:xfrm>
            <a:off x="935641" y="41528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      III   IV      II </a:t>
            </a:r>
          </a:p>
        </p:txBody>
      </p:sp>
      <p:sp>
        <p:nvSpPr>
          <p:cNvPr id="19" name="TextBox 18"/>
          <p:cNvSpPr txBox="1"/>
          <p:nvPr/>
        </p:nvSpPr>
        <p:spPr>
          <a:xfrm>
            <a:off x="1390272" y="27812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A      B     C      D</a:t>
            </a:r>
          </a:p>
        </p:txBody>
      </p:sp>
    </p:spTree>
    <p:extLst>
      <p:ext uri="{BB962C8B-B14F-4D97-AF65-F5344CB8AC3E}">
        <p14:creationId xmlns:p14="http://schemas.microsoft.com/office/powerpoint/2010/main" val="24804459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6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5905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91. Match the following</a:t>
            </a:r>
          </a:p>
        </p:txBody>
      </p:sp>
      <p:sp>
        <p:nvSpPr>
          <p:cNvPr id="8" name="TextBox 7"/>
          <p:cNvSpPr txBox="1"/>
          <p:nvPr/>
        </p:nvSpPr>
        <p:spPr>
          <a:xfrm>
            <a:off x="1009272" y="31051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III    II       IV      II   </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99000" y="3787607"/>
            <a:ext cx="536743" cy="536743"/>
          </a:xfrm>
          <a:prstGeom prst="rect">
            <a:avLst/>
          </a:prstGeom>
          <a:noFill/>
        </p:spPr>
      </p:pic>
      <p:sp>
        <p:nvSpPr>
          <p:cNvPr id="15" name="TextBox 14"/>
          <p:cNvSpPr txBox="1"/>
          <p:nvPr/>
        </p:nvSpPr>
        <p:spPr>
          <a:xfrm>
            <a:off x="1371600" y="95244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List - A</a:t>
            </a:r>
          </a:p>
        </p:txBody>
      </p:sp>
      <p:sp>
        <p:nvSpPr>
          <p:cNvPr id="16" name="TextBox 15"/>
          <p:cNvSpPr txBox="1"/>
          <p:nvPr/>
        </p:nvSpPr>
        <p:spPr>
          <a:xfrm>
            <a:off x="4151298" y="990660"/>
            <a:ext cx="1524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r>
              <a:rPr lang="en-US" sz="2000" b="1">
                <a:solidFill>
                  <a:srgbClr val="0000FF"/>
                </a:solidFill>
                <a:latin typeface="Times New Roman" pitchFamily="18" charset="0"/>
                <a:ea typeface="Cambria Math" pitchFamily="18" charset="0"/>
                <a:cs typeface="Times New Roman" pitchFamily="18" charset="0"/>
              </a:rPr>
              <a:t>List - B</a:t>
            </a:r>
          </a:p>
        </p:txBody>
      </p:sp>
      <p:sp>
        <p:nvSpPr>
          <p:cNvPr id="17" name="TextBox 16"/>
          <p:cNvSpPr txBox="1"/>
          <p:nvPr/>
        </p:nvSpPr>
        <p:spPr>
          <a:xfrm>
            <a:off x="762000" y="131433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Separation of eyelids </a:t>
            </a:r>
          </a:p>
        </p:txBody>
      </p:sp>
      <p:sp>
        <p:nvSpPr>
          <p:cNvPr id="18" name="TextBox 17"/>
          <p:cNvSpPr txBox="1"/>
          <p:nvPr/>
        </p:nvSpPr>
        <p:spPr>
          <a:xfrm>
            <a:off x="811530" y="169533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Parturition</a:t>
            </a:r>
          </a:p>
        </p:txBody>
      </p:sp>
      <p:sp>
        <p:nvSpPr>
          <p:cNvPr id="22" name="TextBox 21"/>
          <p:cNvSpPr txBox="1"/>
          <p:nvPr/>
        </p:nvSpPr>
        <p:spPr>
          <a:xfrm>
            <a:off x="735330" y="207633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Lactation</a:t>
            </a:r>
          </a:p>
        </p:txBody>
      </p:sp>
      <p:sp>
        <p:nvSpPr>
          <p:cNvPr id="23" name="TextBox 22"/>
          <p:cNvSpPr txBox="1"/>
          <p:nvPr/>
        </p:nvSpPr>
        <p:spPr>
          <a:xfrm>
            <a:off x="733969" y="2457330"/>
            <a:ext cx="429523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I</a:t>
            </a:r>
            <a:r>
              <a:rPr lang="en-US" sz="2000" b="1" baseline="30000" err="1">
                <a:solidFill>
                  <a:srgbClr val="0000FF"/>
                </a:solidFill>
                <a:latin typeface="Times New Roman" pitchFamily="18" charset="0"/>
                <a:ea typeface="Cambria Math" pitchFamily="18" charset="0"/>
                <a:cs typeface="Times New Roman" pitchFamily="18" charset="0"/>
              </a:rPr>
              <a:t>st</a:t>
            </a:r>
            <a:r>
              <a:rPr lang="en-US" sz="2000" b="1">
                <a:solidFill>
                  <a:srgbClr val="0000FF"/>
                </a:solidFill>
                <a:latin typeface="Times New Roman" pitchFamily="18" charset="0"/>
                <a:ea typeface="Cambria Math" pitchFamily="18" charset="0"/>
                <a:cs typeface="Times New Roman" pitchFamily="18" charset="0"/>
              </a:rPr>
              <a:t> trimester</a:t>
            </a:r>
          </a:p>
        </p:txBody>
      </p:sp>
      <p:sp>
        <p:nvSpPr>
          <p:cNvPr id="24" name="TextBox 23"/>
          <p:cNvSpPr txBox="1"/>
          <p:nvPr/>
        </p:nvSpPr>
        <p:spPr>
          <a:xfrm>
            <a:off x="3733800" y="1371660"/>
            <a:ext cx="4800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1775" indent="-231775">
              <a:buAutoNum type="romanUcParenR"/>
            </a:pPr>
            <a:r>
              <a:rPr lang="en-US" sz="2000" b="1">
                <a:solidFill>
                  <a:srgbClr val="0000FF"/>
                </a:solidFill>
                <a:latin typeface="Times New Roman" pitchFamily="18" charset="0"/>
                <a:ea typeface="Cambria Math" pitchFamily="18" charset="0"/>
                <a:cs typeface="Times New Roman" pitchFamily="18" charset="0"/>
              </a:rPr>
              <a:t>Milk production by end of  pregnancy</a:t>
            </a:r>
          </a:p>
        </p:txBody>
      </p:sp>
      <p:sp>
        <p:nvSpPr>
          <p:cNvPr id="25" name="TextBox 24"/>
          <p:cNvSpPr txBox="1"/>
          <p:nvPr/>
        </p:nvSpPr>
        <p:spPr>
          <a:xfrm>
            <a:off x="3715592" y="1771770"/>
            <a:ext cx="434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r>
              <a:rPr lang="en-US" sz="2000" b="1">
                <a:solidFill>
                  <a:srgbClr val="0000FF"/>
                </a:solidFill>
                <a:latin typeface="Times New Roman" pitchFamily="18" charset="0"/>
                <a:ea typeface="Cambria Math" pitchFamily="18" charset="0"/>
                <a:cs typeface="Times New Roman" pitchFamily="18" charset="0"/>
              </a:rPr>
              <a:t>II) 12 weeks</a:t>
            </a:r>
          </a:p>
        </p:txBody>
      </p:sp>
      <p:sp>
        <p:nvSpPr>
          <p:cNvPr id="26" name="TextBox 25"/>
          <p:cNvSpPr txBox="1"/>
          <p:nvPr/>
        </p:nvSpPr>
        <p:spPr>
          <a:xfrm>
            <a:off x="3657600" y="2114550"/>
            <a:ext cx="37702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r>
              <a:rPr lang="en-US" sz="2000" b="1">
                <a:solidFill>
                  <a:srgbClr val="0000FF"/>
                </a:solidFill>
                <a:latin typeface="Times New Roman" pitchFamily="18" charset="0"/>
                <a:ea typeface="Cambria Math" pitchFamily="18" charset="0"/>
                <a:cs typeface="Times New Roman" pitchFamily="18" charset="0"/>
              </a:rPr>
              <a:t>III) By the end of  II</a:t>
            </a:r>
            <a:r>
              <a:rPr lang="en-US" sz="2000" b="1" baseline="30000" err="1">
                <a:solidFill>
                  <a:srgbClr val="0000FF"/>
                </a:solidFill>
                <a:latin typeface="Times New Roman" pitchFamily="18" charset="0"/>
                <a:ea typeface="Cambria Math" pitchFamily="18" charset="0"/>
                <a:cs typeface="Times New Roman" pitchFamily="18" charset="0"/>
              </a:rPr>
              <a:t>nd</a:t>
            </a:r>
            <a:r>
              <a:rPr lang="en-US" sz="2000" b="1">
                <a:solidFill>
                  <a:srgbClr val="0000FF"/>
                </a:solidFill>
                <a:latin typeface="Times New Roman" pitchFamily="18" charset="0"/>
                <a:ea typeface="Cambria Math" pitchFamily="18" charset="0"/>
                <a:cs typeface="Times New Roman" pitchFamily="18" charset="0"/>
              </a:rPr>
              <a:t> trimester </a:t>
            </a:r>
          </a:p>
        </p:txBody>
      </p:sp>
      <p:sp>
        <p:nvSpPr>
          <p:cNvPr id="27" name="TextBox 26"/>
          <p:cNvSpPr txBox="1"/>
          <p:nvPr/>
        </p:nvSpPr>
        <p:spPr>
          <a:xfrm>
            <a:off x="3715592" y="2476440"/>
            <a:ext cx="371230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r>
              <a:rPr lang="en-US" sz="2000" b="1">
                <a:solidFill>
                  <a:srgbClr val="0000FF"/>
                </a:solidFill>
                <a:latin typeface="Times New Roman" pitchFamily="18" charset="0"/>
                <a:ea typeface="Cambria Math" pitchFamily="18" charset="0"/>
                <a:cs typeface="Times New Roman" pitchFamily="18" charset="0"/>
              </a:rPr>
              <a:t>IV) By the end of 9 months</a:t>
            </a:r>
          </a:p>
        </p:txBody>
      </p:sp>
      <p:sp>
        <p:nvSpPr>
          <p:cNvPr id="28" name="TextBox 27"/>
          <p:cNvSpPr txBox="1"/>
          <p:nvPr/>
        </p:nvSpPr>
        <p:spPr>
          <a:xfrm>
            <a:off x="990600" y="348615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II     III      IV      I </a:t>
            </a:r>
          </a:p>
        </p:txBody>
      </p:sp>
      <p:sp>
        <p:nvSpPr>
          <p:cNvPr id="29" name="TextBox 28"/>
          <p:cNvSpPr txBox="1"/>
          <p:nvPr/>
        </p:nvSpPr>
        <p:spPr>
          <a:xfrm>
            <a:off x="933072" y="38480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III    IV       I        II  </a:t>
            </a:r>
          </a:p>
        </p:txBody>
      </p:sp>
      <p:sp>
        <p:nvSpPr>
          <p:cNvPr id="30" name="TextBox 29"/>
          <p:cNvSpPr txBox="1"/>
          <p:nvPr/>
        </p:nvSpPr>
        <p:spPr>
          <a:xfrm>
            <a:off x="914400" y="42290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IV     II        I       III </a:t>
            </a:r>
          </a:p>
        </p:txBody>
      </p:sp>
      <p:sp>
        <p:nvSpPr>
          <p:cNvPr id="19" name="TextBox 18"/>
          <p:cNvSpPr txBox="1"/>
          <p:nvPr/>
        </p:nvSpPr>
        <p:spPr>
          <a:xfrm>
            <a:off x="1390272" y="2781240"/>
            <a:ext cx="30293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 A      B       C        D</a:t>
            </a:r>
          </a:p>
        </p:txBody>
      </p:sp>
    </p:spTree>
    <p:extLst>
      <p:ext uri="{BB962C8B-B14F-4D97-AF65-F5344CB8AC3E}">
        <p14:creationId xmlns:p14="http://schemas.microsoft.com/office/powerpoint/2010/main" val="6917068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8"/>
                                        </p:tgtEl>
                                        <p:attrNameLst>
                                          <p:attrName>style.visibility</p:attrName>
                                        </p:attrNameLst>
                                      </p:cBhvr>
                                      <p:to>
                                        <p:strVal val="visible"/>
                                      </p:to>
                                    </p:set>
                                    <p:animEffect transition="in" filter="wipe(left)">
                                      <p:cBhvr>
                                        <p:cTn id="67" dur="500"/>
                                        <p:tgtEl>
                                          <p:spTgt spid="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wipe(left)">
                                      <p:cBhvr>
                                        <p:cTn id="8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6" grpId="0"/>
      <p:bldP spid="17" grpId="0"/>
      <p:bldP spid="18" grpId="0"/>
      <p:bldP spid="22" grpId="0"/>
      <p:bldP spid="23" grpId="0"/>
      <p:bldP spid="24" grpId="0"/>
      <p:bldP spid="25" grpId="0"/>
      <p:bldP spid="26" grpId="0"/>
      <p:bldP spid="27" grpId="0"/>
      <p:bldP spid="28" grpId="0"/>
      <p:bldP spid="29" grpId="0"/>
      <p:bldP spid="30" grpId="0"/>
      <p:bldP spid="19" grpId="0"/>
    </p:bldLst>
  </p:timing>
</p:sld>
</file>

<file path=ppt/slides/slide6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3412859" y="2800350"/>
            <a:ext cx="590417" cy="590417"/>
          </a:xfrm>
          <a:prstGeom prst="rect">
            <a:avLst/>
          </a:prstGeom>
          <a:noFill/>
        </p:spPr>
      </p:pic>
      <p:sp>
        <p:nvSpPr>
          <p:cNvPr id="5" name="TextBox 4"/>
          <p:cNvSpPr txBox="1"/>
          <p:nvPr/>
        </p:nvSpPr>
        <p:spPr>
          <a:xfrm>
            <a:off x="533400" y="742950"/>
            <a:ext cx="7391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92. Read the following &amp; arrange them in sequence of their development</a:t>
            </a:r>
          </a:p>
        </p:txBody>
      </p:sp>
      <p:sp>
        <p:nvSpPr>
          <p:cNvPr id="17" name="TextBox 16"/>
          <p:cNvSpPr txBox="1"/>
          <p:nvPr/>
        </p:nvSpPr>
        <p:spPr>
          <a:xfrm>
            <a:off x="982602" y="1438185"/>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Primitive pit</a:t>
            </a:r>
          </a:p>
        </p:txBody>
      </p:sp>
      <p:sp>
        <p:nvSpPr>
          <p:cNvPr id="18" name="TextBox 17"/>
          <p:cNvSpPr txBox="1"/>
          <p:nvPr/>
        </p:nvSpPr>
        <p:spPr>
          <a:xfrm>
            <a:off x="3720465" y="1487204"/>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Primary nodes</a:t>
            </a:r>
          </a:p>
        </p:txBody>
      </p:sp>
      <p:sp>
        <p:nvSpPr>
          <p:cNvPr id="22" name="TextBox 21"/>
          <p:cNvSpPr txBox="1"/>
          <p:nvPr/>
        </p:nvSpPr>
        <p:spPr>
          <a:xfrm>
            <a:off x="963930" y="188595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Primary folds</a:t>
            </a:r>
          </a:p>
        </p:txBody>
      </p:sp>
      <p:sp>
        <p:nvSpPr>
          <p:cNvPr id="23" name="TextBox 22"/>
          <p:cNvSpPr txBox="1"/>
          <p:nvPr/>
        </p:nvSpPr>
        <p:spPr>
          <a:xfrm>
            <a:off x="3657601" y="1898073"/>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Primary streak</a:t>
            </a:r>
          </a:p>
        </p:txBody>
      </p:sp>
      <p:sp>
        <p:nvSpPr>
          <p:cNvPr id="19" name="TextBox 18"/>
          <p:cNvSpPr txBox="1"/>
          <p:nvPr/>
        </p:nvSpPr>
        <p:spPr>
          <a:xfrm>
            <a:off x="963930" y="238137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e) Primitive streak</a:t>
            </a:r>
          </a:p>
        </p:txBody>
      </p:sp>
      <p:sp>
        <p:nvSpPr>
          <p:cNvPr id="13" name="TextBox 12"/>
          <p:cNvSpPr txBox="1"/>
          <p:nvPr/>
        </p:nvSpPr>
        <p:spPr>
          <a:xfrm>
            <a:off x="1112477" y="2979716"/>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e-f-c-a-b</a:t>
            </a:r>
          </a:p>
        </p:txBody>
      </p:sp>
      <p:sp>
        <p:nvSpPr>
          <p:cNvPr id="14" name="TextBox 13"/>
          <p:cNvSpPr txBox="1"/>
          <p:nvPr/>
        </p:nvSpPr>
        <p:spPr>
          <a:xfrm>
            <a:off x="3505201" y="2966956"/>
            <a:ext cx="205739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d-e-c-a-b </a:t>
            </a:r>
          </a:p>
        </p:txBody>
      </p:sp>
      <p:sp>
        <p:nvSpPr>
          <p:cNvPr id="15" name="TextBox 14"/>
          <p:cNvSpPr txBox="1"/>
          <p:nvPr/>
        </p:nvSpPr>
        <p:spPr>
          <a:xfrm>
            <a:off x="3481403" y="3409691"/>
            <a:ext cx="22335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a-c-b-d-e </a:t>
            </a:r>
          </a:p>
        </p:txBody>
      </p:sp>
      <p:sp>
        <p:nvSpPr>
          <p:cNvPr id="16" name="TextBox 15"/>
          <p:cNvSpPr txBox="1"/>
          <p:nvPr/>
        </p:nvSpPr>
        <p:spPr>
          <a:xfrm>
            <a:off x="1093806" y="3409691"/>
            <a:ext cx="17407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c-b-e-a-d </a:t>
            </a:r>
          </a:p>
        </p:txBody>
      </p:sp>
    </p:spTree>
    <p:extLst>
      <p:ext uri="{BB962C8B-B14F-4D97-AF65-F5344CB8AC3E}">
        <p14:creationId xmlns:p14="http://schemas.microsoft.com/office/powerpoint/2010/main" val="16640929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8" grpId="0"/>
      <p:bldP spid="22" grpId="0"/>
      <p:bldP spid="23" grpId="0"/>
      <p:bldP spid="19" grpId="0"/>
      <p:bldP spid="13" grpId="0"/>
      <p:bldP spid="14" grpId="0"/>
      <p:bldP spid="15" grpId="0"/>
      <p:bldP spid="16" grpId="0"/>
    </p:bldLst>
  </p:timing>
</p:sld>
</file>

<file path=ppt/slides/slide6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71242" y="2724150"/>
            <a:ext cx="649459" cy="649459"/>
          </a:xfrm>
          <a:prstGeom prst="rect">
            <a:avLst/>
          </a:prstGeom>
          <a:noFill/>
        </p:spPr>
      </p:pic>
      <p:sp>
        <p:nvSpPr>
          <p:cNvPr id="5" name="TextBox 4"/>
          <p:cNvSpPr txBox="1"/>
          <p:nvPr/>
        </p:nvSpPr>
        <p:spPr>
          <a:xfrm>
            <a:off x="533400" y="742950"/>
            <a:ext cx="7391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93. Read the following &amp; arrange them in sequence</a:t>
            </a:r>
          </a:p>
        </p:txBody>
      </p:sp>
      <p:sp>
        <p:nvSpPr>
          <p:cNvPr id="17" name="TextBox 16"/>
          <p:cNvSpPr txBox="1"/>
          <p:nvPr/>
        </p:nvSpPr>
        <p:spPr>
          <a:xfrm>
            <a:off x="954571" y="1200150"/>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Organogenesis</a:t>
            </a:r>
          </a:p>
        </p:txBody>
      </p:sp>
      <p:sp>
        <p:nvSpPr>
          <p:cNvPr id="18" name="TextBox 17"/>
          <p:cNvSpPr txBox="1"/>
          <p:nvPr/>
        </p:nvSpPr>
        <p:spPr>
          <a:xfrm>
            <a:off x="3692434" y="1249169"/>
            <a:ext cx="32270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b)   Bilaminar embryo</a:t>
            </a:r>
          </a:p>
        </p:txBody>
      </p:sp>
      <p:sp>
        <p:nvSpPr>
          <p:cNvPr id="22" name="TextBox 21"/>
          <p:cNvSpPr txBox="1"/>
          <p:nvPr/>
        </p:nvSpPr>
        <p:spPr>
          <a:xfrm>
            <a:off x="935899" y="1762095"/>
            <a:ext cx="194677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c) Implantation</a:t>
            </a:r>
          </a:p>
        </p:txBody>
      </p:sp>
      <p:sp>
        <p:nvSpPr>
          <p:cNvPr id="23" name="TextBox 22"/>
          <p:cNvSpPr txBox="1"/>
          <p:nvPr/>
        </p:nvSpPr>
        <p:spPr>
          <a:xfrm>
            <a:off x="3629569" y="1774218"/>
            <a:ext cx="429523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d)    Trilaminar embryo </a:t>
            </a:r>
          </a:p>
        </p:txBody>
      </p:sp>
      <p:sp>
        <p:nvSpPr>
          <p:cNvPr id="19" name="TextBox 18"/>
          <p:cNvSpPr txBox="1"/>
          <p:nvPr/>
        </p:nvSpPr>
        <p:spPr>
          <a:xfrm>
            <a:off x="886369" y="2314605"/>
            <a:ext cx="199630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e) Gastrulation </a:t>
            </a:r>
          </a:p>
        </p:txBody>
      </p:sp>
      <p:sp>
        <p:nvSpPr>
          <p:cNvPr id="13" name="TextBox 12"/>
          <p:cNvSpPr txBox="1"/>
          <p:nvPr/>
        </p:nvSpPr>
        <p:spPr>
          <a:xfrm>
            <a:off x="1160646" y="2904432"/>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c-b-e-d-a </a:t>
            </a:r>
          </a:p>
        </p:txBody>
      </p:sp>
      <p:sp>
        <p:nvSpPr>
          <p:cNvPr id="14" name="TextBox 13"/>
          <p:cNvSpPr txBox="1"/>
          <p:nvPr/>
        </p:nvSpPr>
        <p:spPr>
          <a:xfrm>
            <a:off x="3553370" y="2891672"/>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c-e-b-d-a</a:t>
            </a:r>
          </a:p>
        </p:txBody>
      </p:sp>
      <p:sp>
        <p:nvSpPr>
          <p:cNvPr id="15" name="TextBox 14"/>
          <p:cNvSpPr txBox="1"/>
          <p:nvPr/>
        </p:nvSpPr>
        <p:spPr>
          <a:xfrm>
            <a:off x="3529572" y="3334407"/>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e-b-d-a-c  </a:t>
            </a:r>
          </a:p>
        </p:txBody>
      </p:sp>
      <p:sp>
        <p:nvSpPr>
          <p:cNvPr id="16" name="TextBox 15"/>
          <p:cNvSpPr txBox="1"/>
          <p:nvPr/>
        </p:nvSpPr>
        <p:spPr>
          <a:xfrm>
            <a:off x="1141975" y="3334407"/>
            <a:ext cx="17407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a-b-d-e-c  </a:t>
            </a:r>
          </a:p>
        </p:txBody>
      </p:sp>
    </p:spTree>
    <p:extLst>
      <p:ext uri="{BB962C8B-B14F-4D97-AF65-F5344CB8AC3E}">
        <p14:creationId xmlns:p14="http://schemas.microsoft.com/office/powerpoint/2010/main" val="6126255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8" grpId="0"/>
      <p:bldP spid="22" grpId="0"/>
      <p:bldP spid="23" grpId="0"/>
      <p:bldP spid="19" grpId="0"/>
      <p:bldP spid="13" grpId="0"/>
      <p:bldP spid="14" grpId="0"/>
      <p:bldP spid="15" grpId="0"/>
      <p:bldP spid="16" grpId="0"/>
    </p:bldLst>
  </p:timing>
</p:sld>
</file>

<file path=ppt/slides/slide6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03399" y="2633744"/>
            <a:ext cx="590417" cy="590417"/>
          </a:xfrm>
          <a:prstGeom prst="rect">
            <a:avLst/>
          </a:prstGeom>
          <a:noFill/>
        </p:spPr>
      </p:pic>
      <p:sp>
        <p:nvSpPr>
          <p:cNvPr id="5" name="TextBox 4"/>
          <p:cNvSpPr txBox="1"/>
          <p:nvPr/>
        </p:nvSpPr>
        <p:spPr>
          <a:xfrm>
            <a:off x="533400" y="742950"/>
            <a:ext cx="7924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94. Read the following events &amp; arrange them in a sequence</a:t>
            </a:r>
          </a:p>
        </p:txBody>
      </p:sp>
      <p:sp>
        <p:nvSpPr>
          <p:cNvPr id="8" name="TextBox 7"/>
          <p:cNvSpPr txBox="1"/>
          <p:nvPr/>
        </p:nvSpPr>
        <p:spPr>
          <a:xfrm>
            <a:off x="1112477" y="2279710"/>
            <a:ext cx="234352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a-d-b-c</a:t>
            </a:r>
          </a:p>
        </p:txBody>
      </p:sp>
      <p:sp>
        <p:nvSpPr>
          <p:cNvPr id="19" name="TextBox 18"/>
          <p:cNvSpPr txBox="1"/>
          <p:nvPr/>
        </p:nvSpPr>
        <p:spPr>
          <a:xfrm>
            <a:off x="3505201" y="2266950"/>
            <a:ext cx="2895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c-d-a-b</a:t>
            </a:r>
          </a:p>
        </p:txBody>
      </p:sp>
      <p:sp>
        <p:nvSpPr>
          <p:cNvPr id="20" name="TextBox 19"/>
          <p:cNvSpPr txBox="1"/>
          <p:nvPr/>
        </p:nvSpPr>
        <p:spPr>
          <a:xfrm>
            <a:off x="3481403" y="2709685"/>
            <a:ext cx="383379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c-b-d-a</a:t>
            </a:r>
          </a:p>
        </p:txBody>
      </p:sp>
      <p:sp>
        <p:nvSpPr>
          <p:cNvPr id="21" name="TextBox 20"/>
          <p:cNvSpPr txBox="1"/>
          <p:nvPr/>
        </p:nvSpPr>
        <p:spPr>
          <a:xfrm>
            <a:off x="1093806" y="2709685"/>
            <a:ext cx="17407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a-b-c-d</a:t>
            </a:r>
          </a:p>
        </p:txBody>
      </p:sp>
      <p:sp>
        <p:nvSpPr>
          <p:cNvPr id="10" name="TextBox 9"/>
          <p:cNvSpPr txBox="1"/>
          <p:nvPr/>
        </p:nvSpPr>
        <p:spPr>
          <a:xfrm>
            <a:off x="1019362" y="1200150"/>
            <a:ext cx="25763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92100" indent="-292100" algn="just"/>
            <a:r>
              <a:rPr lang="en-US" sz="2000" b="1">
                <a:solidFill>
                  <a:srgbClr val="0000FF"/>
                </a:solidFill>
                <a:latin typeface="Times New Roman" pitchFamily="18" charset="0"/>
                <a:ea typeface="Cambria Math" pitchFamily="18" charset="0"/>
                <a:cs typeface="Times New Roman" pitchFamily="18" charset="0"/>
              </a:rPr>
              <a:t>a) Neural plate</a:t>
            </a:r>
          </a:p>
        </p:txBody>
      </p:sp>
      <p:sp>
        <p:nvSpPr>
          <p:cNvPr id="12" name="TextBox 11"/>
          <p:cNvSpPr txBox="1"/>
          <p:nvPr/>
        </p:nvSpPr>
        <p:spPr>
          <a:xfrm>
            <a:off x="4143562" y="1209645"/>
            <a:ext cx="233856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b) Neural groove</a:t>
            </a:r>
          </a:p>
        </p:txBody>
      </p:sp>
      <p:sp>
        <p:nvSpPr>
          <p:cNvPr id="13" name="TextBox 12"/>
          <p:cNvSpPr txBox="1"/>
          <p:nvPr/>
        </p:nvSpPr>
        <p:spPr>
          <a:xfrm>
            <a:off x="1019362" y="1685955"/>
            <a:ext cx="233680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c) Neural folds</a:t>
            </a:r>
          </a:p>
        </p:txBody>
      </p:sp>
      <p:sp>
        <p:nvSpPr>
          <p:cNvPr id="15" name="TextBox 14"/>
          <p:cNvSpPr txBox="1"/>
          <p:nvPr/>
        </p:nvSpPr>
        <p:spPr>
          <a:xfrm>
            <a:off x="4143562" y="1685955"/>
            <a:ext cx="294303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indent="-685800" algn="just"/>
            <a:r>
              <a:rPr lang="en-US" sz="2000" b="1">
                <a:solidFill>
                  <a:srgbClr val="0000FF"/>
                </a:solidFill>
                <a:latin typeface="Times New Roman" pitchFamily="18" charset="0"/>
                <a:ea typeface="Cambria Math" pitchFamily="18" charset="0"/>
                <a:cs typeface="Times New Roman" pitchFamily="18" charset="0"/>
              </a:rPr>
              <a:t>d) Neural tube</a:t>
            </a:r>
          </a:p>
        </p:txBody>
      </p:sp>
    </p:spTree>
    <p:extLst>
      <p:ext uri="{BB962C8B-B14F-4D97-AF65-F5344CB8AC3E}">
        <p14:creationId xmlns:p14="http://schemas.microsoft.com/office/powerpoint/2010/main" val="30093042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2" grpId="0"/>
      <p:bldP spid="13" grpId="0"/>
      <p:bldP spid="15" grpId="0"/>
    </p:bldLst>
  </p:timing>
</p:sld>
</file>

<file path=ppt/slides/slide6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533400" y="886910"/>
            <a:ext cx="84582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95. Assertion (A): Inner cell mass of embryo develops into embryo proper.</a:t>
            </a:r>
          </a:p>
        </p:txBody>
      </p:sp>
      <p:sp>
        <p:nvSpPr>
          <p:cNvPr id="12" name="TextBox 11"/>
          <p:cNvSpPr txBox="1"/>
          <p:nvPr/>
        </p:nvSpPr>
        <p:spPr>
          <a:xfrm>
            <a:off x="907350" y="135255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The outer layer of cells become trophoectoderm.</a:t>
            </a:r>
          </a:p>
        </p:txBody>
      </p:sp>
      <p:sp>
        <p:nvSpPr>
          <p:cNvPr id="9" name="TextBox 8"/>
          <p:cNvSpPr txBox="1"/>
          <p:nvPr/>
        </p:nvSpPr>
        <p:spPr>
          <a:xfrm>
            <a:off x="888842" y="18097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5341" y="2188761"/>
            <a:ext cx="623954" cy="623954"/>
          </a:xfrm>
          <a:prstGeom prst="rect">
            <a:avLst/>
          </a:prstGeom>
          <a:noFill/>
        </p:spPr>
      </p:pic>
      <p:sp>
        <p:nvSpPr>
          <p:cNvPr id="11" name="TextBox 10"/>
          <p:cNvSpPr txBox="1"/>
          <p:nvPr/>
        </p:nvSpPr>
        <p:spPr>
          <a:xfrm>
            <a:off x="888842" y="23075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88842" y="28724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888842" y="34765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1221120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1809750"/>
            <a:ext cx="623954" cy="623954"/>
          </a:xfrm>
          <a:prstGeom prst="rect">
            <a:avLst/>
          </a:prstGeom>
          <a:noFill/>
        </p:spPr>
      </p:pic>
      <p:sp>
        <p:nvSpPr>
          <p:cNvPr id="7" name="TextBox 6"/>
          <p:cNvSpPr txBox="1"/>
          <p:nvPr/>
        </p:nvSpPr>
        <p:spPr>
          <a:xfrm>
            <a:off x="609600" y="886910"/>
            <a:ext cx="8153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96. Assertion (A) : Blastocoel is a primary body cavity.</a:t>
            </a:r>
          </a:p>
        </p:txBody>
      </p:sp>
      <p:sp>
        <p:nvSpPr>
          <p:cNvPr id="12" name="TextBox 11"/>
          <p:cNvSpPr txBox="1"/>
          <p:nvPr/>
        </p:nvSpPr>
        <p:spPr>
          <a:xfrm>
            <a:off x="983550" y="142875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First formed cavity occurs during blastocyst stage.</a:t>
            </a:r>
          </a:p>
        </p:txBody>
      </p:sp>
      <p:sp>
        <p:nvSpPr>
          <p:cNvPr id="9" name="TextBox 8"/>
          <p:cNvSpPr txBox="1"/>
          <p:nvPr/>
        </p:nvSpPr>
        <p:spPr>
          <a:xfrm>
            <a:off x="983550" y="2003858"/>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sp>
        <p:nvSpPr>
          <p:cNvPr id="11" name="TextBox 10"/>
          <p:cNvSpPr txBox="1"/>
          <p:nvPr/>
        </p:nvSpPr>
        <p:spPr>
          <a:xfrm>
            <a:off x="983550" y="2501614"/>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3066532"/>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670668"/>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366124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8153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97. Assertion (A) :  At the end of  pregnancy, the decidua is shed off.</a:t>
            </a:r>
          </a:p>
        </p:txBody>
      </p:sp>
      <p:sp>
        <p:nvSpPr>
          <p:cNvPr id="12" name="TextBox 11"/>
          <p:cNvSpPr txBox="1"/>
          <p:nvPr/>
        </p:nvSpPr>
        <p:spPr>
          <a:xfrm>
            <a:off x="983550" y="142875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Uterine myometrium develops into decidua.</a:t>
            </a:r>
          </a:p>
        </p:txBody>
      </p:sp>
      <p:sp>
        <p:nvSpPr>
          <p:cNvPr id="9" name="TextBox 8"/>
          <p:cNvSpPr txBox="1"/>
          <p:nvPr/>
        </p:nvSpPr>
        <p:spPr>
          <a:xfrm>
            <a:off x="983550" y="18859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2796224"/>
            <a:ext cx="623954" cy="623954"/>
          </a:xfrm>
          <a:prstGeom prst="rect">
            <a:avLst/>
          </a:prstGeom>
          <a:noFill/>
        </p:spPr>
      </p:pic>
      <p:sp>
        <p:nvSpPr>
          <p:cNvPr id="11" name="TextBox 10"/>
          <p:cNvSpPr txBox="1"/>
          <p:nvPr/>
        </p:nvSpPr>
        <p:spPr>
          <a:xfrm>
            <a:off x="983550" y="23837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29486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5527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42104831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600" y="742950"/>
            <a:ext cx="941283"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PENIS</a:t>
            </a:r>
          </a:p>
        </p:txBody>
      </p:sp>
      <p:sp>
        <p:nvSpPr>
          <p:cNvPr id="4" name="Rectangle 3"/>
          <p:cNvSpPr/>
          <p:nvPr/>
        </p:nvSpPr>
        <p:spPr>
          <a:xfrm>
            <a:off x="533400" y="1200150"/>
            <a:ext cx="3621504" cy="400110"/>
          </a:xfrm>
          <a:prstGeom prst="rect">
            <a:avLst/>
          </a:prstGeom>
          <a:solidFill>
            <a:schemeClr val="bg1"/>
          </a:solidFill>
          <a:ln>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solidFill>
                  <a:sysClr val="windowText" lastClr="000000"/>
                </a:solidFill>
                <a:latin typeface="Times New Roman" pitchFamily="18" charset="0"/>
                <a:cs typeface="Times New Roman" pitchFamily="18" charset="0"/>
              </a:rPr>
              <a:t>Made up of 3 columns of tissue.</a:t>
            </a:r>
          </a:p>
        </p:txBody>
      </p:sp>
      <p:pic>
        <p:nvPicPr>
          <p:cNvPr id="7" name="Picture 2"/>
          <p:cNvPicPr>
            <a:picLocks noChangeAspect="1" noChangeArrowheads="1"/>
          </p:cNvPicPr>
          <p:nvPr/>
        </p:nvPicPr>
        <p:blipFill>
          <a:blip r:embed="rId2"/>
          <a:stretch>
            <a:fillRect/>
          </a:stretch>
        </p:blipFill>
        <p:spPr bwMode="auto">
          <a:xfrm>
            <a:off x="609600" y="1657350"/>
            <a:ext cx="3429000" cy="3026179"/>
          </a:xfrm>
          <a:prstGeom prst="rect">
            <a:avLst/>
          </a:prstGeom>
          <a:noFill/>
          <a:ln w="38100">
            <a:noFill/>
            <a:miter lim="800000"/>
          </a:ln>
          <a:effectLst/>
        </p:spPr>
      </p:pic>
      <p:sp>
        <p:nvSpPr>
          <p:cNvPr id="8" name="Cloud 7"/>
          <p:cNvSpPr/>
          <p:nvPr/>
        </p:nvSpPr>
        <p:spPr>
          <a:xfrm>
            <a:off x="4114800" y="742950"/>
            <a:ext cx="3581400" cy="129540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u="sng">
                <a:solidFill>
                  <a:sysClr val="windowText" lastClr="000000"/>
                </a:solidFill>
                <a:latin typeface="Times New Roman" pitchFamily="18" charset="0"/>
                <a:cs typeface="Times New Roman" pitchFamily="18" charset="0"/>
              </a:rPr>
              <a:t>Corpora Cavernosa </a:t>
            </a:r>
          </a:p>
          <a:p>
            <a:pPr algn="ctr"/>
            <a:r>
              <a:rPr lang="en-IN" sz="2000" b="1">
                <a:solidFill>
                  <a:sysClr val="windowText" lastClr="000000"/>
                </a:solidFill>
                <a:latin typeface="Times New Roman" pitchFamily="18" charset="0"/>
                <a:cs typeface="Times New Roman" pitchFamily="18" charset="0"/>
              </a:rPr>
              <a:t>Paired, upper and dorsal </a:t>
            </a:r>
          </a:p>
        </p:txBody>
      </p:sp>
      <p:sp>
        <p:nvSpPr>
          <p:cNvPr id="10" name="Cloud 9"/>
          <p:cNvSpPr/>
          <p:nvPr/>
        </p:nvSpPr>
        <p:spPr>
          <a:xfrm>
            <a:off x="4127941" y="2114550"/>
            <a:ext cx="3873059" cy="1493943"/>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u="sng">
                <a:solidFill>
                  <a:schemeClr val="tx1"/>
                </a:solidFill>
                <a:latin typeface="Times New Roman" pitchFamily="18" charset="0"/>
                <a:cs typeface="Times New Roman" pitchFamily="18" charset="0"/>
              </a:rPr>
              <a:t>Corpus Spongiosum</a:t>
            </a:r>
          </a:p>
          <a:p>
            <a:pPr algn="ctr"/>
            <a:r>
              <a:rPr lang="en-IN" sz="2000" b="1">
                <a:solidFill>
                  <a:schemeClr val="tx1"/>
                </a:solidFill>
                <a:latin typeface="Times New Roman" pitchFamily="18" charset="0"/>
                <a:cs typeface="Times New Roman" pitchFamily="18" charset="0"/>
              </a:rPr>
              <a:t> Single, ventral and posses urethra</a:t>
            </a:r>
          </a:p>
        </p:txBody>
      </p:sp>
      <p:sp>
        <p:nvSpPr>
          <p:cNvPr id="12" name="Freeform 11"/>
          <p:cNvSpPr/>
          <p:nvPr/>
        </p:nvSpPr>
        <p:spPr>
          <a:xfrm>
            <a:off x="1635760" y="2435013"/>
            <a:ext cx="1553633" cy="1076114"/>
          </a:xfrm>
          <a:custGeom>
            <a:gdLst>
              <a:gd name="connsiteX0" fmla="*/ 812800 w 1553633"/>
              <a:gd name="connsiteY0" fmla="*/ 409787 h 1076114"/>
              <a:gd name="connsiteX1" fmla="*/ 802640 w 1553633"/>
              <a:gd name="connsiteY1" fmla="*/ 679027 h 1076114"/>
              <a:gd name="connsiteX2" fmla="*/ 695960 w 1553633"/>
              <a:gd name="connsiteY2" fmla="*/ 938107 h 1076114"/>
              <a:gd name="connsiteX3" fmla="*/ 452120 w 1553633"/>
              <a:gd name="connsiteY3" fmla="*/ 1065107 h 1076114"/>
              <a:gd name="connsiteX4" fmla="*/ 203200 w 1553633"/>
              <a:gd name="connsiteY4" fmla="*/ 1004147 h 1076114"/>
              <a:gd name="connsiteX5" fmla="*/ 35560 w 1553633"/>
              <a:gd name="connsiteY5" fmla="*/ 785707 h 1076114"/>
              <a:gd name="connsiteX6" fmla="*/ 10160 w 1553633"/>
              <a:gd name="connsiteY6" fmla="*/ 562187 h 1076114"/>
              <a:gd name="connsiteX7" fmla="*/ 96520 w 1553633"/>
              <a:gd name="connsiteY7" fmla="*/ 328507 h 1076114"/>
              <a:gd name="connsiteX8" fmla="*/ 269240 w 1553633"/>
              <a:gd name="connsiteY8" fmla="*/ 155787 h 1076114"/>
              <a:gd name="connsiteX9" fmla="*/ 401320 w 1553633"/>
              <a:gd name="connsiteY9" fmla="*/ 89747 h 1076114"/>
              <a:gd name="connsiteX10" fmla="*/ 568960 w 1553633"/>
              <a:gd name="connsiteY10" fmla="*/ 64347 h 1076114"/>
              <a:gd name="connsiteX11" fmla="*/ 756920 w 1553633"/>
              <a:gd name="connsiteY11" fmla="*/ 160867 h 1076114"/>
              <a:gd name="connsiteX12" fmla="*/ 838200 w 1553633"/>
              <a:gd name="connsiteY12" fmla="*/ 176107 h 1076114"/>
              <a:gd name="connsiteX13" fmla="*/ 909320 w 1553633"/>
              <a:gd name="connsiteY13" fmla="*/ 99907 h 1076114"/>
              <a:gd name="connsiteX14" fmla="*/ 1036320 w 1553633"/>
              <a:gd name="connsiteY14" fmla="*/ 28787 h 1076114"/>
              <a:gd name="connsiteX15" fmla="*/ 1168400 w 1553633"/>
              <a:gd name="connsiteY15" fmla="*/ 3387 h 1076114"/>
              <a:gd name="connsiteX16" fmla="*/ 1325880 w 1553633"/>
              <a:gd name="connsiteY16" fmla="*/ 49107 h 1076114"/>
              <a:gd name="connsiteX17" fmla="*/ 1457960 w 1553633"/>
              <a:gd name="connsiteY17" fmla="*/ 145627 h 1076114"/>
              <a:gd name="connsiteX18" fmla="*/ 1539240 w 1553633"/>
              <a:gd name="connsiteY18" fmla="*/ 328507 h 1076114"/>
              <a:gd name="connsiteX19" fmla="*/ 1544320 w 1553633"/>
              <a:gd name="connsiteY19" fmla="*/ 531707 h 1076114"/>
              <a:gd name="connsiteX20" fmla="*/ 1488440 w 1553633"/>
              <a:gd name="connsiteY20" fmla="*/ 719667 h 1076114"/>
              <a:gd name="connsiteX21" fmla="*/ 1397000 w 1553633"/>
              <a:gd name="connsiteY21" fmla="*/ 872067 h 1076114"/>
              <a:gd name="connsiteX22" fmla="*/ 1259840 w 1553633"/>
              <a:gd name="connsiteY22" fmla="*/ 943187 h 1076114"/>
              <a:gd name="connsiteX23" fmla="*/ 1061720 w 1553633"/>
              <a:gd name="connsiteY23" fmla="*/ 948267 h 1076114"/>
              <a:gd name="connsiteX24" fmla="*/ 929640 w 1553633"/>
              <a:gd name="connsiteY24" fmla="*/ 861907 h 1076114"/>
              <a:gd name="connsiteX25" fmla="*/ 848360 w 1553633"/>
              <a:gd name="connsiteY25" fmla="*/ 709507 h 1076114"/>
              <a:gd name="connsiteX26" fmla="*/ 828040 w 1553633"/>
              <a:gd name="connsiteY26" fmla="*/ 506307 h 1076114"/>
              <a:gd name="connsiteX27" fmla="*/ 812800 w 1553633"/>
              <a:gd name="connsiteY27" fmla="*/ 409787 h 1076114"/>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3633" h="1076114">
                <a:moveTo>
                  <a:pt x="812800" y="409787"/>
                </a:moveTo>
                <a:cubicBezTo>
                  <a:pt x="808567" y="438574"/>
                  <a:pt x="822113" y="590974"/>
                  <a:pt x="802640" y="679027"/>
                </a:cubicBezTo>
                <a:cubicBezTo>
                  <a:pt x="783167" y="767080"/>
                  <a:pt x="754380" y="873760"/>
                  <a:pt x="695960" y="938107"/>
                </a:cubicBezTo>
                <a:cubicBezTo>
                  <a:pt x="637540" y="1002454"/>
                  <a:pt x="534247" y="1054100"/>
                  <a:pt x="452120" y="1065107"/>
                </a:cubicBezTo>
                <a:cubicBezTo>
                  <a:pt x="369993" y="1076114"/>
                  <a:pt x="272627" y="1050714"/>
                  <a:pt x="203200" y="1004147"/>
                </a:cubicBezTo>
                <a:cubicBezTo>
                  <a:pt x="133773" y="957580"/>
                  <a:pt x="67733" y="859367"/>
                  <a:pt x="35560" y="785707"/>
                </a:cubicBezTo>
                <a:cubicBezTo>
                  <a:pt x="3387" y="712047"/>
                  <a:pt x="0" y="638387"/>
                  <a:pt x="10160" y="562187"/>
                </a:cubicBezTo>
                <a:cubicBezTo>
                  <a:pt x="20320" y="485987"/>
                  <a:pt x="53340" y="396240"/>
                  <a:pt x="96520" y="328507"/>
                </a:cubicBezTo>
                <a:cubicBezTo>
                  <a:pt x="139700" y="260774"/>
                  <a:pt x="218440" y="195580"/>
                  <a:pt x="269240" y="155787"/>
                </a:cubicBezTo>
                <a:cubicBezTo>
                  <a:pt x="320040" y="115994"/>
                  <a:pt x="351367" y="104987"/>
                  <a:pt x="401320" y="89747"/>
                </a:cubicBezTo>
                <a:cubicBezTo>
                  <a:pt x="451273" y="74507"/>
                  <a:pt x="509693" y="52494"/>
                  <a:pt x="568960" y="64347"/>
                </a:cubicBezTo>
                <a:cubicBezTo>
                  <a:pt x="628227" y="76200"/>
                  <a:pt x="712047" y="142240"/>
                  <a:pt x="756920" y="160867"/>
                </a:cubicBezTo>
                <a:cubicBezTo>
                  <a:pt x="801793" y="179494"/>
                  <a:pt x="812800" y="186267"/>
                  <a:pt x="838200" y="176107"/>
                </a:cubicBezTo>
                <a:cubicBezTo>
                  <a:pt x="863600" y="165947"/>
                  <a:pt x="876300" y="124460"/>
                  <a:pt x="909320" y="99907"/>
                </a:cubicBezTo>
                <a:cubicBezTo>
                  <a:pt x="942340" y="75354"/>
                  <a:pt x="993140" y="44874"/>
                  <a:pt x="1036320" y="28787"/>
                </a:cubicBezTo>
                <a:cubicBezTo>
                  <a:pt x="1079500" y="12700"/>
                  <a:pt x="1120140" y="0"/>
                  <a:pt x="1168400" y="3387"/>
                </a:cubicBezTo>
                <a:cubicBezTo>
                  <a:pt x="1216660" y="6774"/>
                  <a:pt x="1277620" y="25400"/>
                  <a:pt x="1325880" y="49107"/>
                </a:cubicBezTo>
                <a:cubicBezTo>
                  <a:pt x="1374140" y="72814"/>
                  <a:pt x="1422400" y="99060"/>
                  <a:pt x="1457960" y="145627"/>
                </a:cubicBezTo>
                <a:cubicBezTo>
                  <a:pt x="1493520" y="192194"/>
                  <a:pt x="1524847" y="264160"/>
                  <a:pt x="1539240" y="328507"/>
                </a:cubicBezTo>
                <a:cubicBezTo>
                  <a:pt x="1553633" y="392854"/>
                  <a:pt x="1552787" y="466514"/>
                  <a:pt x="1544320" y="531707"/>
                </a:cubicBezTo>
                <a:cubicBezTo>
                  <a:pt x="1535853" y="596900"/>
                  <a:pt x="1512993" y="662940"/>
                  <a:pt x="1488440" y="719667"/>
                </a:cubicBezTo>
                <a:cubicBezTo>
                  <a:pt x="1463887" y="776394"/>
                  <a:pt x="1435100" y="834814"/>
                  <a:pt x="1397000" y="872067"/>
                </a:cubicBezTo>
                <a:cubicBezTo>
                  <a:pt x="1358900" y="909320"/>
                  <a:pt x="1315720" y="930487"/>
                  <a:pt x="1259840" y="943187"/>
                </a:cubicBezTo>
                <a:cubicBezTo>
                  <a:pt x="1203960" y="955887"/>
                  <a:pt x="1116753" y="961814"/>
                  <a:pt x="1061720" y="948267"/>
                </a:cubicBezTo>
                <a:cubicBezTo>
                  <a:pt x="1006687" y="934720"/>
                  <a:pt x="965200" y="901700"/>
                  <a:pt x="929640" y="861907"/>
                </a:cubicBezTo>
                <a:cubicBezTo>
                  <a:pt x="894080" y="822114"/>
                  <a:pt x="865293" y="768774"/>
                  <a:pt x="848360" y="709507"/>
                </a:cubicBezTo>
                <a:cubicBezTo>
                  <a:pt x="831427" y="650240"/>
                  <a:pt x="832273" y="553720"/>
                  <a:pt x="828040" y="506307"/>
                </a:cubicBezTo>
                <a:cubicBezTo>
                  <a:pt x="823807" y="458894"/>
                  <a:pt x="817033" y="381000"/>
                  <a:pt x="812800" y="409787"/>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3" name="Freeform 12"/>
          <p:cNvSpPr/>
          <p:nvPr/>
        </p:nvSpPr>
        <p:spPr>
          <a:xfrm>
            <a:off x="2144607" y="3431540"/>
            <a:ext cx="664633" cy="506307"/>
          </a:xfrm>
          <a:custGeom>
            <a:gdLst>
              <a:gd name="connsiteX0" fmla="*/ 19473 w 664633"/>
              <a:gd name="connsiteY0" fmla="*/ 215900 h 506307"/>
              <a:gd name="connsiteX1" fmla="*/ 146473 w 664633"/>
              <a:gd name="connsiteY1" fmla="*/ 58420 h 506307"/>
              <a:gd name="connsiteX2" fmla="*/ 395393 w 664633"/>
              <a:gd name="connsiteY2" fmla="*/ 2540 h 506307"/>
              <a:gd name="connsiteX3" fmla="*/ 603673 w 664633"/>
              <a:gd name="connsiteY3" fmla="*/ 73660 h 506307"/>
              <a:gd name="connsiteX4" fmla="*/ 659553 w 664633"/>
              <a:gd name="connsiteY4" fmla="*/ 215900 h 506307"/>
              <a:gd name="connsiteX5" fmla="*/ 573193 w 664633"/>
              <a:gd name="connsiteY5" fmla="*/ 398780 h 506307"/>
              <a:gd name="connsiteX6" fmla="*/ 385233 w 664633"/>
              <a:gd name="connsiteY6" fmla="*/ 495300 h 506307"/>
              <a:gd name="connsiteX7" fmla="*/ 136313 w 664633"/>
              <a:gd name="connsiteY7" fmla="*/ 464820 h 506307"/>
              <a:gd name="connsiteX8" fmla="*/ 29633 w 664633"/>
              <a:gd name="connsiteY8" fmla="*/ 353060 h 506307"/>
              <a:gd name="connsiteX9" fmla="*/ 19473 w 664633"/>
              <a:gd name="connsiteY9" fmla="*/ 215900 h 50630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4633" h="506307">
                <a:moveTo>
                  <a:pt x="19473" y="215900"/>
                </a:moveTo>
                <a:cubicBezTo>
                  <a:pt x="38946" y="166793"/>
                  <a:pt x="83820" y="93980"/>
                  <a:pt x="146473" y="58420"/>
                </a:cubicBezTo>
                <a:cubicBezTo>
                  <a:pt x="209126" y="22860"/>
                  <a:pt x="319193" y="0"/>
                  <a:pt x="395393" y="2540"/>
                </a:cubicBezTo>
                <a:cubicBezTo>
                  <a:pt x="471593" y="5080"/>
                  <a:pt x="559646" y="38100"/>
                  <a:pt x="603673" y="73660"/>
                </a:cubicBezTo>
                <a:cubicBezTo>
                  <a:pt x="647700" y="109220"/>
                  <a:pt x="664633" y="161713"/>
                  <a:pt x="659553" y="215900"/>
                </a:cubicBezTo>
                <a:cubicBezTo>
                  <a:pt x="654473" y="270087"/>
                  <a:pt x="618913" y="352213"/>
                  <a:pt x="573193" y="398780"/>
                </a:cubicBezTo>
                <a:cubicBezTo>
                  <a:pt x="527473" y="445347"/>
                  <a:pt x="458046" y="484293"/>
                  <a:pt x="385233" y="495300"/>
                </a:cubicBezTo>
                <a:cubicBezTo>
                  <a:pt x="312420" y="506307"/>
                  <a:pt x="195580" y="488527"/>
                  <a:pt x="136313" y="464820"/>
                </a:cubicBezTo>
                <a:cubicBezTo>
                  <a:pt x="77046" y="441113"/>
                  <a:pt x="49106" y="397087"/>
                  <a:pt x="29633" y="353060"/>
                </a:cubicBezTo>
                <a:cubicBezTo>
                  <a:pt x="10160" y="309033"/>
                  <a:pt x="0" y="265007"/>
                  <a:pt x="19473" y="215900"/>
                </a:cubicBezTo>
                <a:close/>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Freeform 13"/>
          <p:cNvSpPr/>
          <p:nvPr/>
        </p:nvSpPr>
        <p:spPr>
          <a:xfrm>
            <a:off x="2267585" y="3573145"/>
            <a:ext cx="448310" cy="173355"/>
          </a:xfrm>
          <a:custGeom>
            <a:gdLst>
              <a:gd name="connsiteX0" fmla="*/ 3175 w 448310"/>
              <a:gd name="connsiteY0" fmla="*/ 107315 h 173355"/>
              <a:gd name="connsiteX1" fmla="*/ 71755 w 448310"/>
              <a:gd name="connsiteY1" fmla="*/ 53975 h 173355"/>
              <a:gd name="connsiteX2" fmla="*/ 167005 w 448310"/>
              <a:gd name="connsiteY2" fmla="*/ 15875 h 173355"/>
              <a:gd name="connsiteX3" fmla="*/ 216535 w 448310"/>
              <a:gd name="connsiteY3" fmla="*/ 635 h 173355"/>
              <a:gd name="connsiteX4" fmla="*/ 410845 w 448310"/>
              <a:gd name="connsiteY4" fmla="*/ 19685 h 173355"/>
              <a:gd name="connsiteX5" fmla="*/ 441325 w 448310"/>
              <a:gd name="connsiteY5" fmla="*/ 61595 h 173355"/>
              <a:gd name="connsiteX6" fmla="*/ 380365 w 448310"/>
              <a:gd name="connsiteY6" fmla="*/ 107315 h 173355"/>
              <a:gd name="connsiteX7" fmla="*/ 220345 w 448310"/>
              <a:gd name="connsiteY7" fmla="*/ 164465 h 173355"/>
              <a:gd name="connsiteX8" fmla="*/ 52705 w 448310"/>
              <a:gd name="connsiteY8" fmla="*/ 160655 h 173355"/>
              <a:gd name="connsiteX9" fmla="*/ 3175 w 448310"/>
              <a:gd name="connsiteY9" fmla="*/ 107315 h 173355"/>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309" h="173355">
                <a:moveTo>
                  <a:pt x="3175" y="107315"/>
                </a:moveTo>
                <a:cubicBezTo>
                  <a:pt x="6350" y="89535"/>
                  <a:pt x="44450" y="69215"/>
                  <a:pt x="71755" y="53975"/>
                </a:cubicBezTo>
                <a:cubicBezTo>
                  <a:pt x="99060" y="38735"/>
                  <a:pt x="142875" y="24765"/>
                  <a:pt x="167005" y="15875"/>
                </a:cubicBezTo>
                <a:cubicBezTo>
                  <a:pt x="191135" y="6985"/>
                  <a:pt x="175895" y="0"/>
                  <a:pt x="216535" y="635"/>
                </a:cubicBezTo>
                <a:cubicBezTo>
                  <a:pt x="257175" y="1270"/>
                  <a:pt x="373380" y="9525"/>
                  <a:pt x="410845" y="19685"/>
                </a:cubicBezTo>
                <a:cubicBezTo>
                  <a:pt x="448310" y="29845"/>
                  <a:pt x="446405" y="46990"/>
                  <a:pt x="441325" y="61595"/>
                </a:cubicBezTo>
                <a:cubicBezTo>
                  <a:pt x="436245" y="76200"/>
                  <a:pt x="417195" y="90170"/>
                  <a:pt x="380365" y="107315"/>
                </a:cubicBezTo>
                <a:cubicBezTo>
                  <a:pt x="343535" y="124460"/>
                  <a:pt x="274955" y="155575"/>
                  <a:pt x="220345" y="164465"/>
                </a:cubicBezTo>
                <a:cubicBezTo>
                  <a:pt x="165735" y="173355"/>
                  <a:pt x="87630" y="172085"/>
                  <a:pt x="52705" y="160655"/>
                </a:cubicBezTo>
                <a:cubicBezTo>
                  <a:pt x="17780" y="149225"/>
                  <a:pt x="0" y="125095"/>
                  <a:pt x="3175" y="107315"/>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5" name="Rectangle 4"/>
          <p:cNvSpPr/>
          <p:nvPr/>
        </p:nvSpPr>
        <p:spPr>
          <a:xfrm>
            <a:off x="609600" y="3431540"/>
            <a:ext cx="838200" cy="1251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9650000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3" presetClass="entr" presetSubtype="10" fill="hold" nodeType="withEffect">
                                  <p:stCondLst>
                                    <p:cond delay="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1000"/>
                                        <p:tgtEl>
                                          <p:spTgt spid="7"/>
                                        </p:tgtEl>
                                      </p:cBhvr>
                                    </p:animEffect>
                                  </p:childTnLst>
                                </p:cTn>
                              </p:par>
                            </p:childTnLst>
                          </p:cTn>
                        </p:par>
                        <p:par>
                          <p:cTn id="11" fill="hold" nodeType="afterGroup">
                            <p:stCondLst>
                              <p:cond delay="1000"/>
                            </p:stCondLst>
                            <p:childTnLst>
                              <p:par>
                                <p:cTn id="12" presetID="22" presetClass="entr" presetSubtype="8" fill="hold" grpId="0" nodeType="afterEffect">
                                  <p:stCondLst>
                                    <p:cond delay="0"/>
                                  </p:stCondLst>
                                  <p:iterate type="lt">
                                    <p:tmPct val="10000"/>
                                  </p:iterate>
                                  <p:childTnLst>
                                    <p:set>
                                      <p:cBhvr>
                                        <p:cTn id="13" dur="1" fill="hold">
                                          <p:stCondLst>
                                            <p:cond delay="0"/>
                                          </p:stCondLst>
                                        </p:cTn>
                                        <p:tgtEl>
                                          <p:spTgt spid="12"/>
                                        </p:tgtEl>
                                        <p:attrNameLst>
                                          <p:attrName>style.visibility</p:attrName>
                                        </p:attrNameLst>
                                      </p:cBhvr>
                                      <p:to>
                                        <p:strVal val="visible"/>
                                      </p:to>
                                    </p:set>
                                    <p:animEffect transition="in" filter="wipe(left)">
                                      <p:cBhvr>
                                        <p:cTn id="14" dur="2000"/>
                                        <p:tgtEl>
                                          <p:spTgt spid="12"/>
                                        </p:tgtEl>
                                      </p:cBhvr>
                                    </p:animEffect>
                                  </p:childTnLst>
                                </p:cTn>
                              </p:par>
                            </p:childTnLst>
                          </p:cTn>
                        </p:par>
                        <p:par>
                          <p:cTn id="15" fill="hold" nodeType="afterGroup">
                            <p:stCondLst>
                              <p:cond delay="3000"/>
                            </p:stCondLst>
                            <p:childTnLst>
                              <p:par>
                                <p:cTn id="16" presetID="35" presetClass="emph" presetSubtype="0" repeatCount="4000" fill="hold" grpId="1" nodeType="afterEffect">
                                  <p:stCondLst>
                                    <p:cond delay="0"/>
                                  </p:stCondLst>
                                  <p:iterate type="lt">
                                    <p:tmPct val="10000"/>
                                  </p:iterate>
                                  <p:childTnLst>
                                    <p:anim calcmode="discrete" valueType="str">
                                      <p:cBhvr>
                                        <p:cTn id="17"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18" fill="hold" nodeType="clickPar">
                      <p:stCondLst>
                        <p:cond delay="indefinite"/>
                      </p:stCondLst>
                      <p:childTnLst>
                        <p:par>
                          <p:cTn id="19" fill="hold">
                            <p:stCondLst>
                              <p:cond delay="0"/>
                            </p:stCondLst>
                            <p:childTnLst>
                              <p:par>
                                <p:cTn id="20" presetID="42" presetClass="entr" presetSubtype="0"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nodeType="clickEffect">
                                  <p:stCondLst>
                                    <p:cond delay="0"/>
                                  </p:stCondLst>
                                  <p:iterate type="lt">
                                    <p:tmPct val="10000"/>
                                  </p:iterate>
                                  <p:childTnLst>
                                    <p:set>
                                      <p:cBhvr>
                                        <p:cTn id="28" dur="1" fill="hold">
                                          <p:stCondLst>
                                            <p:cond delay="0"/>
                                          </p:stCondLst>
                                        </p:cTn>
                                        <p:tgtEl>
                                          <p:spTgt spid="8">
                                            <p:txEl>
                                              <p:pRg st="0" end="0"/>
                                            </p:txEl>
                                          </p:spTgt>
                                        </p:tgtEl>
                                        <p:attrNameLst>
                                          <p:attrName>style.visibility</p:attrName>
                                        </p:attrNameLst>
                                      </p:cBhvr>
                                      <p:to>
                                        <p:strVal val="visible"/>
                                      </p:to>
                                    </p:set>
                                    <p:animEffect transition="in" filter="wipe(left)">
                                      <p:cBhvr>
                                        <p:cTn id="29" dur="500"/>
                                        <p:tgtEl>
                                          <p:spTgt spid="8">
                                            <p:txEl>
                                              <p:pRg st="0" end="0"/>
                                            </p:txEl>
                                          </p:spTgt>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iterate type="lt">
                                    <p:tmPct val="10000"/>
                                  </p:iterate>
                                  <p:childTnLst>
                                    <p:set>
                                      <p:cBhvr>
                                        <p:cTn id="32" dur="1" fill="hold">
                                          <p:stCondLst>
                                            <p:cond delay="0"/>
                                          </p:stCondLst>
                                        </p:cTn>
                                        <p:tgtEl>
                                          <p:spTgt spid="8">
                                            <p:txEl>
                                              <p:pRg st="1" end="1"/>
                                            </p:txEl>
                                          </p:spTgt>
                                        </p:tgtEl>
                                        <p:attrNameLst>
                                          <p:attrName>style.visibility</p:attrName>
                                        </p:attrNameLst>
                                      </p:cBhvr>
                                      <p:to>
                                        <p:strVal val="visible"/>
                                      </p:to>
                                    </p:set>
                                    <p:animEffect transition="in" filter="wipe(left)">
                                      <p:cBhvr>
                                        <p:cTn id="33" dur="500"/>
                                        <p:tgtEl>
                                          <p:spTgt spid="8">
                                            <p:txEl>
                                              <p:pRg st="1" end="1"/>
                                            </p:txEl>
                                          </p:spTgt>
                                        </p:tgtEl>
                                      </p:cBhvr>
                                    </p:animEffect>
                                  </p:childTnLst>
                                </p:cTn>
                              </p:par>
                            </p:childTnLst>
                          </p:cTn>
                        </p:par>
                        <p:par>
                          <p:cTn id="34" fill="hold" nodeType="afterGroup">
                            <p:stCondLst>
                              <p:cond delay="1000"/>
                            </p:stCondLst>
                            <p:childTnLst>
                              <p:par>
                                <p:cTn id="35" presetID="22" presetClass="entr" presetSubtype="4" fill="hold" grpId="0" nodeType="after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Effect transition="in" filter="wipe(down)">
                                      <p:cBhvr>
                                        <p:cTn id="37" dur="2000"/>
                                        <p:tgtEl>
                                          <p:spTgt spid="13"/>
                                        </p:tgtEl>
                                      </p:cBhvr>
                                    </p:animEffect>
                                  </p:childTnLst>
                                </p:cTn>
                              </p:par>
                              <p:par>
                                <p:cTn id="38" presetID="22" presetClass="entr" presetSubtype="4" fill="hold" grpId="0" nodeType="withEffect">
                                  <p:stCondLst>
                                    <p:cond delay="0"/>
                                  </p:stCondLst>
                                  <p:iterate type="lt">
                                    <p:tmPct val="10000"/>
                                  </p:iterate>
                                  <p:childTnLst>
                                    <p:set>
                                      <p:cBhvr>
                                        <p:cTn id="39" dur="1" fill="hold">
                                          <p:stCondLst>
                                            <p:cond delay="0"/>
                                          </p:stCondLst>
                                        </p:cTn>
                                        <p:tgtEl>
                                          <p:spTgt spid="14"/>
                                        </p:tgtEl>
                                        <p:attrNameLst>
                                          <p:attrName>style.visibility</p:attrName>
                                        </p:attrNameLst>
                                      </p:cBhvr>
                                      <p:to>
                                        <p:strVal val="visible"/>
                                      </p:to>
                                    </p:set>
                                    <p:animEffect transition="in" filter="wipe(down)">
                                      <p:cBhvr>
                                        <p:cTn id="40" dur="2000"/>
                                        <p:tgtEl>
                                          <p:spTgt spid="14"/>
                                        </p:tgtEl>
                                      </p:cBhvr>
                                    </p:animEffect>
                                  </p:childTnLst>
                                </p:cTn>
                              </p:par>
                            </p:childTnLst>
                          </p:cTn>
                        </p:par>
                        <p:par>
                          <p:cTn id="41" fill="hold" nodeType="afterGroup">
                            <p:stCondLst>
                              <p:cond delay="3000"/>
                            </p:stCondLst>
                            <p:childTnLst>
                              <p:par>
                                <p:cTn id="42" presetID="35" presetClass="emph" presetSubtype="0" repeatCount="4000" fill="hold" grpId="1" nodeType="afterEffect">
                                  <p:stCondLst>
                                    <p:cond delay="0"/>
                                  </p:stCondLst>
                                  <p:iterate type="lt">
                                    <p:tmPct val="10000"/>
                                  </p:iterate>
                                  <p:childTnLst>
                                    <p:anim calcmode="discrete" valueType="str">
                                      <p:cBhvr>
                                        <p:cTn id="43" dur="1000" fill="hold"/>
                                        <p:tgtEl>
                                          <p:spTgt spid="13"/>
                                        </p:tgtEl>
                                        <p:attrNameLst>
                                          <p:attrName>style.visibility</p:attrName>
                                        </p:attrNameLst>
                                      </p:cBhvr>
                                      <p:tavLst>
                                        <p:tav tm="0">
                                          <p:val>
                                            <p:strVal val="hidden"/>
                                          </p:val>
                                        </p:tav>
                                        <p:tav tm="50000">
                                          <p:val>
                                            <p:strVal val="visible"/>
                                          </p:val>
                                        </p:tav>
                                      </p:tavLst>
                                    </p:anim>
                                  </p:childTnLst>
                                </p:cTn>
                              </p:par>
                              <p:par>
                                <p:cTn id="44" presetID="35" presetClass="emph" presetSubtype="0" repeatCount="4000" fill="hold" grpId="1" nodeType="withEffect">
                                  <p:stCondLst>
                                    <p:cond delay="0"/>
                                  </p:stCondLst>
                                  <p:iterate type="lt">
                                    <p:tmPct val="10000"/>
                                  </p:iterate>
                                  <p:childTnLst>
                                    <p:anim calcmode="discrete" valueType="str">
                                      <p:cBhvr>
                                        <p:cTn id="45"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6" fill="hold" nodeType="clickPar">
                      <p:stCondLst>
                        <p:cond delay="indefinite"/>
                      </p:stCondLst>
                      <p:childTnLst>
                        <p:par>
                          <p:cTn id="47" fill="hold">
                            <p:stCondLst>
                              <p:cond delay="0"/>
                            </p:stCondLst>
                            <p:childTnLst>
                              <p:par>
                                <p:cTn id="48" presetID="42" presetClass="entr" presetSubtype="0" fill="hold" grpId="0" nodeType="clickEffect">
                                  <p:stCondLst>
                                    <p:cond delay="0"/>
                                  </p:stCondLst>
                                  <p:iterate type="lt">
                                    <p:tmPct val="10000"/>
                                  </p:iterate>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10">
                                            <p:txEl>
                                              <p:pRg st="0" end="0"/>
                                            </p:txEl>
                                          </p:spTgt>
                                        </p:tgtEl>
                                        <p:attrNameLst>
                                          <p:attrName>style.visibility</p:attrName>
                                        </p:attrNameLst>
                                      </p:cBhvr>
                                      <p:to>
                                        <p:strVal val="visible"/>
                                      </p:to>
                                    </p:set>
                                    <p:animEffect transition="in" filter="wipe(left)">
                                      <p:cBhvr>
                                        <p:cTn id="57" dur="500"/>
                                        <p:tgtEl>
                                          <p:spTgt spid="10">
                                            <p:txEl>
                                              <p:pRg st="0" end="0"/>
                                            </p:txEl>
                                          </p:spTgt>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iterate type="lt">
                                    <p:tmPct val="10000"/>
                                  </p:iterate>
                                  <p:childTnLst>
                                    <p:set>
                                      <p:cBhvr>
                                        <p:cTn id="60" dur="1" fill="hold">
                                          <p:stCondLst>
                                            <p:cond delay="0"/>
                                          </p:stCondLst>
                                        </p:cTn>
                                        <p:tgtEl>
                                          <p:spTgt spid="10">
                                            <p:txEl>
                                              <p:pRg st="1" end="1"/>
                                            </p:txEl>
                                          </p:spTgt>
                                        </p:tgtEl>
                                        <p:attrNameLst>
                                          <p:attrName>style.visibility</p:attrName>
                                        </p:attrNameLst>
                                      </p:cBhvr>
                                      <p:to>
                                        <p:strVal val="visible"/>
                                      </p:to>
                                    </p:set>
                                    <p:animEffect transition="in" filter="wipe(left)">
                                      <p:cBhvr>
                                        <p:cTn id="61"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2" grpId="0" animBg="1"/>
      <p:bldP spid="12" grpId="1" animBg="1"/>
      <p:bldP spid="13" grpId="0" animBg="1"/>
      <p:bldP spid="13" grpId="1" animBg="1"/>
      <p:bldP spid="14" grpId="0" animBg="1"/>
      <p:bldP spid="14" grpId="1" animBg="1"/>
    </p:bldLst>
  </p:timing>
</p:sld>
</file>

<file path=ppt/slides/slide6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90032" y="1733550"/>
            <a:ext cx="623954" cy="623954"/>
          </a:xfrm>
          <a:prstGeom prst="rect">
            <a:avLst/>
          </a:prstGeom>
          <a:noFill/>
        </p:spPr>
      </p:pic>
      <p:sp>
        <p:nvSpPr>
          <p:cNvPr id="7" name="TextBox 6"/>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98. Assertion (A) : Ingression occurs during endoderm formation.</a:t>
            </a:r>
          </a:p>
        </p:txBody>
      </p:sp>
      <p:sp>
        <p:nvSpPr>
          <p:cNvPr id="12" name="TextBox 11"/>
          <p:cNvSpPr txBox="1"/>
          <p:nvPr/>
        </p:nvSpPr>
        <p:spPr>
          <a:xfrm>
            <a:off x="983550" y="1352550"/>
            <a:ext cx="7703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8750" indent="-1428750"/>
            <a:r>
              <a:rPr lang="en-US" sz="2000" b="1">
                <a:solidFill>
                  <a:srgbClr val="0000FF"/>
                </a:solidFill>
                <a:latin typeface="Times New Roman" pitchFamily="18" charset="0"/>
              </a:rPr>
              <a:t>Reason (R) : Hypoblast cells are occupied by epiblast cell.</a:t>
            </a:r>
          </a:p>
        </p:txBody>
      </p:sp>
      <p:sp>
        <p:nvSpPr>
          <p:cNvPr id="9" name="TextBox 8"/>
          <p:cNvSpPr txBox="1"/>
          <p:nvPr/>
        </p:nvSpPr>
        <p:spPr>
          <a:xfrm>
            <a:off x="983550" y="188019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sp>
        <p:nvSpPr>
          <p:cNvPr id="11" name="TextBox 10"/>
          <p:cNvSpPr txBox="1"/>
          <p:nvPr/>
        </p:nvSpPr>
        <p:spPr>
          <a:xfrm>
            <a:off x="983550" y="2377948"/>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2870792"/>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408318"/>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3559686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99. Assertion (A) : Yolk sac has no nutritive role. </a:t>
            </a:r>
          </a:p>
        </p:txBody>
      </p:sp>
      <p:sp>
        <p:nvSpPr>
          <p:cNvPr id="12" name="TextBox 11"/>
          <p:cNvSpPr txBox="1"/>
          <p:nvPr/>
        </p:nvSpPr>
        <p:spPr>
          <a:xfrm>
            <a:off x="990600" y="1352550"/>
            <a:ext cx="60960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Yolk is absent in yolk sac of mammals.</a:t>
            </a:r>
          </a:p>
        </p:txBody>
      </p:sp>
      <p:sp>
        <p:nvSpPr>
          <p:cNvPr id="9" name="TextBox 8"/>
          <p:cNvSpPr txBox="1"/>
          <p:nvPr/>
        </p:nvSpPr>
        <p:spPr>
          <a:xfrm>
            <a:off x="983550" y="1928495"/>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1809750"/>
            <a:ext cx="623954" cy="623954"/>
          </a:xfrm>
          <a:prstGeom prst="rect">
            <a:avLst/>
          </a:prstGeom>
          <a:noFill/>
        </p:spPr>
      </p:pic>
      <p:sp>
        <p:nvSpPr>
          <p:cNvPr id="11" name="TextBox 10"/>
          <p:cNvSpPr txBox="1"/>
          <p:nvPr/>
        </p:nvSpPr>
        <p:spPr>
          <a:xfrm>
            <a:off x="983550" y="2426251"/>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2991169"/>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5623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21270610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74295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100. Assertion (A) : Intra embryonic coelom forms pericardial, pleural cavities.</a:t>
            </a:r>
          </a:p>
        </p:txBody>
      </p:sp>
      <p:sp>
        <p:nvSpPr>
          <p:cNvPr id="12" name="TextBox 11"/>
          <p:cNvSpPr txBox="1"/>
          <p:nvPr/>
        </p:nvSpPr>
        <p:spPr>
          <a:xfrm>
            <a:off x="990600" y="1352550"/>
            <a:ext cx="7456142"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Intra embryonic coelom is forms between parietal &amp; </a:t>
            </a:r>
          </a:p>
          <a:p>
            <a:pPr marL="228600" indent="-228600"/>
            <a:r>
              <a:rPr lang="en-US" sz="2000" b="1">
                <a:solidFill>
                  <a:srgbClr val="0000FF"/>
                </a:solidFill>
                <a:latin typeface="Times New Roman" pitchFamily="18" charset="0"/>
              </a:rPr>
              <a:t>                       visceral layers.</a:t>
            </a:r>
          </a:p>
        </p:txBody>
      </p:sp>
      <p:sp>
        <p:nvSpPr>
          <p:cNvPr id="9" name="TextBox 8"/>
          <p:cNvSpPr txBox="1"/>
          <p:nvPr/>
        </p:nvSpPr>
        <p:spPr>
          <a:xfrm>
            <a:off x="819692" y="20383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2343150"/>
            <a:ext cx="623954" cy="623954"/>
          </a:xfrm>
          <a:prstGeom prst="rect">
            <a:avLst/>
          </a:prstGeom>
          <a:noFill/>
        </p:spPr>
      </p:pic>
      <p:sp>
        <p:nvSpPr>
          <p:cNvPr id="11" name="TextBox 10"/>
          <p:cNvSpPr txBox="1"/>
          <p:nvPr/>
        </p:nvSpPr>
        <p:spPr>
          <a:xfrm>
            <a:off x="819692" y="25361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819692" y="30289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819692" y="35568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22685759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73458" y="1657350"/>
            <a:ext cx="623954" cy="623954"/>
          </a:xfrm>
          <a:prstGeom prst="rect">
            <a:avLst/>
          </a:prstGeom>
          <a:noFill/>
        </p:spPr>
      </p:pic>
      <p:sp>
        <p:nvSpPr>
          <p:cNvPr id="7" name="TextBox 6"/>
          <p:cNvSpPr txBox="1"/>
          <p:nvPr/>
        </p:nvSpPr>
        <p:spPr>
          <a:xfrm>
            <a:off x="533400" y="74295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101. Assertion (A) :  Placenta is called Discoidal. </a:t>
            </a:r>
          </a:p>
        </p:txBody>
      </p:sp>
      <p:sp>
        <p:nvSpPr>
          <p:cNvPr id="12" name="TextBox 11"/>
          <p:cNvSpPr txBox="1"/>
          <p:nvPr/>
        </p:nvSpPr>
        <p:spPr>
          <a:xfrm>
            <a:off x="914400" y="1200150"/>
            <a:ext cx="80010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Villi of placenta are restricted to dorsal surface of </a:t>
            </a:r>
          </a:p>
          <a:p>
            <a:pPr marL="228600" indent="-228600"/>
            <a:r>
              <a:rPr lang="en-US" sz="2000" b="1">
                <a:solidFill>
                  <a:srgbClr val="0000FF"/>
                </a:solidFill>
                <a:latin typeface="Times New Roman" pitchFamily="18" charset="0"/>
              </a:rPr>
              <a:t>                       blastodisc.</a:t>
            </a:r>
          </a:p>
        </p:txBody>
      </p:sp>
      <p:sp>
        <p:nvSpPr>
          <p:cNvPr id="9" name="TextBox 8"/>
          <p:cNvSpPr txBox="1"/>
          <p:nvPr/>
        </p:nvSpPr>
        <p:spPr>
          <a:xfrm>
            <a:off x="907350" y="18097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sp>
        <p:nvSpPr>
          <p:cNvPr id="11" name="TextBox 10"/>
          <p:cNvSpPr txBox="1"/>
          <p:nvPr/>
        </p:nvSpPr>
        <p:spPr>
          <a:xfrm>
            <a:off x="907350" y="23075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07350" y="28724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07350" y="34765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1253965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74295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102. Assertion (A) :   Placenta is haemochorial. </a:t>
            </a:r>
          </a:p>
        </p:txBody>
      </p:sp>
      <p:sp>
        <p:nvSpPr>
          <p:cNvPr id="12" name="TextBox 11"/>
          <p:cNvSpPr txBox="1"/>
          <p:nvPr/>
        </p:nvSpPr>
        <p:spPr>
          <a:xfrm>
            <a:off x="990600" y="1200150"/>
            <a:ext cx="7456142"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Maternal blood comes into direct contact with the </a:t>
            </a:r>
          </a:p>
          <a:p>
            <a:pPr marL="228600" indent="-228600"/>
            <a:r>
              <a:rPr lang="en-US" sz="2000" b="1">
                <a:solidFill>
                  <a:srgbClr val="0000FF"/>
                </a:solidFill>
                <a:latin typeface="Times New Roman" pitchFamily="18" charset="0"/>
              </a:rPr>
              <a:t>                        foetal chorion.</a:t>
            </a:r>
          </a:p>
        </p:txBody>
      </p:sp>
      <p:sp>
        <p:nvSpPr>
          <p:cNvPr id="9" name="TextBox 8"/>
          <p:cNvSpPr txBox="1"/>
          <p:nvPr/>
        </p:nvSpPr>
        <p:spPr>
          <a:xfrm>
            <a:off x="983550" y="20383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1871596"/>
            <a:ext cx="623954" cy="623954"/>
          </a:xfrm>
          <a:prstGeom prst="rect">
            <a:avLst/>
          </a:prstGeom>
          <a:noFill/>
        </p:spPr>
      </p:pic>
      <p:sp>
        <p:nvSpPr>
          <p:cNvPr id="11" name="TextBox 10"/>
          <p:cNvSpPr txBox="1"/>
          <p:nvPr/>
        </p:nvSpPr>
        <p:spPr>
          <a:xfrm>
            <a:off x="983550" y="25361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31010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7051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537210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1733550"/>
            <a:ext cx="623954" cy="623954"/>
          </a:xfrm>
          <a:prstGeom prst="rect">
            <a:avLst/>
          </a:prstGeom>
          <a:noFill/>
        </p:spPr>
      </p:pic>
      <p:sp>
        <p:nvSpPr>
          <p:cNvPr id="7" name="TextBox 6"/>
          <p:cNvSpPr txBox="1"/>
          <p:nvPr/>
        </p:nvSpPr>
        <p:spPr>
          <a:xfrm>
            <a:off x="609600" y="74295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103. Assertion (A) : Placenta is called deciduate placenta.</a:t>
            </a:r>
          </a:p>
        </p:txBody>
      </p:sp>
      <p:sp>
        <p:nvSpPr>
          <p:cNvPr id="12" name="TextBox 11"/>
          <p:cNvSpPr txBox="1"/>
          <p:nvPr/>
        </p:nvSpPr>
        <p:spPr>
          <a:xfrm>
            <a:off x="990600" y="1200150"/>
            <a:ext cx="7456142"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Placenta is cast off during parturition with loss of </a:t>
            </a:r>
          </a:p>
          <a:p>
            <a:pPr marL="228600" indent="-228600"/>
            <a:r>
              <a:rPr lang="en-US" sz="2000" b="1">
                <a:solidFill>
                  <a:srgbClr val="0000FF"/>
                </a:solidFill>
                <a:latin typeface="Times New Roman" pitchFamily="18" charset="0"/>
              </a:rPr>
              <a:t>                         tissue &amp; blood.</a:t>
            </a:r>
          </a:p>
        </p:txBody>
      </p:sp>
      <p:sp>
        <p:nvSpPr>
          <p:cNvPr id="9" name="TextBox 8"/>
          <p:cNvSpPr txBox="1"/>
          <p:nvPr/>
        </p:nvSpPr>
        <p:spPr>
          <a:xfrm>
            <a:off x="983550" y="18859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sp>
        <p:nvSpPr>
          <p:cNvPr id="11" name="TextBox 10"/>
          <p:cNvSpPr txBox="1"/>
          <p:nvPr/>
        </p:nvSpPr>
        <p:spPr>
          <a:xfrm>
            <a:off x="983550" y="23837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29486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5527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7364970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1809750"/>
            <a:ext cx="623954" cy="623954"/>
          </a:xfrm>
          <a:prstGeom prst="rect">
            <a:avLst/>
          </a:prstGeom>
          <a:noFill/>
        </p:spPr>
      </p:pic>
      <p:sp>
        <p:nvSpPr>
          <p:cNvPr id="7" name="TextBox 6"/>
          <p:cNvSpPr txBox="1"/>
          <p:nvPr/>
        </p:nvSpPr>
        <p:spPr>
          <a:xfrm>
            <a:off x="609600" y="742950"/>
            <a:ext cx="86106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104. Assertion (A) : Placenta is connected to embryo through umbilical </a:t>
            </a:r>
          </a:p>
          <a:p>
            <a:pPr marL="1890713" indent="-1890713"/>
            <a:r>
              <a:rPr lang="en-US" sz="2000" b="1">
                <a:solidFill>
                  <a:srgbClr val="0000FF"/>
                </a:solidFill>
                <a:latin typeface="Times New Roman" pitchFamily="18" charset="0"/>
              </a:rPr>
              <a:t>                                  cord.</a:t>
            </a:r>
          </a:p>
        </p:txBody>
      </p:sp>
      <p:sp>
        <p:nvSpPr>
          <p:cNvPr id="12" name="TextBox 11"/>
          <p:cNvSpPr txBox="1"/>
          <p:nvPr/>
        </p:nvSpPr>
        <p:spPr>
          <a:xfrm>
            <a:off x="990600" y="1499486"/>
            <a:ext cx="745614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r>
              <a:rPr lang="en-US" sz="2000" b="1">
                <a:solidFill>
                  <a:srgbClr val="0000FF"/>
                </a:solidFill>
                <a:latin typeface="Times New Roman" pitchFamily="18" charset="0"/>
              </a:rPr>
              <a:t>Reason (R) :   Umbilical cord help in transport of substances.</a:t>
            </a:r>
          </a:p>
        </p:txBody>
      </p:sp>
      <p:sp>
        <p:nvSpPr>
          <p:cNvPr id="9" name="TextBox 8"/>
          <p:cNvSpPr txBox="1"/>
          <p:nvPr/>
        </p:nvSpPr>
        <p:spPr>
          <a:xfrm>
            <a:off x="983550" y="198063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sp>
        <p:nvSpPr>
          <p:cNvPr id="11" name="TextBox 10"/>
          <p:cNvSpPr txBox="1"/>
          <p:nvPr/>
        </p:nvSpPr>
        <p:spPr>
          <a:xfrm>
            <a:off x="983550" y="247838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304330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64744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1275594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73458" y="2114550"/>
            <a:ext cx="623954" cy="623954"/>
          </a:xfrm>
          <a:prstGeom prst="rect">
            <a:avLst/>
          </a:prstGeom>
          <a:noFill/>
        </p:spPr>
      </p:pic>
      <p:sp>
        <p:nvSpPr>
          <p:cNvPr id="7" name="TextBox 6"/>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105. Assertion (A) : Levels of estrogens, progesterons etc. increases during pregnancy.</a:t>
            </a:r>
          </a:p>
        </p:txBody>
      </p:sp>
      <p:sp>
        <p:nvSpPr>
          <p:cNvPr id="12" name="TextBox 11"/>
          <p:cNvSpPr txBox="1"/>
          <p:nvPr/>
        </p:nvSpPr>
        <p:spPr>
          <a:xfrm>
            <a:off x="838200" y="1581150"/>
            <a:ext cx="7532342"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35100" indent="-1435100"/>
            <a:r>
              <a:rPr lang="en-US" sz="2000" b="1">
                <a:solidFill>
                  <a:srgbClr val="0000FF"/>
                </a:solidFill>
                <a:latin typeface="Times New Roman" pitchFamily="18" charset="0"/>
              </a:rPr>
              <a:t>Reason (R) : Increased levels of above hormones help in maintenance of pregnancy.</a:t>
            </a:r>
          </a:p>
        </p:txBody>
      </p:sp>
      <p:sp>
        <p:nvSpPr>
          <p:cNvPr id="9" name="TextBox 8"/>
          <p:cNvSpPr txBox="1"/>
          <p:nvPr/>
        </p:nvSpPr>
        <p:spPr>
          <a:xfrm>
            <a:off x="907350" y="22710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sp>
        <p:nvSpPr>
          <p:cNvPr id="11" name="TextBox 10"/>
          <p:cNvSpPr txBox="1"/>
          <p:nvPr/>
        </p:nvSpPr>
        <p:spPr>
          <a:xfrm>
            <a:off x="907350" y="27688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07350" y="33337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07350" y="39378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10888971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106. Assertion (A) : Intrauterine period is gestation.</a:t>
            </a:r>
          </a:p>
        </p:txBody>
      </p:sp>
      <p:sp>
        <p:nvSpPr>
          <p:cNvPr id="12" name="TextBox 11"/>
          <p:cNvSpPr txBox="1"/>
          <p:nvPr/>
        </p:nvSpPr>
        <p:spPr>
          <a:xfrm>
            <a:off x="1078258" y="1423286"/>
            <a:ext cx="753234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35100" indent="-1435100"/>
            <a:r>
              <a:rPr lang="en-US" sz="2000" b="1">
                <a:solidFill>
                  <a:srgbClr val="0000FF"/>
                </a:solidFill>
                <a:latin typeface="Times New Roman" pitchFamily="18" charset="0"/>
              </a:rPr>
              <a:t>Reason (R) :  Gestation period is 9 months in human beings.</a:t>
            </a:r>
          </a:p>
        </p:txBody>
      </p:sp>
      <p:sp>
        <p:nvSpPr>
          <p:cNvPr id="9" name="TextBox 8"/>
          <p:cNvSpPr txBox="1"/>
          <p:nvPr/>
        </p:nvSpPr>
        <p:spPr>
          <a:xfrm>
            <a:off x="1059750" y="18859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25858" y="2190750"/>
            <a:ext cx="623954" cy="623954"/>
          </a:xfrm>
          <a:prstGeom prst="rect">
            <a:avLst/>
          </a:prstGeom>
          <a:noFill/>
        </p:spPr>
      </p:pic>
      <p:sp>
        <p:nvSpPr>
          <p:cNvPr id="11" name="TextBox 10"/>
          <p:cNvSpPr txBox="1"/>
          <p:nvPr/>
        </p:nvSpPr>
        <p:spPr>
          <a:xfrm>
            <a:off x="1059750" y="23837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1059750" y="29486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1059750" y="35527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30064775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107. Assertion (A) : Stem cells are present in inner cell mass of a blastocyst.</a:t>
            </a:r>
          </a:p>
        </p:txBody>
      </p:sp>
      <p:sp>
        <p:nvSpPr>
          <p:cNvPr id="12" name="TextBox 11"/>
          <p:cNvSpPr txBox="1"/>
          <p:nvPr/>
        </p:nvSpPr>
        <p:spPr>
          <a:xfrm>
            <a:off x="1078258" y="1504950"/>
            <a:ext cx="753234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35100" indent="-1435100"/>
            <a:r>
              <a:rPr lang="en-US" sz="2000" b="1">
                <a:solidFill>
                  <a:srgbClr val="0000FF"/>
                </a:solidFill>
                <a:latin typeface="Times New Roman" pitchFamily="18" charset="0"/>
              </a:rPr>
              <a:t>Reason (R) : Stem cells exhibit self –renewal and cellular potency. </a:t>
            </a:r>
          </a:p>
        </p:txBody>
      </p:sp>
      <p:sp>
        <p:nvSpPr>
          <p:cNvPr id="9" name="TextBox 8"/>
          <p:cNvSpPr txBox="1"/>
          <p:nvPr/>
        </p:nvSpPr>
        <p:spPr>
          <a:xfrm>
            <a:off x="1059750" y="1958024"/>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25858" y="2262824"/>
            <a:ext cx="623954" cy="623954"/>
          </a:xfrm>
          <a:prstGeom prst="rect">
            <a:avLst/>
          </a:prstGeom>
          <a:noFill/>
        </p:spPr>
      </p:pic>
      <p:sp>
        <p:nvSpPr>
          <p:cNvPr id="11" name="TextBox 10"/>
          <p:cNvSpPr txBox="1"/>
          <p:nvPr/>
        </p:nvSpPr>
        <p:spPr>
          <a:xfrm>
            <a:off x="1059750" y="245578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1059750" y="3020698"/>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1059750" y="362483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733812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600" y="742950"/>
            <a:ext cx="941283"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PENIS</a:t>
            </a:r>
          </a:p>
        </p:txBody>
      </p:sp>
      <p:pic>
        <p:nvPicPr>
          <p:cNvPr id="8" name="Picture 2"/>
          <p:cNvPicPr>
            <a:picLocks noChangeAspect="1" noChangeArrowheads="1"/>
          </p:cNvPicPr>
          <p:nvPr/>
        </p:nvPicPr>
        <p:blipFill>
          <a:blip r:embed="rId2"/>
          <a:stretch>
            <a:fillRect/>
          </a:stretch>
        </p:blipFill>
        <p:spPr bwMode="auto">
          <a:xfrm>
            <a:off x="533400" y="1276350"/>
            <a:ext cx="3429000" cy="3026179"/>
          </a:xfrm>
          <a:prstGeom prst="rect">
            <a:avLst/>
          </a:prstGeom>
          <a:noFill/>
          <a:ln w="38100">
            <a:noFill/>
            <a:miter lim="800000"/>
          </a:ln>
          <a:effectLst/>
        </p:spPr>
      </p:pic>
      <p:sp>
        <p:nvSpPr>
          <p:cNvPr id="10" name="Cloud 9"/>
          <p:cNvSpPr/>
          <p:nvPr/>
        </p:nvSpPr>
        <p:spPr>
          <a:xfrm>
            <a:off x="3962400" y="819152"/>
            <a:ext cx="4398818" cy="175260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copora cavernosa consists of special tissue with spaces that are filled with blood</a:t>
            </a:r>
          </a:p>
        </p:txBody>
      </p:sp>
      <p:sp>
        <p:nvSpPr>
          <p:cNvPr id="11" name="Cloud 10"/>
          <p:cNvSpPr/>
          <p:nvPr/>
        </p:nvSpPr>
        <p:spPr>
          <a:xfrm>
            <a:off x="3657600" y="2595733"/>
            <a:ext cx="4038600" cy="1447799"/>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They help in erection of penis to facilitate insemination.</a:t>
            </a:r>
          </a:p>
        </p:txBody>
      </p:sp>
    </p:spTree>
    <p:extLst>
      <p:ext uri="{BB962C8B-B14F-4D97-AF65-F5344CB8AC3E}">
        <p14:creationId xmlns:p14="http://schemas.microsoft.com/office/powerpoint/2010/main" val="28200360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wipe(left)">
                                      <p:cBhvr>
                                        <p:cTn id="14" dur="500"/>
                                        <p:tgtEl>
                                          <p:spTgt spid="10">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42" presetClass="entr" presetSubtype="0" fill="hold" grpId="0" nodeType="click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wipe(left)">
                                      <p:cBhvr>
                                        <p:cTn id="2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108. Assertion (A) :  Oxytocin helps in parturition.</a:t>
            </a:r>
          </a:p>
        </p:txBody>
      </p:sp>
      <p:sp>
        <p:nvSpPr>
          <p:cNvPr id="12" name="TextBox 11"/>
          <p:cNvSpPr txBox="1"/>
          <p:nvPr/>
        </p:nvSpPr>
        <p:spPr>
          <a:xfrm>
            <a:off x="1078258" y="1347086"/>
            <a:ext cx="753234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35100" indent="-1435100"/>
            <a:r>
              <a:rPr lang="en-US" sz="2000" b="1">
                <a:solidFill>
                  <a:srgbClr val="0000FF"/>
                </a:solidFill>
                <a:latin typeface="Times New Roman" pitchFamily="18" charset="0"/>
              </a:rPr>
              <a:t>Reason (R) :  Oxytocin is secreted by maternal pituitary.</a:t>
            </a:r>
          </a:p>
        </p:txBody>
      </p:sp>
      <p:sp>
        <p:nvSpPr>
          <p:cNvPr id="9" name="TextBox 8"/>
          <p:cNvSpPr txBox="1"/>
          <p:nvPr/>
        </p:nvSpPr>
        <p:spPr>
          <a:xfrm>
            <a:off x="1059750" y="18859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25858" y="2266950"/>
            <a:ext cx="623954" cy="623954"/>
          </a:xfrm>
          <a:prstGeom prst="rect">
            <a:avLst/>
          </a:prstGeom>
          <a:noFill/>
        </p:spPr>
      </p:pic>
      <p:sp>
        <p:nvSpPr>
          <p:cNvPr id="11" name="TextBox 10"/>
          <p:cNvSpPr txBox="1"/>
          <p:nvPr/>
        </p:nvSpPr>
        <p:spPr>
          <a:xfrm>
            <a:off x="1059750" y="23837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1059750" y="29486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1059750" y="35527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23448898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74295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109. Assertion (A) :   The initial milk produced after parturition is called colostrum. </a:t>
            </a:r>
          </a:p>
        </p:txBody>
      </p:sp>
      <p:sp>
        <p:nvSpPr>
          <p:cNvPr id="12" name="TextBox 11"/>
          <p:cNvSpPr txBox="1"/>
          <p:nvPr/>
        </p:nvSpPr>
        <p:spPr>
          <a:xfrm>
            <a:off x="925858" y="1428750"/>
            <a:ext cx="7532342"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35100" indent="-1435100"/>
            <a:r>
              <a:rPr lang="en-US" sz="2000" b="1">
                <a:solidFill>
                  <a:srgbClr val="0000FF"/>
                </a:solidFill>
                <a:latin typeface="Times New Roman" pitchFamily="18" charset="0"/>
              </a:rPr>
              <a:t>Reason (R) :   Colostrum consists  of several antigens to develop resistance for new born babies.</a:t>
            </a:r>
          </a:p>
        </p:txBody>
      </p:sp>
      <p:sp>
        <p:nvSpPr>
          <p:cNvPr id="9" name="TextBox 8"/>
          <p:cNvSpPr txBox="1"/>
          <p:nvPr/>
        </p:nvSpPr>
        <p:spPr>
          <a:xfrm>
            <a:off x="983550" y="21186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2423476"/>
            <a:ext cx="623954" cy="623954"/>
          </a:xfrm>
          <a:prstGeom prst="rect">
            <a:avLst/>
          </a:prstGeom>
          <a:noFill/>
        </p:spPr>
      </p:pic>
      <p:sp>
        <p:nvSpPr>
          <p:cNvPr id="11" name="TextBox 10"/>
          <p:cNvSpPr txBox="1"/>
          <p:nvPr/>
        </p:nvSpPr>
        <p:spPr>
          <a:xfrm>
            <a:off x="983550" y="26164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983550" y="31051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983550" y="36330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16567717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2600" y="12763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429000" y="17335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8878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a:xfrm>
            <a:off x="519114" y="285750"/>
            <a:ext cx="67960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5" name="TextBox 4"/>
          <p:cNvSpPr txBox="1"/>
          <p:nvPr/>
        </p:nvSpPr>
        <p:spPr>
          <a:xfrm>
            <a:off x="2345097" y="1444903"/>
            <a:ext cx="3886200" cy="255454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4000" b="1"/>
              <a:t>UNIT-VA </a:t>
            </a:r>
          </a:p>
          <a:p>
            <a:pPr algn="ctr"/>
            <a:r>
              <a:rPr lang="en-US" sz="4000" b="1"/>
              <a:t>HUMAN REPRODUCTIVE SYSTEM</a:t>
            </a:r>
            <a:endParaRPr lang="en-US" sz="3200" b="1"/>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iterate type="lt">
                                    <p:tmPct val="10000"/>
                                  </p:iterate>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371724" y="1885950"/>
            <a:ext cx="4486276"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Exercise iii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12001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 Which of the following is not associated with womb?</a:t>
            </a:r>
          </a:p>
        </p:txBody>
      </p:sp>
      <p:sp>
        <p:nvSpPr>
          <p:cNvPr id="8" name="TextBox 7"/>
          <p:cNvSpPr txBox="1"/>
          <p:nvPr/>
        </p:nvSpPr>
        <p:spPr>
          <a:xfrm>
            <a:off x="843839" y="1676147"/>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Outer thin membranous perimetrium </a:t>
            </a:r>
          </a:p>
        </p:txBody>
      </p:sp>
      <p:sp>
        <p:nvSpPr>
          <p:cNvPr id="19" name="TextBox 18"/>
          <p:cNvSpPr txBox="1"/>
          <p:nvPr/>
        </p:nvSpPr>
        <p:spPr>
          <a:xfrm>
            <a:off x="914400" y="2141137"/>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Middle thick layer of striped muscle of myometrium</a:t>
            </a:r>
          </a:p>
        </p:txBody>
      </p:sp>
      <p:sp>
        <p:nvSpPr>
          <p:cNvPr id="20" name="TextBox 19"/>
          <p:cNvSpPr txBox="1"/>
          <p:nvPr/>
        </p:nvSpPr>
        <p:spPr>
          <a:xfrm>
            <a:off x="923705" y="3028950"/>
            <a:ext cx="46388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Inner glandular layer endometrium </a:t>
            </a:r>
          </a:p>
        </p:txBody>
      </p:sp>
      <p:sp>
        <p:nvSpPr>
          <p:cNvPr id="21" name="TextBox 20"/>
          <p:cNvSpPr txBox="1"/>
          <p:nvPr/>
        </p:nvSpPr>
        <p:spPr>
          <a:xfrm>
            <a:off x="914400" y="2590547"/>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Middle thick layer of smooth muscle myometrium</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81183" y="1581150"/>
            <a:ext cx="590417" cy="590417"/>
          </a:xfrm>
          <a:prstGeom prst="rect">
            <a:avLst/>
          </a:prstGeom>
          <a:noFill/>
        </p:spPr>
      </p:pic>
      <p:sp>
        <p:nvSpPr>
          <p:cNvPr id="10" name="TextBox 8"/>
          <p:cNvSpPr txBox="1"/>
          <p:nvPr/>
        </p:nvSpPr>
        <p:spPr>
          <a:xfrm>
            <a:off x="7162800" y="568464"/>
            <a:ext cx="205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28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3607852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1700" y="2846522"/>
            <a:ext cx="714405" cy="714405"/>
          </a:xfrm>
          <a:prstGeom prst="rect">
            <a:avLst/>
          </a:prstGeom>
          <a:noFill/>
        </p:spPr>
      </p:pic>
      <p:sp>
        <p:nvSpPr>
          <p:cNvPr id="5" name="TextBox 4"/>
          <p:cNvSpPr txBox="1"/>
          <p:nvPr/>
        </p:nvSpPr>
        <p:spPr>
          <a:xfrm>
            <a:off x="533400" y="1047750"/>
            <a:ext cx="647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2. The ‘Clitoris’ is located in urethral opening at the </a:t>
            </a:r>
          </a:p>
        </p:txBody>
      </p:sp>
      <p:sp>
        <p:nvSpPr>
          <p:cNvPr id="8" name="TextBox 7"/>
          <p:cNvSpPr txBox="1"/>
          <p:nvPr/>
        </p:nvSpPr>
        <p:spPr>
          <a:xfrm>
            <a:off x="996239" y="155587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Lower junction of the two labia minora</a:t>
            </a:r>
          </a:p>
        </p:txBody>
      </p:sp>
      <p:sp>
        <p:nvSpPr>
          <p:cNvPr id="19" name="TextBox 18"/>
          <p:cNvSpPr txBox="1"/>
          <p:nvPr/>
        </p:nvSpPr>
        <p:spPr>
          <a:xfrm>
            <a:off x="990600" y="20701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Upper junction of the two labia majora</a:t>
            </a:r>
          </a:p>
        </p:txBody>
      </p:sp>
      <p:sp>
        <p:nvSpPr>
          <p:cNvPr id="20" name="TextBox 19"/>
          <p:cNvSpPr txBox="1"/>
          <p:nvPr/>
        </p:nvSpPr>
        <p:spPr>
          <a:xfrm>
            <a:off x="993215" y="3003670"/>
            <a:ext cx="510278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Upper junction of the two labia minora  </a:t>
            </a:r>
          </a:p>
        </p:txBody>
      </p:sp>
      <p:sp>
        <p:nvSpPr>
          <p:cNvPr id="21" name="TextBox 20"/>
          <p:cNvSpPr txBox="1"/>
          <p:nvPr/>
        </p:nvSpPr>
        <p:spPr>
          <a:xfrm>
            <a:off x="990600" y="25273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Lower junction of the two labia majora</a:t>
            </a:r>
          </a:p>
        </p:txBody>
      </p:sp>
    </p:spTree>
    <p:extLst>
      <p:ext uri="{BB962C8B-B14F-4D97-AF65-F5344CB8AC3E}">
        <p14:creationId xmlns:p14="http://schemas.microsoft.com/office/powerpoint/2010/main" val="34144097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47794" y="1271519"/>
            <a:ext cx="590417" cy="590417"/>
          </a:xfrm>
          <a:prstGeom prst="rect">
            <a:avLst/>
          </a:prstGeom>
          <a:noFill/>
        </p:spPr>
      </p:pic>
      <p:sp>
        <p:nvSpPr>
          <p:cNvPr id="5" name="TextBox 4"/>
          <p:cNvSpPr txBox="1"/>
          <p:nvPr/>
        </p:nvSpPr>
        <p:spPr>
          <a:xfrm>
            <a:off x="533400" y="8953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3. Each mammary gland consists of </a:t>
            </a:r>
          </a:p>
        </p:txBody>
      </p:sp>
      <p:sp>
        <p:nvSpPr>
          <p:cNvPr id="8" name="TextBox 7"/>
          <p:cNvSpPr txBox="1"/>
          <p:nvPr/>
        </p:nvSpPr>
        <p:spPr>
          <a:xfrm>
            <a:off x="797871" y="1409640"/>
            <a:ext cx="404335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Glandular tissue &amp; fat</a:t>
            </a:r>
          </a:p>
        </p:txBody>
      </p:sp>
      <p:sp>
        <p:nvSpPr>
          <p:cNvPr id="19" name="TextBox 18"/>
          <p:cNvSpPr txBox="1"/>
          <p:nvPr/>
        </p:nvSpPr>
        <p:spPr>
          <a:xfrm>
            <a:off x="792231" y="1923930"/>
            <a:ext cx="5029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Fat &amp; milk secreted by gastric gland</a:t>
            </a:r>
          </a:p>
        </p:txBody>
      </p:sp>
      <p:sp>
        <p:nvSpPr>
          <p:cNvPr id="20" name="TextBox 19"/>
          <p:cNvSpPr txBox="1"/>
          <p:nvPr/>
        </p:nvSpPr>
        <p:spPr>
          <a:xfrm>
            <a:off x="794847" y="2857440"/>
            <a:ext cx="410712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fat </a:t>
            </a:r>
          </a:p>
        </p:txBody>
      </p:sp>
      <p:sp>
        <p:nvSpPr>
          <p:cNvPr id="21" name="TextBox 20"/>
          <p:cNvSpPr txBox="1"/>
          <p:nvPr/>
        </p:nvSpPr>
        <p:spPr>
          <a:xfrm>
            <a:off x="792231" y="2381130"/>
            <a:ext cx="5029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Only glandular tissue</a:t>
            </a:r>
          </a:p>
        </p:txBody>
      </p:sp>
    </p:spTree>
    <p:extLst>
      <p:ext uri="{BB962C8B-B14F-4D97-AF65-F5344CB8AC3E}">
        <p14:creationId xmlns:p14="http://schemas.microsoft.com/office/powerpoint/2010/main" val="10826670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1251287"/>
            <a:ext cx="609600" cy="609600"/>
          </a:xfrm>
          <a:prstGeom prst="rect">
            <a:avLst/>
          </a:prstGeom>
          <a:noFill/>
        </p:spPr>
      </p:pic>
      <p:sp>
        <p:nvSpPr>
          <p:cNvPr id="5" name="TextBox 4"/>
          <p:cNvSpPr txBox="1"/>
          <p:nvPr/>
        </p:nvSpPr>
        <p:spPr>
          <a:xfrm>
            <a:off x="457200" y="6667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7663" indent="-347663" algn="just">
              <a:tabLst>
                <a:tab pos="347663"/>
              </a:tabLst>
            </a:pPr>
            <a:r>
              <a:rPr lang="en-US" sz="2000" b="1">
                <a:solidFill>
                  <a:srgbClr val="0000FF"/>
                </a:solidFill>
                <a:latin typeface="Times New Roman" pitchFamily="18" charset="0"/>
                <a:ea typeface="Cambria Math" pitchFamily="18" charset="0"/>
                <a:cs typeface="Times New Roman" pitchFamily="18" charset="0"/>
              </a:rPr>
              <a:t>4.  Which of the following indicates the correct flow of milk until the milk is sucked out?</a:t>
            </a:r>
          </a:p>
        </p:txBody>
      </p:sp>
      <p:sp>
        <p:nvSpPr>
          <p:cNvPr id="8" name="TextBox 7"/>
          <p:cNvSpPr txBox="1"/>
          <p:nvPr/>
        </p:nvSpPr>
        <p:spPr>
          <a:xfrm>
            <a:off x="762000" y="1327487"/>
            <a:ext cx="74676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buAutoNum type="arabicParenR"/>
            </a:pPr>
            <a:r>
              <a:rPr lang="en-US" sz="2000" b="1">
                <a:solidFill>
                  <a:srgbClr val="C00000"/>
                </a:solidFill>
                <a:latin typeface="Times New Roman" pitchFamily="18" charset="0"/>
                <a:ea typeface="Cambria Math" pitchFamily="18" charset="0"/>
                <a:cs typeface="Times New Roman" pitchFamily="18" charset="0"/>
              </a:rPr>
              <a:t>Alveoli of mammary lobes-cavities of alveoli-mammary </a:t>
            </a:r>
          </a:p>
          <a:p>
            <a:pPr algn="just"/>
            <a:r>
              <a:rPr lang="en-US" sz="2000" b="1">
                <a:solidFill>
                  <a:srgbClr val="C00000"/>
                </a:solidFill>
                <a:latin typeface="Times New Roman" pitchFamily="18" charset="0"/>
                <a:ea typeface="Cambria Math" pitchFamily="18" charset="0"/>
                <a:cs typeface="Times New Roman" pitchFamily="18" charset="0"/>
              </a:rPr>
              <a:t>       tubules-mammary duct-mammary ampulla-lactiferous duct</a:t>
            </a:r>
          </a:p>
        </p:txBody>
      </p:sp>
      <p:sp>
        <p:nvSpPr>
          <p:cNvPr id="19" name="TextBox 18"/>
          <p:cNvSpPr txBox="1"/>
          <p:nvPr/>
        </p:nvSpPr>
        <p:spPr>
          <a:xfrm>
            <a:off x="746760" y="2013287"/>
            <a:ext cx="755904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buAutoNum type="arabicParenR" startAt="2"/>
            </a:pPr>
            <a:r>
              <a:rPr lang="en-US" sz="2000" b="1">
                <a:solidFill>
                  <a:srgbClr val="C00000"/>
                </a:solidFill>
                <a:latin typeface="Times New Roman" pitchFamily="18" charset="0"/>
                <a:ea typeface="Cambria Math" pitchFamily="18" charset="0"/>
                <a:cs typeface="Times New Roman" pitchFamily="18" charset="0"/>
              </a:rPr>
              <a:t>Alveoli of mammary lobes–mammary tubules–cavities of </a:t>
            </a:r>
          </a:p>
          <a:p>
            <a:pPr algn="just"/>
            <a:r>
              <a:rPr lang="en-US" sz="2000" b="1">
                <a:solidFill>
                  <a:srgbClr val="C00000"/>
                </a:solidFill>
                <a:latin typeface="Times New Roman" pitchFamily="18" charset="0"/>
                <a:ea typeface="Cambria Math" pitchFamily="18" charset="0"/>
                <a:cs typeface="Times New Roman" pitchFamily="18" charset="0"/>
              </a:rPr>
              <a:t>       alveoli-mammary duct–mammary ampulla–lactiferous duct</a:t>
            </a:r>
          </a:p>
        </p:txBody>
      </p:sp>
      <p:sp>
        <p:nvSpPr>
          <p:cNvPr id="20" name="TextBox 19"/>
          <p:cNvSpPr txBox="1"/>
          <p:nvPr/>
        </p:nvSpPr>
        <p:spPr>
          <a:xfrm>
            <a:off x="759830" y="3537287"/>
            <a:ext cx="769837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buAutoNum type="arabicParenR" startAt="4"/>
            </a:pPr>
            <a:r>
              <a:rPr lang="en-US" sz="2000" b="1">
                <a:solidFill>
                  <a:srgbClr val="C00000"/>
                </a:solidFill>
                <a:latin typeface="Times New Roman" pitchFamily="18" charset="0"/>
                <a:ea typeface="Cambria Math" pitchFamily="18" charset="0"/>
                <a:cs typeface="Times New Roman" pitchFamily="18" charset="0"/>
              </a:rPr>
              <a:t>Mammary ampulla–mammary duct–mammary tubules–alveoli of mammary glands–cavities of alveoli–lactiferous duct  </a:t>
            </a:r>
          </a:p>
        </p:txBody>
      </p:sp>
      <p:sp>
        <p:nvSpPr>
          <p:cNvPr id="21" name="TextBox 20"/>
          <p:cNvSpPr txBox="1"/>
          <p:nvPr/>
        </p:nvSpPr>
        <p:spPr>
          <a:xfrm>
            <a:off x="762000" y="2775287"/>
            <a:ext cx="75438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AutoNum type="arabicParenR" startAt="3"/>
            </a:pPr>
            <a:r>
              <a:rPr lang="en-US" sz="2000" b="1">
                <a:solidFill>
                  <a:srgbClr val="C00000"/>
                </a:solidFill>
                <a:latin typeface="Times New Roman" pitchFamily="18" charset="0"/>
                <a:ea typeface="Cambria Math" pitchFamily="18" charset="0"/>
                <a:cs typeface="Times New Roman" pitchFamily="18" charset="0"/>
              </a:rPr>
              <a:t>Mammary ampulla–alveoli of mammary lobes–mammary tubules-lactiferous duct</a:t>
            </a:r>
          </a:p>
        </p:txBody>
      </p:sp>
    </p:spTree>
    <p:extLst>
      <p:ext uri="{BB962C8B-B14F-4D97-AF65-F5344CB8AC3E}">
        <p14:creationId xmlns:p14="http://schemas.microsoft.com/office/powerpoint/2010/main" val="32294321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97328" y="2543145"/>
            <a:ext cx="714405" cy="714405"/>
          </a:xfrm>
          <a:prstGeom prst="rect">
            <a:avLst/>
          </a:prstGeom>
          <a:noFill/>
        </p:spPr>
      </p:pic>
      <p:sp>
        <p:nvSpPr>
          <p:cNvPr id="5" name="TextBox 4"/>
          <p:cNvSpPr txBox="1"/>
          <p:nvPr/>
        </p:nvSpPr>
        <p:spPr>
          <a:xfrm>
            <a:off x="533400" y="8191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5.  The site of spermatogenesis in humans</a:t>
            </a:r>
          </a:p>
        </p:txBody>
      </p:sp>
      <p:sp>
        <p:nvSpPr>
          <p:cNvPr id="8" name="TextBox 7"/>
          <p:cNvSpPr txBox="1"/>
          <p:nvPr/>
        </p:nvSpPr>
        <p:spPr>
          <a:xfrm>
            <a:off x="996239" y="12763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Spermiducal funnels</a:t>
            </a:r>
          </a:p>
        </p:txBody>
      </p:sp>
      <p:sp>
        <p:nvSpPr>
          <p:cNvPr id="19" name="TextBox 18"/>
          <p:cNvSpPr txBox="1"/>
          <p:nvPr/>
        </p:nvSpPr>
        <p:spPr>
          <a:xfrm>
            <a:off x="990600" y="1790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Seminal vesicle</a:t>
            </a:r>
          </a:p>
        </p:txBody>
      </p:sp>
      <p:sp>
        <p:nvSpPr>
          <p:cNvPr id="20" name="TextBox 19"/>
          <p:cNvSpPr txBox="1"/>
          <p:nvPr/>
        </p:nvSpPr>
        <p:spPr>
          <a:xfrm>
            <a:off x="993215" y="2724150"/>
            <a:ext cx="510278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Seminiferous tubules</a:t>
            </a:r>
          </a:p>
        </p:txBody>
      </p:sp>
      <p:sp>
        <p:nvSpPr>
          <p:cNvPr id="21" name="TextBox 20"/>
          <p:cNvSpPr txBox="1"/>
          <p:nvPr/>
        </p:nvSpPr>
        <p:spPr>
          <a:xfrm>
            <a:off x="990600" y="22478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Epididymis</a:t>
            </a:r>
          </a:p>
        </p:txBody>
      </p:sp>
    </p:spTree>
    <p:extLst>
      <p:ext uri="{BB962C8B-B14F-4D97-AF65-F5344CB8AC3E}">
        <p14:creationId xmlns:p14="http://schemas.microsoft.com/office/powerpoint/2010/main" val="3584218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600" y="723840"/>
            <a:ext cx="941283"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PENIS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l="6323" t="4942" r="4522" b="6619"/>
          <a:stretch>
            <a:fillRect/>
          </a:stretch>
        </p:blipFill>
        <p:spPr bwMode="auto">
          <a:xfrm>
            <a:off x="609600" y="1276350"/>
            <a:ext cx="3778347" cy="3429000"/>
          </a:xfrm>
          <a:prstGeom prst="rect">
            <a:avLst/>
          </a:prstGeom>
          <a:noFill/>
          <a:ln w="2857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4724400" y="2571750"/>
            <a:ext cx="3048000" cy="707886"/>
          </a:xfrm>
          <a:prstGeom prst="rect">
            <a:avLst/>
          </a:prstGeom>
          <a:solidFill>
            <a:schemeClr val="bg1"/>
          </a:solidFill>
          <a:ln>
            <a:solidFill>
              <a:srgbClr val="3333CC"/>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a:latin typeface="Times New Roman" pitchFamily="18" charset="0"/>
                <a:cs typeface="Times New Roman" pitchFamily="18" charset="0"/>
              </a:rPr>
              <a:t>Glans penis is covered by</a:t>
            </a:r>
          </a:p>
          <a:p>
            <a:r>
              <a:rPr lang="en-IN" sz="2000" b="1">
                <a:effectLst>
                  <a:outerShdw blurRad="38100" dist="38100" dir="2700000" algn="tl">
                    <a:srgbClr val="000000">
                      <a:alpha val="43137"/>
                    </a:srgbClr>
                  </a:outerShdw>
                </a:effectLst>
                <a:latin typeface="Times New Roman" pitchFamily="18" charset="0"/>
                <a:cs typeface="Times New Roman" pitchFamily="18" charset="0"/>
              </a:rPr>
              <a:t>  </a:t>
            </a:r>
            <a:r>
              <a:rPr lang="en-IN" sz="2000" b="1">
                <a:latin typeface="Times New Roman" pitchFamily="18" charset="0"/>
                <a:cs typeface="Times New Roman" pitchFamily="18" charset="0"/>
              </a:rPr>
              <a:t>Prepuce / Foreskin</a:t>
            </a:r>
          </a:p>
        </p:txBody>
      </p:sp>
      <p:sp>
        <p:nvSpPr>
          <p:cNvPr id="10" name="Rectangle 9"/>
          <p:cNvSpPr/>
          <p:nvPr/>
        </p:nvSpPr>
        <p:spPr>
          <a:xfrm>
            <a:off x="4495800" y="864334"/>
            <a:ext cx="4031566" cy="1631216"/>
          </a:xfrm>
          <a:prstGeom prst="rect">
            <a:avLst/>
          </a:prstGeom>
          <a:solidFill>
            <a:schemeClr val="bg1"/>
          </a:solidFill>
          <a:ln>
            <a:solidFill>
              <a:srgbClr val="3333CC"/>
            </a:solidFill>
          </a:ln>
          <a:effec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000" b="1">
                <a:solidFill>
                  <a:srgbClr val="C00000"/>
                </a:solidFill>
                <a:latin typeface="Times New Roman" pitchFamily="18" charset="0"/>
                <a:cs typeface="Times New Roman" pitchFamily="18" charset="0"/>
              </a:rPr>
              <a:t>GLANS PENIS</a:t>
            </a:r>
          </a:p>
          <a:p>
            <a:pPr algn="just"/>
            <a:r>
              <a:rPr lang="en-IN" sz="2000" b="1">
                <a:latin typeface="Times New Roman" pitchFamily="18" charset="0"/>
                <a:cs typeface="Times New Roman" pitchFamily="18" charset="0"/>
              </a:rPr>
              <a:t>At the tip of penis, corpus spongiosum is enlarged forming a bulbous structure called glans penis</a:t>
            </a:r>
          </a:p>
        </p:txBody>
      </p:sp>
    </p:spTree>
    <p:extLst>
      <p:ext uri="{BB962C8B-B14F-4D97-AF65-F5344CB8AC3E}">
        <p14:creationId xmlns:p14="http://schemas.microsoft.com/office/powerpoint/2010/main" val="12808613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55" presetClass="entr" presetSubtype="0" fill="hold" grpId="0" nodeType="clickEffect">
                                  <p:stCondLst>
                                    <p:cond delay="0"/>
                                  </p:stCondLst>
                                  <p:iterate type="lt">
                                    <p:tmPct val="10000"/>
                                  </p:iterate>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22" presetClass="entr" presetSubtype="8" fill="hold" nodeType="clickEffect">
                                  <p:stCondLst>
                                    <p:cond delay="0"/>
                                  </p:stCondLst>
                                  <p:iterate type="lt">
                                    <p:tmPct val="10000"/>
                                  </p:iterate>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wipe(left)">
                                      <p:cBhvr>
                                        <p:cTn id="21" dur="500"/>
                                        <p:tgtEl>
                                          <p:spTgt spid="10">
                                            <p:txEl>
                                              <p:pRg st="0" end="0"/>
                                            </p:txEl>
                                          </p:spTgt>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wipe(left)">
                                      <p:cBhvr>
                                        <p:cTn id="26" dur="500"/>
                                        <p:tgtEl>
                                          <p:spTgt spid="10">
                                            <p:txEl>
                                              <p:pRg st="1" end="1"/>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55" presetClass="entr" presetSubtype="0" fill="hold" grpId="0" nodeType="clickEffect">
                                  <p:stCondLst>
                                    <p:cond delay="0"/>
                                  </p:stCondLst>
                                  <p:iterate type="lt">
                                    <p:tmPct val="10000"/>
                                  </p:iterate>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fill="hold" nodeType="clickEffect">
                                  <p:stCondLst>
                                    <p:cond delay="0"/>
                                  </p:stCondLst>
                                  <p:iterate type="lt">
                                    <p:tmPct val="10000"/>
                                  </p:iterate>
                                  <p:childTnLst>
                                    <p:set>
                                      <p:cBhvr>
                                        <p:cTn id="37" dur="1" fill="hold">
                                          <p:stCondLst>
                                            <p:cond delay="0"/>
                                          </p:stCondLst>
                                        </p:cTn>
                                        <p:tgtEl>
                                          <p:spTgt spid="9">
                                            <p:txEl>
                                              <p:pRg st="0" end="0"/>
                                            </p:txEl>
                                          </p:spTgt>
                                        </p:tgtEl>
                                        <p:attrNameLst>
                                          <p:attrName>style.visibility</p:attrName>
                                        </p:attrNameLst>
                                      </p:cBhvr>
                                      <p:to>
                                        <p:strVal val="visible"/>
                                      </p:to>
                                    </p:set>
                                    <p:animEffect transition="in" filter="wipe(left)">
                                      <p:cBhvr>
                                        <p:cTn id="38" dur="500"/>
                                        <p:tgtEl>
                                          <p:spTgt spid="9">
                                            <p:txEl>
                                              <p:pRg st="0" end="0"/>
                                            </p:txEl>
                                          </p:spTgt>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iterate type="lt">
                                    <p:tmPct val="10000"/>
                                  </p:iterate>
                                  <p:childTnLst>
                                    <p:set>
                                      <p:cBhvr>
                                        <p:cTn id="41" dur="1" fill="hold">
                                          <p:stCondLst>
                                            <p:cond delay="0"/>
                                          </p:stCondLst>
                                        </p:cTn>
                                        <p:tgtEl>
                                          <p:spTgt spid="9">
                                            <p:txEl>
                                              <p:pRg st="1" end="1"/>
                                            </p:txEl>
                                          </p:spTgt>
                                        </p:tgtEl>
                                        <p:attrNameLst>
                                          <p:attrName>style.visibility</p:attrName>
                                        </p:attrNameLst>
                                      </p:cBhvr>
                                      <p:to>
                                        <p:strVal val="visible"/>
                                      </p:to>
                                    </p:set>
                                    <p:animEffect transition="in" filter="wipe(left)">
                                      <p:cBhvr>
                                        <p:cTn id="4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4477" y="2698870"/>
            <a:ext cx="714405" cy="714405"/>
          </a:xfrm>
          <a:prstGeom prst="rect">
            <a:avLst/>
          </a:prstGeom>
          <a:noFill/>
        </p:spPr>
      </p:pic>
      <p:sp>
        <p:nvSpPr>
          <p:cNvPr id="5" name="TextBox 4"/>
          <p:cNvSpPr txBox="1"/>
          <p:nvPr/>
        </p:nvSpPr>
        <p:spPr>
          <a:xfrm>
            <a:off x="533400" y="8953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6.   To produce 100 spermatozoa</a:t>
            </a:r>
          </a:p>
        </p:txBody>
      </p:sp>
      <p:sp>
        <p:nvSpPr>
          <p:cNvPr id="8" name="TextBox 7"/>
          <p:cNvSpPr txBox="1"/>
          <p:nvPr/>
        </p:nvSpPr>
        <p:spPr>
          <a:xfrm>
            <a:off x="996239" y="140347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50 primary spermatocytes are required</a:t>
            </a:r>
          </a:p>
        </p:txBody>
      </p:sp>
      <p:sp>
        <p:nvSpPr>
          <p:cNvPr id="19" name="TextBox 18"/>
          <p:cNvSpPr txBox="1"/>
          <p:nvPr/>
        </p:nvSpPr>
        <p:spPr>
          <a:xfrm>
            <a:off x="990600" y="19177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100 secondary spermatocytes are required</a:t>
            </a:r>
          </a:p>
        </p:txBody>
      </p:sp>
      <p:sp>
        <p:nvSpPr>
          <p:cNvPr id="20" name="TextBox 19"/>
          <p:cNvSpPr txBox="1"/>
          <p:nvPr/>
        </p:nvSpPr>
        <p:spPr>
          <a:xfrm>
            <a:off x="940136" y="2374960"/>
            <a:ext cx="56130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25 secondary spermatocytes are required </a:t>
            </a:r>
          </a:p>
        </p:txBody>
      </p:sp>
      <p:sp>
        <p:nvSpPr>
          <p:cNvPr id="21" name="TextBox 20"/>
          <p:cNvSpPr txBox="1"/>
          <p:nvPr/>
        </p:nvSpPr>
        <p:spPr>
          <a:xfrm>
            <a:off x="914400" y="29083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100 spermatocytes are required </a:t>
            </a:r>
          </a:p>
        </p:txBody>
      </p:sp>
    </p:spTree>
    <p:extLst>
      <p:ext uri="{BB962C8B-B14F-4D97-AF65-F5344CB8AC3E}">
        <p14:creationId xmlns:p14="http://schemas.microsoft.com/office/powerpoint/2010/main" val="23827603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953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7.   The first stage with haploid set of chromosomes can be seen in the following during spermatogenesis</a:t>
            </a:r>
          </a:p>
        </p:txBody>
      </p:sp>
      <p:sp>
        <p:nvSpPr>
          <p:cNvPr id="8" name="TextBox 7"/>
          <p:cNvSpPr txBox="1"/>
          <p:nvPr/>
        </p:nvSpPr>
        <p:spPr>
          <a:xfrm>
            <a:off x="996239" y="170827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Primary spermatocyte</a:t>
            </a:r>
          </a:p>
        </p:txBody>
      </p:sp>
      <p:sp>
        <p:nvSpPr>
          <p:cNvPr id="19" name="TextBox 18"/>
          <p:cNvSpPr txBox="1"/>
          <p:nvPr/>
        </p:nvSpPr>
        <p:spPr>
          <a:xfrm>
            <a:off x="990600" y="22225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Spermatid </a:t>
            </a:r>
          </a:p>
        </p:txBody>
      </p:sp>
      <p:sp>
        <p:nvSpPr>
          <p:cNvPr id="20" name="TextBox 19"/>
          <p:cNvSpPr txBox="1"/>
          <p:nvPr/>
        </p:nvSpPr>
        <p:spPr>
          <a:xfrm>
            <a:off x="993215" y="2679760"/>
            <a:ext cx="510278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Secondary spermatocyte</a:t>
            </a:r>
          </a:p>
        </p:txBody>
      </p:sp>
      <p:sp>
        <p:nvSpPr>
          <p:cNvPr id="21" name="TextBox 20"/>
          <p:cNvSpPr txBox="1"/>
          <p:nvPr/>
        </p:nvSpPr>
        <p:spPr>
          <a:xfrm>
            <a:off x="990600" y="32131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Spermatozoa</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470270"/>
            <a:ext cx="714405" cy="714405"/>
          </a:xfrm>
          <a:prstGeom prst="rect">
            <a:avLst/>
          </a:prstGeom>
          <a:noFill/>
        </p:spPr>
      </p:pic>
    </p:spTree>
    <p:extLst>
      <p:ext uri="{BB962C8B-B14F-4D97-AF65-F5344CB8AC3E}">
        <p14:creationId xmlns:p14="http://schemas.microsoft.com/office/powerpoint/2010/main" val="32970996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953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8.    Oogenesis is different from spermatogenesis in the following aspect</a:t>
            </a:r>
          </a:p>
        </p:txBody>
      </p:sp>
      <p:sp>
        <p:nvSpPr>
          <p:cNvPr id="8" name="TextBox 7"/>
          <p:cNvSpPr txBox="1"/>
          <p:nvPr/>
        </p:nvSpPr>
        <p:spPr>
          <a:xfrm>
            <a:off x="996239" y="13525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 reproduction division</a:t>
            </a:r>
          </a:p>
        </p:txBody>
      </p:sp>
      <p:sp>
        <p:nvSpPr>
          <p:cNvPr id="19" name="TextBox 18"/>
          <p:cNvSpPr txBox="1"/>
          <p:nvPr/>
        </p:nvSpPr>
        <p:spPr>
          <a:xfrm>
            <a:off x="990600" y="18668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Haploid gametes are formed</a:t>
            </a:r>
          </a:p>
        </p:txBody>
      </p:sp>
      <p:sp>
        <p:nvSpPr>
          <p:cNvPr id="20" name="TextBox 19"/>
          <p:cNvSpPr txBox="1"/>
          <p:nvPr/>
        </p:nvSpPr>
        <p:spPr>
          <a:xfrm>
            <a:off x="990600" y="232404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The process initiated during the embryonic stage </a:t>
            </a:r>
          </a:p>
        </p:txBody>
      </p:sp>
      <p:sp>
        <p:nvSpPr>
          <p:cNvPr id="21" name="TextBox 20"/>
          <p:cNvSpPr txBox="1"/>
          <p:nvPr/>
        </p:nvSpPr>
        <p:spPr>
          <a:xfrm>
            <a:off x="990600" y="28574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A non reduction division</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0194" y="2176544"/>
            <a:ext cx="590417" cy="590417"/>
          </a:xfrm>
          <a:prstGeom prst="rect">
            <a:avLst/>
          </a:prstGeom>
          <a:noFill/>
        </p:spPr>
      </p:pic>
    </p:spTree>
    <p:extLst>
      <p:ext uri="{BB962C8B-B14F-4D97-AF65-F5344CB8AC3E}">
        <p14:creationId xmlns:p14="http://schemas.microsoft.com/office/powerpoint/2010/main" val="31200574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191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9.     Find out the correct statement …..</a:t>
            </a:r>
          </a:p>
        </p:txBody>
      </p:sp>
      <p:sp>
        <p:nvSpPr>
          <p:cNvPr id="8" name="TextBox 7"/>
          <p:cNvSpPr txBox="1"/>
          <p:nvPr/>
        </p:nvSpPr>
        <p:spPr>
          <a:xfrm>
            <a:off x="996239" y="12763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Primary follicle is with oogonia</a:t>
            </a:r>
          </a:p>
        </p:txBody>
      </p:sp>
      <p:sp>
        <p:nvSpPr>
          <p:cNvPr id="19" name="TextBox 18"/>
          <p:cNvSpPr txBox="1"/>
          <p:nvPr/>
        </p:nvSpPr>
        <p:spPr>
          <a:xfrm>
            <a:off x="990600" y="1790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Primary follicle is with primary oocyte</a:t>
            </a:r>
          </a:p>
        </p:txBody>
      </p:sp>
      <p:sp>
        <p:nvSpPr>
          <p:cNvPr id="20" name="TextBox 19"/>
          <p:cNvSpPr txBox="1"/>
          <p:nvPr/>
        </p:nvSpPr>
        <p:spPr>
          <a:xfrm>
            <a:off x="990600" y="224784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Secondary follicle is with secondary oocyte</a:t>
            </a:r>
          </a:p>
        </p:txBody>
      </p:sp>
      <p:sp>
        <p:nvSpPr>
          <p:cNvPr id="21" name="TextBox 20"/>
          <p:cNvSpPr txBox="1"/>
          <p:nvPr/>
        </p:nvSpPr>
        <p:spPr>
          <a:xfrm>
            <a:off x="975360" y="278124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Tertiary follicle is with primary oocyte without antrum  </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1846" y="1571103"/>
            <a:ext cx="649459" cy="649459"/>
          </a:xfrm>
          <a:prstGeom prst="rect">
            <a:avLst/>
          </a:prstGeom>
          <a:noFill/>
        </p:spPr>
      </p:pic>
    </p:spTree>
    <p:extLst>
      <p:ext uri="{BB962C8B-B14F-4D97-AF65-F5344CB8AC3E}">
        <p14:creationId xmlns:p14="http://schemas.microsoft.com/office/powerpoint/2010/main" val="37711808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62540" y="2605139"/>
            <a:ext cx="590417" cy="590417"/>
          </a:xfrm>
          <a:prstGeom prst="rect">
            <a:avLst/>
          </a:prstGeom>
          <a:noFill/>
        </p:spPr>
      </p:pic>
      <p:sp>
        <p:nvSpPr>
          <p:cNvPr id="5" name="TextBox 4"/>
          <p:cNvSpPr txBox="1"/>
          <p:nvPr/>
        </p:nvSpPr>
        <p:spPr>
          <a:xfrm>
            <a:off x="533400" y="7429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r>
              <a:rPr lang="en-US" sz="2000" b="1">
                <a:solidFill>
                  <a:srgbClr val="0000FF"/>
                </a:solidFill>
                <a:latin typeface="Times New Roman" pitchFamily="18" charset="0"/>
                <a:ea typeface="Cambria Math" pitchFamily="18" charset="0"/>
                <a:cs typeface="Times New Roman" pitchFamily="18" charset="0"/>
              </a:rPr>
              <a:t>10. Ovulation occurs during  	</a:t>
            </a:r>
          </a:p>
        </p:txBody>
      </p:sp>
      <p:sp>
        <p:nvSpPr>
          <p:cNvPr id="8" name="TextBox 7"/>
          <p:cNvSpPr txBox="1"/>
          <p:nvPr/>
        </p:nvSpPr>
        <p:spPr>
          <a:xfrm>
            <a:off x="990600" y="125724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C00000"/>
                </a:solidFill>
                <a:latin typeface="Times New Roman" pitchFamily="18" charset="0"/>
                <a:ea typeface="Cambria Math" pitchFamily="18" charset="0"/>
                <a:cs typeface="Times New Roman" pitchFamily="18" charset="0"/>
              </a:rPr>
              <a:t>1) Beginning of each menstrual cycle</a:t>
            </a:r>
          </a:p>
        </p:txBody>
      </p:sp>
      <p:sp>
        <p:nvSpPr>
          <p:cNvPr id="19" name="TextBox 18"/>
          <p:cNvSpPr txBox="1"/>
          <p:nvPr/>
        </p:nvSpPr>
        <p:spPr>
          <a:xfrm>
            <a:off x="990600" y="17144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C00000"/>
                </a:solidFill>
                <a:latin typeface="Times New Roman" pitchFamily="18" charset="0"/>
                <a:ea typeface="Cambria Math" pitchFamily="18" charset="0"/>
                <a:cs typeface="Times New Roman" pitchFamily="18" charset="0"/>
              </a:rPr>
              <a:t>2) End of each menstrual cycle</a:t>
            </a:r>
          </a:p>
        </p:txBody>
      </p:sp>
      <p:sp>
        <p:nvSpPr>
          <p:cNvPr id="20" name="TextBox 19"/>
          <p:cNvSpPr txBox="1"/>
          <p:nvPr/>
        </p:nvSpPr>
        <p:spPr>
          <a:xfrm>
            <a:off x="990600" y="217164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C00000"/>
                </a:solidFill>
                <a:latin typeface="Times New Roman" pitchFamily="18" charset="0"/>
                <a:ea typeface="Cambria Math" pitchFamily="18" charset="0"/>
                <a:cs typeface="Times New Roman" pitchFamily="18" charset="0"/>
              </a:rPr>
              <a:t>3) Middle of first menstrual cycle only</a:t>
            </a:r>
          </a:p>
        </p:txBody>
      </p:sp>
      <p:sp>
        <p:nvSpPr>
          <p:cNvPr id="21" name="TextBox 20"/>
          <p:cNvSpPr txBox="1"/>
          <p:nvPr/>
        </p:nvSpPr>
        <p:spPr>
          <a:xfrm>
            <a:off x="1051560" y="264795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C00000"/>
                </a:solidFill>
                <a:latin typeface="Times New Roman" pitchFamily="18" charset="0"/>
                <a:ea typeface="Cambria Math" pitchFamily="18" charset="0"/>
                <a:cs typeface="Times New Roman" pitchFamily="18" charset="0"/>
              </a:rPr>
              <a:t>4) Middle of each menstrual cycle</a:t>
            </a:r>
          </a:p>
        </p:txBody>
      </p:sp>
    </p:spTree>
    <p:extLst>
      <p:ext uri="{BB962C8B-B14F-4D97-AF65-F5344CB8AC3E}">
        <p14:creationId xmlns:p14="http://schemas.microsoft.com/office/powerpoint/2010/main" val="29986743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25883" y="2979812"/>
            <a:ext cx="714405" cy="714405"/>
          </a:xfrm>
          <a:prstGeom prst="rect">
            <a:avLst/>
          </a:prstGeom>
          <a:noFill/>
        </p:spPr>
      </p:pic>
      <p:sp>
        <p:nvSpPr>
          <p:cNvPr id="5" name="TextBox 4"/>
          <p:cNvSpPr txBox="1"/>
          <p:nvPr/>
        </p:nvSpPr>
        <p:spPr>
          <a:xfrm>
            <a:off x="533400" y="8191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3225" indent="-403225"/>
            <a:r>
              <a:rPr lang="en-US" sz="2000" b="1">
                <a:solidFill>
                  <a:srgbClr val="0000FF"/>
                </a:solidFill>
                <a:latin typeface="Times New Roman" pitchFamily="18" charset="0"/>
                <a:ea typeface="Cambria Math" pitchFamily="18" charset="0"/>
                <a:cs typeface="Times New Roman" pitchFamily="18" charset="0"/>
              </a:rPr>
              <a:t>11.  For maintenance of the endometrium of womb the hormone that is  </a:t>
            </a:r>
          </a:p>
          <a:p>
            <a:pPr marL="457200" indent="-457200"/>
            <a:r>
              <a:rPr lang="en-US" sz="2000" b="1">
                <a:solidFill>
                  <a:srgbClr val="0000FF"/>
                </a:solidFill>
                <a:latin typeface="Times New Roman" pitchFamily="18" charset="0"/>
                <a:ea typeface="Cambria Math" pitchFamily="18" charset="0"/>
                <a:cs typeface="Times New Roman" pitchFamily="18" charset="0"/>
              </a:rPr>
              <a:t>       secreted from corpus luteum</a:t>
            </a:r>
          </a:p>
        </p:txBody>
      </p:sp>
      <p:sp>
        <p:nvSpPr>
          <p:cNvPr id="8" name="TextBox 7"/>
          <p:cNvSpPr txBox="1"/>
          <p:nvPr/>
        </p:nvSpPr>
        <p:spPr>
          <a:xfrm>
            <a:off x="996239" y="163207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Estrogen</a:t>
            </a:r>
          </a:p>
        </p:txBody>
      </p:sp>
      <p:sp>
        <p:nvSpPr>
          <p:cNvPr id="19" name="TextBox 18"/>
          <p:cNvSpPr txBox="1"/>
          <p:nvPr/>
        </p:nvSpPr>
        <p:spPr>
          <a:xfrm>
            <a:off x="990600" y="21463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Inhibin</a:t>
            </a:r>
          </a:p>
        </p:txBody>
      </p:sp>
      <p:sp>
        <p:nvSpPr>
          <p:cNvPr id="20" name="TextBox 19"/>
          <p:cNvSpPr txBox="1"/>
          <p:nvPr/>
        </p:nvSpPr>
        <p:spPr>
          <a:xfrm>
            <a:off x="990600" y="260356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GnRH</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75360" y="313696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Progesterone</a:t>
            </a:r>
          </a:p>
        </p:txBody>
      </p:sp>
    </p:spTree>
    <p:extLst>
      <p:ext uri="{BB962C8B-B14F-4D97-AF65-F5344CB8AC3E}">
        <p14:creationId xmlns:p14="http://schemas.microsoft.com/office/powerpoint/2010/main" val="1402874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0545" y="1123950"/>
            <a:ext cx="714405" cy="714405"/>
          </a:xfrm>
          <a:prstGeom prst="rect">
            <a:avLst/>
          </a:prstGeom>
          <a:noFill/>
        </p:spPr>
      </p:pic>
      <p:sp>
        <p:nvSpPr>
          <p:cNvPr id="5" name="TextBox 4"/>
          <p:cNvSpPr txBox="1"/>
          <p:nvPr/>
        </p:nvSpPr>
        <p:spPr>
          <a:xfrm>
            <a:off x="533400" y="8191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12. Parturition is induced by a complex</a:t>
            </a:r>
          </a:p>
        </p:txBody>
      </p:sp>
      <p:sp>
        <p:nvSpPr>
          <p:cNvPr id="8" name="TextBox 7"/>
          <p:cNvSpPr txBox="1"/>
          <p:nvPr/>
        </p:nvSpPr>
        <p:spPr>
          <a:xfrm>
            <a:off x="996239" y="1298675"/>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Neuro endocrine mechanism</a:t>
            </a:r>
          </a:p>
        </p:txBody>
      </p:sp>
      <p:sp>
        <p:nvSpPr>
          <p:cNvPr id="19" name="TextBox 18"/>
          <p:cNvSpPr txBox="1"/>
          <p:nvPr/>
        </p:nvSpPr>
        <p:spPr>
          <a:xfrm>
            <a:off x="990600" y="1812965"/>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Physico-chemical phenomenon</a:t>
            </a:r>
          </a:p>
        </p:txBody>
      </p:sp>
      <p:sp>
        <p:nvSpPr>
          <p:cNvPr id="20" name="TextBox 19"/>
          <p:cNvSpPr txBox="1"/>
          <p:nvPr/>
        </p:nvSpPr>
        <p:spPr>
          <a:xfrm>
            <a:off x="990600" y="2270165"/>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Neuro physical mechanism</a:t>
            </a:r>
          </a:p>
        </p:txBody>
      </p:sp>
      <p:sp>
        <p:nvSpPr>
          <p:cNvPr id="21" name="TextBox 20"/>
          <p:cNvSpPr txBox="1"/>
          <p:nvPr/>
        </p:nvSpPr>
        <p:spPr>
          <a:xfrm>
            <a:off x="975360" y="2803565"/>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Only physical phenomenon</a:t>
            </a:r>
          </a:p>
        </p:txBody>
      </p:sp>
    </p:spTree>
    <p:extLst>
      <p:ext uri="{BB962C8B-B14F-4D97-AF65-F5344CB8AC3E}">
        <p14:creationId xmlns:p14="http://schemas.microsoft.com/office/powerpoint/2010/main" val="3626173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191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13.  ‘Spermatic cord’ joins the …..</a:t>
            </a:r>
          </a:p>
        </p:txBody>
      </p:sp>
      <p:sp>
        <p:nvSpPr>
          <p:cNvPr id="8" name="TextBox 7"/>
          <p:cNvSpPr txBox="1"/>
          <p:nvPr/>
        </p:nvSpPr>
        <p:spPr>
          <a:xfrm>
            <a:off x="996239" y="12763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Testis with ventral abdominal wall</a:t>
            </a:r>
          </a:p>
        </p:txBody>
      </p:sp>
      <p:sp>
        <p:nvSpPr>
          <p:cNvPr id="19" name="TextBox 18"/>
          <p:cNvSpPr txBox="1"/>
          <p:nvPr/>
        </p:nvSpPr>
        <p:spPr>
          <a:xfrm>
            <a:off x="990600" y="1790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Testis with dorsal abdominal wall</a:t>
            </a:r>
          </a:p>
        </p:txBody>
      </p:sp>
      <p:sp>
        <p:nvSpPr>
          <p:cNvPr id="20" name="TextBox 19"/>
          <p:cNvSpPr txBox="1"/>
          <p:nvPr/>
        </p:nvSpPr>
        <p:spPr>
          <a:xfrm>
            <a:off x="990600" y="224784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Scrotal sacs with ventral abdominal wall</a:t>
            </a:r>
          </a:p>
        </p:txBody>
      </p:sp>
      <p:sp>
        <p:nvSpPr>
          <p:cNvPr id="21" name="TextBox 20"/>
          <p:cNvSpPr txBox="1"/>
          <p:nvPr/>
        </p:nvSpPr>
        <p:spPr>
          <a:xfrm>
            <a:off x="975360" y="278124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Scrotal sacs with dorsal abdominal wall</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28258" y="1633492"/>
            <a:ext cx="714405" cy="714405"/>
          </a:xfrm>
          <a:prstGeom prst="rect">
            <a:avLst/>
          </a:prstGeom>
          <a:noFill/>
        </p:spPr>
      </p:pic>
    </p:spTree>
    <p:extLst>
      <p:ext uri="{BB962C8B-B14F-4D97-AF65-F5344CB8AC3E}">
        <p14:creationId xmlns:p14="http://schemas.microsoft.com/office/powerpoint/2010/main" val="21184190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953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14. ‘Cryptorchidism’ is .</a:t>
            </a:r>
          </a:p>
        </p:txBody>
      </p:sp>
      <p:sp>
        <p:nvSpPr>
          <p:cNvPr id="8" name="TextBox 7"/>
          <p:cNvSpPr txBox="1"/>
          <p:nvPr/>
        </p:nvSpPr>
        <p:spPr>
          <a:xfrm>
            <a:off x="996239" y="13525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Failure of development of testes</a:t>
            </a:r>
          </a:p>
        </p:txBody>
      </p:sp>
      <p:sp>
        <p:nvSpPr>
          <p:cNvPr id="19" name="TextBox 18"/>
          <p:cNvSpPr txBox="1"/>
          <p:nvPr/>
        </p:nvSpPr>
        <p:spPr>
          <a:xfrm>
            <a:off x="990600" y="18668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Failure of descending testes into scrotal sacs</a:t>
            </a:r>
          </a:p>
        </p:txBody>
      </p:sp>
      <p:sp>
        <p:nvSpPr>
          <p:cNvPr id="20" name="TextBox 19"/>
          <p:cNvSpPr txBox="1"/>
          <p:nvPr/>
        </p:nvSpPr>
        <p:spPr>
          <a:xfrm>
            <a:off x="990600" y="232404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Failure of development of scrotum</a:t>
            </a:r>
          </a:p>
        </p:txBody>
      </p:sp>
      <p:sp>
        <p:nvSpPr>
          <p:cNvPr id="21" name="TextBox 20"/>
          <p:cNvSpPr txBox="1"/>
          <p:nvPr/>
        </p:nvSpPr>
        <p:spPr>
          <a:xfrm>
            <a:off x="975360" y="285744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Failure of production of sperms</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28258" y="1709692"/>
            <a:ext cx="714405" cy="714405"/>
          </a:xfrm>
          <a:prstGeom prst="rect">
            <a:avLst/>
          </a:prstGeom>
          <a:noFill/>
        </p:spPr>
      </p:pic>
    </p:spTree>
    <p:extLst>
      <p:ext uri="{BB962C8B-B14F-4D97-AF65-F5344CB8AC3E}">
        <p14:creationId xmlns:p14="http://schemas.microsoft.com/office/powerpoint/2010/main" val="1650725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191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a:solidFill>
                  <a:srgbClr val="0000FF"/>
                </a:solidFill>
                <a:latin typeface="Times New Roman" pitchFamily="18" charset="0"/>
                <a:ea typeface="Cambria Math" pitchFamily="18" charset="0"/>
                <a:cs typeface="Times New Roman" pitchFamily="18" charset="0"/>
              </a:rPr>
              <a:t>15. Androgen binding protein of sertoli cells involved in ….</a:t>
            </a:r>
          </a:p>
        </p:txBody>
      </p:sp>
      <p:sp>
        <p:nvSpPr>
          <p:cNvPr id="8" name="TextBox 7"/>
          <p:cNvSpPr txBox="1"/>
          <p:nvPr/>
        </p:nvSpPr>
        <p:spPr>
          <a:xfrm>
            <a:off x="850317" y="12763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Concentrate testosterone</a:t>
            </a:r>
          </a:p>
        </p:txBody>
      </p:sp>
      <p:sp>
        <p:nvSpPr>
          <p:cNvPr id="19" name="TextBox 18"/>
          <p:cNvSpPr txBox="1"/>
          <p:nvPr/>
        </p:nvSpPr>
        <p:spPr>
          <a:xfrm>
            <a:off x="844678" y="1790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Stimulate the secretion of ‘inhibin’ 2</a:t>
            </a:r>
          </a:p>
        </p:txBody>
      </p:sp>
      <p:sp>
        <p:nvSpPr>
          <p:cNvPr id="20" name="TextBox 19"/>
          <p:cNvSpPr txBox="1"/>
          <p:nvPr/>
        </p:nvSpPr>
        <p:spPr>
          <a:xfrm>
            <a:off x="844678" y="224784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Increases the secretion of FSH</a:t>
            </a:r>
          </a:p>
        </p:txBody>
      </p:sp>
      <p:sp>
        <p:nvSpPr>
          <p:cNvPr id="21" name="TextBox 20"/>
          <p:cNvSpPr txBox="1"/>
          <p:nvPr/>
        </p:nvSpPr>
        <p:spPr>
          <a:xfrm>
            <a:off x="829438" y="278124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2492225"/>
            <a:ext cx="714405" cy="714405"/>
          </a:xfrm>
          <a:prstGeom prst="rect">
            <a:avLst/>
          </a:prstGeom>
          <a:noFill/>
        </p:spPr>
      </p:pic>
    </p:spTree>
    <p:extLst>
      <p:ext uri="{BB962C8B-B14F-4D97-AF65-F5344CB8AC3E}">
        <p14:creationId xmlns:p14="http://schemas.microsoft.com/office/powerpoint/2010/main" val="27662898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5605574" y="844719"/>
            <a:ext cx="2700226"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SEMINAL VESICLES</a:t>
            </a:r>
          </a:p>
        </p:txBody>
      </p:sp>
      <p:sp>
        <p:nvSpPr>
          <p:cNvPr id="3" name="Rectangle 2"/>
          <p:cNvSpPr/>
          <p:nvPr/>
        </p:nvSpPr>
        <p:spPr>
          <a:xfrm>
            <a:off x="609600" y="723840"/>
            <a:ext cx="4922951"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MALE ACCESSORY GENITAL GLANDS</a:t>
            </a:r>
          </a:p>
        </p:txBody>
      </p:sp>
      <p:sp>
        <p:nvSpPr>
          <p:cNvPr id="4" name="Rectangle 3"/>
          <p:cNvSpPr/>
          <p:nvPr/>
        </p:nvSpPr>
        <p:spPr>
          <a:xfrm>
            <a:off x="5693771" y="1372305"/>
            <a:ext cx="2523832"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PROSTATE GLAND</a:t>
            </a:r>
          </a:p>
        </p:txBody>
      </p:sp>
      <p:sp>
        <p:nvSpPr>
          <p:cNvPr id="5" name="Rectangle 4"/>
          <p:cNvSpPr/>
          <p:nvPr/>
        </p:nvSpPr>
        <p:spPr>
          <a:xfrm>
            <a:off x="5715001" y="1860887"/>
            <a:ext cx="2590799"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COWPER’S or </a:t>
            </a:r>
          </a:p>
          <a:p>
            <a:pPr algn="ctr"/>
            <a:r>
              <a:rPr lang="en-IN" sz="2000" b="1">
                <a:solidFill>
                  <a:schemeClr val="tx1"/>
                </a:solidFill>
                <a:latin typeface="Times New Roman" pitchFamily="18" charset="0"/>
                <a:cs typeface="Times New Roman" pitchFamily="18" charset="0"/>
              </a:rPr>
              <a:t>BULBOURETHRAL </a:t>
            </a:r>
          </a:p>
          <a:p>
            <a:pPr algn="ctr"/>
            <a:r>
              <a:rPr lang="en-IN" sz="2000" b="1">
                <a:solidFill>
                  <a:schemeClr val="tx1"/>
                </a:solidFill>
                <a:latin typeface="Times New Roman" pitchFamily="18" charset="0"/>
                <a:cs typeface="Times New Roman" pitchFamily="18" charset="0"/>
              </a:rPr>
              <a:t>GLANDS</a:t>
            </a:r>
          </a:p>
        </p:txBody>
      </p:sp>
      <p:sp>
        <p:nvSpPr>
          <p:cNvPr id="14" name="TextBox 13"/>
          <p:cNvSpPr txBox="1"/>
          <p:nvPr/>
        </p:nvSpPr>
        <p:spPr>
          <a:xfrm>
            <a:off x="1676400" y="1962150"/>
            <a:ext cx="312420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FF0000"/>
                </a:solidFill>
              </a:rPr>
              <a:t>ADD TEXT BOOK DIAGRAM 161 PAGE NO DIAGRAM 5.1 b</a:t>
            </a:r>
            <a:endParaRPr lang="en-IN" b="1">
              <a:solidFill>
                <a:srgbClr val="FF0000"/>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l="6323" t="4942" r="4522" b="6619"/>
          <a:stretch>
            <a:fillRect/>
          </a:stretch>
        </p:blipFill>
        <p:spPr bwMode="auto">
          <a:xfrm>
            <a:off x="609600" y="1276350"/>
            <a:ext cx="4191000" cy="3429000"/>
          </a:xfrm>
          <a:prstGeom prst="rect">
            <a:avLst/>
          </a:prstGeom>
          <a:noFill/>
          <a:ln w="2857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9415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500"/>
                                        <p:tgtEl>
                                          <p:spTgt spid="2">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grpId="0" nodeType="click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left)">
                                      <p:cBhvr>
                                        <p:cTn id="26" dur="500"/>
                                        <p:tgtEl>
                                          <p:spTgt spid="4">
                                            <p:txEl>
                                              <p:pRg st="0" end="0"/>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55" presetClass="entr" presetSubtype="0" fill="hold" grpId="0" nodeType="click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strVal val="#ppt_w*0.70"/>
                                          </p:val>
                                        </p:tav>
                                        <p:tav tm="100000">
                                          <p:val>
                                            <p:strVal val="#ppt_w"/>
                                          </p:val>
                                        </p:tav>
                                      </p:tavLst>
                                    </p:anim>
                                    <p:anim calcmode="lin" valueType="num">
                                      <p:cBhvr>
                                        <p:cTn id="32" dur="1000" fill="hold"/>
                                        <p:tgtEl>
                                          <p:spTgt spid="5"/>
                                        </p:tgtEl>
                                        <p:attrNameLst>
                                          <p:attrName>ppt_h</p:attrName>
                                        </p:attrNameLst>
                                      </p:cBhvr>
                                      <p:tavLst>
                                        <p:tav tm="0">
                                          <p:val>
                                            <p:strVal val="#ppt_h"/>
                                          </p:val>
                                        </p:tav>
                                        <p:tav tm="100000">
                                          <p:val>
                                            <p:strVal val="#ppt_h"/>
                                          </p:val>
                                        </p:tav>
                                      </p:tavLst>
                                    </p:anim>
                                    <p:animEffect transition="in" filter="fade">
                                      <p:cBhvr>
                                        <p:cTn id="33" dur="1000"/>
                                        <p:tgtEl>
                                          <p:spTgt spid="5"/>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fill="hold" nodeType="clickEffect">
                                  <p:stCondLst>
                                    <p:cond delay="0"/>
                                  </p:stCondLst>
                                  <p:iterate type="lt">
                                    <p:tmPct val="10000"/>
                                  </p:iterate>
                                  <p:childTnLst>
                                    <p:set>
                                      <p:cBhvr>
                                        <p:cTn id="37" dur="1" fill="hold">
                                          <p:stCondLst>
                                            <p:cond delay="0"/>
                                          </p:stCondLst>
                                        </p:cTn>
                                        <p:tgtEl>
                                          <p:spTgt spid="5">
                                            <p:txEl>
                                              <p:pRg st="0" end="0"/>
                                            </p:txEl>
                                          </p:spTgt>
                                        </p:tgtEl>
                                        <p:attrNameLst>
                                          <p:attrName>style.visibility</p:attrName>
                                        </p:attrNameLst>
                                      </p:cBhvr>
                                      <p:to>
                                        <p:strVal val="visible"/>
                                      </p:to>
                                    </p:set>
                                    <p:animEffect transition="in" filter="wipe(left)">
                                      <p:cBhvr>
                                        <p:cTn id="38" dur="500"/>
                                        <p:tgtEl>
                                          <p:spTgt spid="5">
                                            <p:txEl>
                                              <p:pRg st="0" end="0"/>
                                            </p:txEl>
                                          </p:spTgt>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iterate type="lt">
                                    <p:tmPct val="10000"/>
                                  </p:iterate>
                                  <p:childTnLst>
                                    <p:set>
                                      <p:cBhvr>
                                        <p:cTn id="41" dur="1" fill="hold">
                                          <p:stCondLst>
                                            <p:cond delay="0"/>
                                          </p:stCondLst>
                                        </p:cTn>
                                        <p:tgtEl>
                                          <p:spTgt spid="5">
                                            <p:txEl>
                                              <p:pRg st="1" end="1"/>
                                            </p:txEl>
                                          </p:spTgt>
                                        </p:tgtEl>
                                        <p:attrNameLst>
                                          <p:attrName>style.visibility</p:attrName>
                                        </p:attrNameLst>
                                      </p:cBhvr>
                                      <p:to>
                                        <p:strVal val="visible"/>
                                      </p:to>
                                    </p:set>
                                    <p:animEffect transition="in" filter="wipe(left)">
                                      <p:cBhvr>
                                        <p:cTn id="42" dur="500"/>
                                        <p:tgtEl>
                                          <p:spTgt spid="5">
                                            <p:txEl>
                                              <p:pRg st="1" end="1"/>
                                            </p:txEl>
                                          </p:spTgt>
                                        </p:tgtEl>
                                      </p:cBhvr>
                                    </p:animEffect>
                                  </p:childTnLst>
                                </p:cTn>
                              </p:par>
                            </p:childTnLst>
                          </p:cTn>
                        </p:par>
                        <p:par>
                          <p:cTn id="43" fill="hold" nodeType="afterGroup">
                            <p:stCondLst>
                              <p:cond delay="1000"/>
                            </p:stCondLst>
                            <p:childTnLst>
                              <p:par>
                                <p:cTn id="44" presetID="22" presetClass="entr" presetSubtype="8" fill="hold" nodeType="afterEffect">
                                  <p:stCondLst>
                                    <p:cond delay="0"/>
                                  </p:stCondLst>
                                  <p:iterate type="lt">
                                    <p:tmPct val="10000"/>
                                  </p:iterate>
                                  <p:childTnLst>
                                    <p:set>
                                      <p:cBhvr>
                                        <p:cTn id="45" dur="1" fill="hold">
                                          <p:stCondLst>
                                            <p:cond delay="0"/>
                                          </p:stCondLst>
                                        </p:cTn>
                                        <p:tgtEl>
                                          <p:spTgt spid="5">
                                            <p:txEl>
                                              <p:pRg st="2" end="2"/>
                                            </p:txEl>
                                          </p:spTgt>
                                        </p:tgtEl>
                                        <p:attrNameLst>
                                          <p:attrName>style.visibility</p:attrName>
                                        </p:attrNameLst>
                                      </p:cBhvr>
                                      <p:to>
                                        <p:strVal val="visible"/>
                                      </p:to>
                                    </p:set>
                                    <p:animEffect transition="in" filter="wipe(left)">
                                      <p:cBhvr>
                                        <p:cTn id="46" dur="500"/>
                                        <p:tgtEl>
                                          <p:spTgt spid="5">
                                            <p:txEl>
                                              <p:pRg st="2" end="2"/>
                                            </p:txEl>
                                          </p:spTgt>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6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1722" y="1431955"/>
            <a:ext cx="714405" cy="714405"/>
          </a:xfrm>
          <a:prstGeom prst="rect">
            <a:avLst/>
          </a:prstGeom>
          <a:noFill/>
        </p:spPr>
      </p:pic>
      <p:sp>
        <p:nvSpPr>
          <p:cNvPr id="5" name="TextBox 4"/>
          <p:cNvSpPr txBox="1"/>
          <p:nvPr/>
        </p:nvSpPr>
        <p:spPr>
          <a:xfrm>
            <a:off x="533400" y="8191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buAutoNum type="arabicPeriod" startAt="16"/>
            </a:pPr>
            <a:r>
              <a:rPr lang="en-US" sz="2000" b="1">
                <a:solidFill>
                  <a:srgbClr val="0000FF"/>
                </a:solidFill>
                <a:latin typeface="Times New Roman" pitchFamily="18" charset="0"/>
                <a:ea typeface="Cambria Math" pitchFamily="18" charset="0"/>
                <a:cs typeface="Times New Roman" pitchFamily="18" charset="0"/>
              </a:rPr>
              <a:t>Vasa efferentia ends in and vasa differentia starts from the following  </a:t>
            </a:r>
          </a:p>
          <a:p>
            <a:pPr algn="just"/>
            <a:r>
              <a:rPr lang="en-US" sz="2000" b="1">
                <a:solidFill>
                  <a:srgbClr val="0000FF"/>
                </a:solidFill>
                <a:latin typeface="Times New Roman" pitchFamily="18" charset="0"/>
                <a:ea typeface="Cambria Math" pitchFamily="18" charset="0"/>
                <a:cs typeface="Times New Roman" pitchFamily="18" charset="0"/>
              </a:rPr>
              <a:t>       regions of epididymis respectively</a:t>
            </a:r>
          </a:p>
        </p:txBody>
      </p:sp>
      <p:sp>
        <p:nvSpPr>
          <p:cNvPr id="8" name="TextBox 7"/>
          <p:cNvSpPr txBox="1"/>
          <p:nvPr/>
        </p:nvSpPr>
        <p:spPr>
          <a:xfrm>
            <a:off x="990600" y="1632070"/>
            <a:ext cx="552591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Caput epididymis &amp; Cauda epididymis </a:t>
            </a:r>
          </a:p>
        </p:txBody>
      </p:sp>
      <p:sp>
        <p:nvSpPr>
          <p:cNvPr id="19" name="TextBox 18"/>
          <p:cNvSpPr txBox="1"/>
          <p:nvPr/>
        </p:nvSpPr>
        <p:spPr>
          <a:xfrm>
            <a:off x="990600" y="21463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Caput epididymis &amp; Carpus epididymis</a:t>
            </a:r>
          </a:p>
        </p:txBody>
      </p:sp>
      <p:sp>
        <p:nvSpPr>
          <p:cNvPr id="20" name="TextBox 19"/>
          <p:cNvSpPr txBox="1"/>
          <p:nvPr/>
        </p:nvSpPr>
        <p:spPr>
          <a:xfrm>
            <a:off x="990600" y="260356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Cauda epididymis &amp; Caput epididymis</a:t>
            </a:r>
          </a:p>
        </p:txBody>
      </p:sp>
      <p:sp>
        <p:nvSpPr>
          <p:cNvPr id="21" name="TextBox 20"/>
          <p:cNvSpPr txBox="1"/>
          <p:nvPr/>
        </p:nvSpPr>
        <p:spPr>
          <a:xfrm>
            <a:off x="975360" y="313696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Cauda Epididymis &amp; Carpus epididymis</a:t>
            </a:r>
          </a:p>
        </p:txBody>
      </p:sp>
    </p:spTree>
    <p:extLst>
      <p:ext uri="{BB962C8B-B14F-4D97-AF65-F5344CB8AC3E}">
        <p14:creationId xmlns:p14="http://schemas.microsoft.com/office/powerpoint/2010/main" val="38218460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16482" y="1515788"/>
            <a:ext cx="714405" cy="714405"/>
          </a:xfrm>
          <a:prstGeom prst="rect">
            <a:avLst/>
          </a:prstGeom>
          <a:noFill/>
        </p:spPr>
      </p:pic>
      <p:sp>
        <p:nvSpPr>
          <p:cNvPr id="5" name="TextBox 4"/>
          <p:cNvSpPr txBox="1"/>
          <p:nvPr/>
        </p:nvSpPr>
        <p:spPr>
          <a:xfrm>
            <a:off x="533400" y="742950"/>
            <a:ext cx="7010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17. Identify the correct sequence of phases of menstrual cycle </a:t>
            </a:r>
          </a:p>
        </p:txBody>
      </p:sp>
      <p:sp>
        <p:nvSpPr>
          <p:cNvPr id="8" name="TextBox 7"/>
          <p:cNvSpPr txBox="1"/>
          <p:nvPr/>
        </p:nvSpPr>
        <p:spPr>
          <a:xfrm>
            <a:off x="975360" y="1158646"/>
            <a:ext cx="552591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Ovulatory – follicular – menstrual – luteal </a:t>
            </a:r>
          </a:p>
        </p:txBody>
      </p:sp>
      <p:sp>
        <p:nvSpPr>
          <p:cNvPr id="19" name="TextBox 18"/>
          <p:cNvSpPr txBox="1"/>
          <p:nvPr/>
        </p:nvSpPr>
        <p:spPr>
          <a:xfrm>
            <a:off x="975360" y="1672936"/>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Menstrual – follicular – ovulatory – luteal   </a:t>
            </a:r>
          </a:p>
        </p:txBody>
      </p:sp>
      <p:sp>
        <p:nvSpPr>
          <p:cNvPr id="20" name="TextBox 19"/>
          <p:cNvSpPr txBox="1"/>
          <p:nvPr/>
        </p:nvSpPr>
        <p:spPr>
          <a:xfrm>
            <a:off x="975360" y="217164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Menstrual – luteal – ovulatory – follicular     </a:t>
            </a:r>
          </a:p>
        </p:txBody>
      </p:sp>
      <p:sp>
        <p:nvSpPr>
          <p:cNvPr id="21" name="TextBox 20"/>
          <p:cNvSpPr txBox="1"/>
          <p:nvPr/>
        </p:nvSpPr>
        <p:spPr>
          <a:xfrm>
            <a:off x="960120" y="270504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Luteal – menstrual – ovulatory – follicular      </a:t>
            </a:r>
          </a:p>
        </p:txBody>
      </p:sp>
    </p:spTree>
    <p:extLst>
      <p:ext uri="{BB962C8B-B14F-4D97-AF65-F5344CB8AC3E}">
        <p14:creationId xmlns:p14="http://schemas.microsoft.com/office/powerpoint/2010/main" val="33526084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55305" y="2543145"/>
            <a:ext cx="544895" cy="714405"/>
          </a:xfrm>
          <a:prstGeom prst="rect">
            <a:avLst/>
          </a:prstGeom>
          <a:noFill/>
        </p:spPr>
      </p:pic>
      <p:sp>
        <p:nvSpPr>
          <p:cNvPr id="5" name="TextBox 4"/>
          <p:cNvSpPr txBox="1"/>
          <p:nvPr/>
        </p:nvSpPr>
        <p:spPr>
          <a:xfrm>
            <a:off x="533400" y="8191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18.   High concentration of estrogen inhibits secretion of ….</a:t>
            </a:r>
          </a:p>
        </p:txBody>
      </p:sp>
      <p:sp>
        <p:nvSpPr>
          <p:cNvPr id="8" name="TextBox 7"/>
          <p:cNvSpPr txBox="1"/>
          <p:nvPr/>
        </p:nvSpPr>
        <p:spPr>
          <a:xfrm>
            <a:off x="1131505" y="1259332"/>
            <a:ext cx="2401507"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FSH</a:t>
            </a:r>
          </a:p>
        </p:txBody>
      </p:sp>
      <p:sp>
        <p:nvSpPr>
          <p:cNvPr id="19" name="TextBox 18"/>
          <p:cNvSpPr txBox="1"/>
          <p:nvPr/>
        </p:nvSpPr>
        <p:spPr>
          <a:xfrm>
            <a:off x="1131505" y="1773622"/>
            <a:ext cx="271549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GnRH </a:t>
            </a:r>
          </a:p>
        </p:txBody>
      </p:sp>
      <p:sp>
        <p:nvSpPr>
          <p:cNvPr id="20" name="TextBox 19"/>
          <p:cNvSpPr txBox="1"/>
          <p:nvPr/>
        </p:nvSpPr>
        <p:spPr>
          <a:xfrm>
            <a:off x="1131505" y="2256102"/>
            <a:ext cx="268331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LH</a:t>
            </a:r>
          </a:p>
        </p:txBody>
      </p:sp>
      <p:sp>
        <p:nvSpPr>
          <p:cNvPr id="21" name="TextBox 20"/>
          <p:cNvSpPr txBox="1"/>
          <p:nvPr/>
        </p:nvSpPr>
        <p:spPr>
          <a:xfrm>
            <a:off x="1116265" y="2764222"/>
            <a:ext cx="29870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Both 1 &amp; 2</a:t>
            </a:r>
          </a:p>
        </p:txBody>
      </p:sp>
    </p:spTree>
    <p:extLst>
      <p:ext uri="{BB962C8B-B14F-4D97-AF65-F5344CB8AC3E}">
        <p14:creationId xmlns:p14="http://schemas.microsoft.com/office/powerpoint/2010/main" val="29392103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84122" y="1123950"/>
            <a:ext cx="714405" cy="714405"/>
          </a:xfrm>
          <a:prstGeom prst="rect">
            <a:avLst/>
          </a:prstGeom>
          <a:noFill/>
        </p:spPr>
      </p:pic>
      <p:sp>
        <p:nvSpPr>
          <p:cNvPr id="5" name="TextBox 4"/>
          <p:cNvSpPr txBox="1"/>
          <p:nvPr/>
        </p:nvSpPr>
        <p:spPr>
          <a:xfrm>
            <a:off x="533400" y="8191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buAutoNum type="arabicPeriod" startAt="19"/>
            </a:pPr>
            <a:r>
              <a:rPr lang="en-US" sz="2000" b="1">
                <a:solidFill>
                  <a:srgbClr val="0000FF"/>
                </a:solidFill>
                <a:latin typeface="Times New Roman" pitchFamily="18" charset="0"/>
                <a:ea typeface="Cambria Math" pitchFamily="18" charset="0"/>
                <a:cs typeface="Times New Roman" pitchFamily="18" charset="0"/>
              </a:rPr>
              <a:t>The inner most foetal membrane around the embryo immediately</a:t>
            </a:r>
          </a:p>
        </p:txBody>
      </p:sp>
      <p:sp>
        <p:nvSpPr>
          <p:cNvPr id="8" name="TextBox 7"/>
          <p:cNvSpPr txBox="1"/>
          <p:nvPr/>
        </p:nvSpPr>
        <p:spPr>
          <a:xfrm>
            <a:off x="1143000" y="1324065"/>
            <a:ext cx="172761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Amnion</a:t>
            </a:r>
          </a:p>
        </p:txBody>
      </p:sp>
      <p:sp>
        <p:nvSpPr>
          <p:cNvPr id="19" name="TextBox 18"/>
          <p:cNvSpPr txBox="1"/>
          <p:nvPr/>
        </p:nvSpPr>
        <p:spPr>
          <a:xfrm>
            <a:off x="1143000" y="1838355"/>
            <a:ext cx="195349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Allontois</a:t>
            </a:r>
          </a:p>
        </p:txBody>
      </p:sp>
      <p:sp>
        <p:nvSpPr>
          <p:cNvPr id="20" name="TextBox 19"/>
          <p:cNvSpPr txBox="1"/>
          <p:nvPr/>
        </p:nvSpPr>
        <p:spPr>
          <a:xfrm>
            <a:off x="1143000" y="2295555"/>
            <a:ext cx="193034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Chorion</a:t>
            </a:r>
          </a:p>
        </p:txBody>
      </p:sp>
      <p:sp>
        <p:nvSpPr>
          <p:cNvPr id="21" name="TextBox 20"/>
          <p:cNvSpPr txBox="1"/>
          <p:nvPr/>
        </p:nvSpPr>
        <p:spPr>
          <a:xfrm>
            <a:off x="1127760" y="2828955"/>
            <a:ext cx="21488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Yolk sac</a:t>
            </a:r>
          </a:p>
        </p:txBody>
      </p:sp>
    </p:spTree>
    <p:extLst>
      <p:ext uri="{BB962C8B-B14F-4D97-AF65-F5344CB8AC3E}">
        <p14:creationId xmlns:p14="http://schemas.microsoft.com/office/powerpoint/2010/main" val="928339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74295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20. A : Penis of male is homologous to clitoris of human female</a:t>
            </a:r>
          </a:p>
        </p:txBody>
      </p:sp>
      <p:sp>
        <p:nvSpPr>
          <p:cNvPr id="12" name="TextBox 11"/>
          <p:cNvSpPr txBox="1"/>
          <p:nvPr/>
        </p:nvSpPr>
        <p:spPr>
          <a:xfrm>
            <a:off x="914400" y="1208590"/>
            <a:ext cx="78486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R : Both are highly sensitive and both are supported by corpora cavernosa</a:t>
            </a:r>
          </a:p>
        </p:txBody>
      </p:sp>
      <p:sp>
        <p:nvSpPr>
          <p:cNvPr id="9" name="TextBox 8"/>
          <p:cNvSpPr txBox="1"/>
          <p:nvPr/>
        </p:nvSpPr>
        <p:spPr>
          <a:xfrm>
            <a:off x="1059750" y="1897579"/>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2003" y="1733550"/>
            <a:ext cx="623954" cy="623954"/>
          </a:xfrm>
          <a:prstGeom prst="rect">
            <a:avLst/>
          </a:prstGeom>
          <a:noFill/>
        </p:spPr>
      </p:pic>
      <p:sp>
        <p:nvSpPr>
          <p:cNvPr id="11" name="TextBox 10"/>
          <p:cNvSpPr txBox="1"/>
          <p:nvPr/>
        </p:nvSpPr>
        <p:spPr>
          <a:xfrm>
            <a:off x="1059750" y="2395335"/>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7" name="TextBox 16"/>
          <p:cNvSpPr txBox="1"/>
          <p:nvPr/>
        </p:nvSpPr>
        <p:spPr>
          <a:xfrm>
            <a:off x="1059750" y="2960253"/>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8" name="TextBox 17"/>
          <p:cNvSpPr txBox="1"/>
          <p:nvPr/>
        </p:nvSpPr>
        <p:spPr>
          <a:xfrm>
            <a:off x="1059750" y="3573979"/>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28933610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7086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21. A :During ovulation, the oocyte release one polar body  </a:t>
            </a:r>
          </a:p>
        </p:txBody>
      </p:sp>
      <p:sp>
        <p:nvSpPr>
          <p:cNvPr id="11" name="TextBox 10"/>
          <p:cNvSpPr txBox="1"/>
          <p:nvPr/>
        </p:nvSpPr>
        <p:spPr>
          <a:xfrm>
            <a:off x="914400" y="1352550"/>
            <a:ext cx="7010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R : When oocyte is in fallopian tube, it is in second in females   </a:t>
            </a:r>
          </a:p>
        </p:txBody>
      </p:sp>
      <p:sp>
        <p:nvSpPr>
          <p:cNvPr id="12" name="TextBox 11"/>
          <p:cNvSpPr txBox="1"/>
          <p:nvPr/>
        </p:nvSpPr>
        <p:spPr>
          <a:xfrm>
            <a:off x="983550" y="1863683"/>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13"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1063" y="1733550"/>
            <a:ext cx="623954" cy="623954"/>
          </a:xfrm>
          <a:prstGeom prst="rect">
            <a:avLst/>
          </a:prstGeom>
          <a:noFill/>
        </p:spPr>
      </p:pic>
      <p:sp>
        <p:nvSpPr>
          <p:cNvPr id="14" name="TextBox 13"/>
          <p:cNvSpPr txBox="1"/>
          <p:nvPr/>
        </p:nvSpPr>
        <p:spPr>
          <a:xfrm>
            <a:off x="983550" y="2361439"/>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15" name="TextBox 14"/>
          <p:cNvSpPr txBox="1"/>
          <p:nvPr/>
        </p:nvSpPr>
        <p:spPr>
          <a:xfrm>
            <a:off x="983550" y="2926357"/>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6" name="TextBox 15"/>
          <p:cNvSpPr txBox="1"/>
          <p:nvPr/>
        </p:nvSpPr>
        <p:spPr>
          <a:xfrm>
            <a:off x="983550" y="3530493"/>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14219885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Lst>
  </p:timing>
</p:sld>
</file>

<file path=ppt/slides/slide6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457200" y="886910"/>
            <a:ext cx="8153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22. A : If the fertilization takes place, the ovulation is prevented in females </a:t>
            </a:r>
          </a:p>
        </p:txBody>
      </p:sp>
      <p:sp>
        <p:nvSpPr>
          <p:cNvPr id="5" name="TextBox 4"/>
          <p:cNvSpPr txBox="1"/>
          <p:nvPr/>
        </p:nvSpPr>
        <p:spPr>
          <a:xfrm>
            <a:off x="838200" y="1300815"/>
            <a:ext cx="7608542"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R : Corpus luteum secretes progesterone throughout the gestation period  </a:t>
            </a:r>
          </a:p>
        </p:txBody>
      </p:sp>
      <p:sp>
        <p:nvSpPr>
          <p:cNvPr id="6" name="TextBox 5"/>
          <p:cNvSpPr txBox="1"/>
          <p:nvPr/>
        </p:nvSpPr>
        <p:spPr>
          <a:xfrm>
            <a:off x="819692" y="20383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7"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20436" y="1908217"/>
            <a:ext cx="623954" cy="623954"/>
          </a:xfrm>
          <a:prstGeom prst="rect">
            <a:avLst/>
          </a:prstGeom>
          <a:noFill/>
        </p:spPr>
      </p:pic>
      <p:sp>
        <p:nvSpPr>
          <p:cNvPr id="8" name="TextBox 7"/>
          <p:cNvSpPr txBox="1"/>
          <p:nvPr/>
        </p:nvSpPr>
        <p:spPr>
          <a:xfrm>
            <a:off x="819692" y="25361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9" name="TextBox 8"/>
          <p:cNvSpPr txBox="1"/>
          <p:nvPr/>
        </p:nvSpPr>
        <p:spPr>
          <a:xfrm>
            <a:off x="819692" y="31010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10" name="TextBox 9"/>
          <p:cNvSpPr txBox="1"/>
          <p:nvPr/>
        </p:nvSpPr>
        <p:spPr>
          <a:xfrm>
            <a:off x="819692" y="37051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3161884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6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23. A : Placenta in humans is called chorion- allantoic </a:t>
            </a:r>
          </a:p>
        </p:txBody>
      </p:sp>
      <p:sp>
        <p:nvSpPr>
          <p:cNvPr id="11" name="TextBox 10"/>
          <p:cNvSpPr txBox="1"/>
          <p:nvPr/>
        </p:nvSpPr>
        <p:spPr>
          <a:xfrm>
            <a:off x="914400" y="1352550"/>
            <a:ext cx="7848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R : Both chorion and allantoics participate in its formation</a:t>
            </a:r>
          </a:p>
        </p:txBody>
      </p:sp>
      <p:sp>
        <p:nvSpPr>
          <p:cNvPr id="27" name="TextBox 26"/>
          <p:cNvSpPr txBox="1"/>
          <p:nvPr/>
        </p:nvSpPr>
        <p:spPr>
          <a:xfrm>
            <a:off x="907350" y="18097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A and R are true and R is the correct explanation of A </a:t>
            </a:r>
          </a:p>
        </p:txBody>
      </p:sp>
      <p:pic>
        <p:nvPicPr>
          <p:cNvPr id="28"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07350" y="2709119"/>
            <a:ext cx="623954" cy="623954"/>
          </a:xfrm>
          <a:prstGeom prst="rect">
            <a:avLst/>
          </a:prstGeom>
          <a:noFill/>
        </p:spPr>
      </p:pic>
      <p:sp>
        <p:nvSpPr>
          <p:cNvPr id="29" name="TextBox 28"/>
          <p:cNvSpPr txBox="1"/>
          <p:nvPr/>
        </p:nvSpPr>
        <p:spPr>
          <a:xfrm>
            <a:off x="907350" y="23075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A and R are true and R is not the correct explanation of A</a:t>
            </a:r>
          </a:p>
        </p:txBody>
      </p:sp>
      <p:sp>
        <p:nvSpPr>
          <p:cNvPr id="30" name="TextBox 29"/>
          <p:cNvSpPr txBox="1"/>
          <p:nvPr/>
        </p:nvSpPr>
        <p:spPr>
          <a:xfrm>
            <a:off x="907350" y="28724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A is true, R is false </a:t>
            </a:r>
          </a:p>
        </p:txBody>
      </p:sp>
      <p:sp>
        <p:nvSpPr>
          <p:cNvPr id="31" name="TextBox 30"/>
          <p:cNvSpPr txBox="1"/>
          <p:nvPr/>
        </p:nvSpPr>
        <p:spPr>
          <a:xfrm>
            <a:off x="907350" y="34765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A is false, R is true</a:t>
            </a:r>
          </a:p>
        </p:txBody>
      </p:sp>
    </p:spTree>
    <p:extLst>
      <p:ext uri="{BB962C8B-B14F-4D97-AF65-F5344CB8AC3E}">
        <p14:creationId xmlns:p14="http://schemas.microsoft.com/office/powerpoint/2010/main" val="28346717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31"/>
                                        </p:tgtEl>
                                        <p:attrNameLst>
                                          <p:attrName>style.visibility</p:attrName>
                                        </p:attrNameLst>
                                      </p:cBhvr>
                                      <p:to>
                                        <p:strVal val="visible"/>
                                      </p:to>
                                    </p:set>
                                    <p:animEffect transition="in" filter="wipe(left)">
                                      <p:cBhvr>
                                        <p:cTn id="32" dur="500"/>
                                        <p:tgtEl>
                                          <p:spTgt spid="31"/>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7" grpId="0"/>
      <p:bldP spid="29" grpId="0"/>
      <p:bldP spid="30" grpId="0"/>
      <p:bldP spid="31" grpId="0"/>
    </p:bldLst>
  </p:timing>
</p:sld>
</file>

<file path=ppt/slides/slide6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68580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24. The graafian follicle contains the following structures </a:t>
            </a:r>
          </a:p>
        </p:txBody>
      </p:sp>
      <p:sp>
        <p:nvSpPr>
          <p:cNvPr id="11" name="TextBox 10"/>
          <p:cNvSpPr txBox="1"/>
          <p:nvPr/>
        </p:nvSpPr>
        <p:spPr>
          <a:xfrm>
            <a:off x="990600" y="1276350"/>
            <a:ext cx="2438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 A. Corona radiata </a:t>
            </a:r>
          </a:p>
        </p:txBody>
      </p:sp>
      <p:pic>
        <p:nvPicPr>
          <p:cNvPr id="13"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04455" y="3166996"/>
            <a:ext cx="623954" cy="623954"/>
          </a:xfrm>
          <a:prstGeom prst="rect">
            <a:avLst/>
          </a:prstGeom>
          <a:noFill/>
        </p:spPr>
      </p:pic>
      <p:sp>
        <p:nvSpPr>
          <p:cNvPr id="15" name="TextBox 14"/>
          <p:cNvSpPr txBox="1"/>
          <p:nvPr/>
        </p:nvSpPr>
        <p:spPr>
          <a:xfrm>
            <a:off x="1143000" y="2820299"/>
            <a:ext cx="3142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D – E - B – C - A</a:t>
            </a:r>
          </a:p>
        </p:txBody>
      </p:sp>
      <p:sp>
        <p:nvSpPr>
          <p:cNvPr id="9" name="TextBox 8"/>
          <p:cNvSpPr txBox="1"/>
          <p:nvPr/>
        </p:nvSpPr>
        <p:spPr>
          <a:xfrm>
            <a:off x="3733800" y="1347086"/>
            <a:ext cx="2438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 B. Discus proligerus </a:t>
            </a:r>
          </a:p>
        </p:txBody>
      </p:sp>
      <p:sp>
        <p:nvSpPr>
          <p:cNvPr id="17" name="TextBox 16"/>
          <p:cNvSpPr txBox="1"/>
          <p:nvPr/>
        </p:nvSpPr>
        <p:spPr>
          <a:xfrm>
            <a:off x="990600" y="1662814"/>
            <a:ext cx="2438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 C. Zona pellucida </a:t>
            </a:r>
          </a:p>
        </p:txBody>
      </p:sp>
      <p:sp>
        <p:nvSpPr>
          <p:cNvPr id="18" name="TextBox 17"/>
          <p:cNvSpPr txBox="1"/>
          <p:nvPr/>
        </p:nvSpPr>
        <p:spPr>
          <a:xfrm>
            <a:off x="3733800" y="1733550"/>
            <a:ext cx="3657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 D. Membrana granulosa </a:t>
            </a:r>
          </a:p>
        </p:txBody>
      </p:sp>
      <p:sp>
        <p:nvSpPr>
          <p:cNvPr id="19" name="TextBox 18"/>
          <p:cNvSpPr txBox="1"/>
          <p:nvPr/>
        </p:nvSpPr>
        <p:spPr>
          <a:xfrm>
            <a:off x="990600" y="2032886"/>
            <a:ext cx="2438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 E. Antrum  </a:t>
            </a:r>
          </a:p>
        </p:txBody>
      </p:sp>
      <p:sp>
        <p:nvSpPr>
          <p:cNvPr id="20" name="TextBox 19"/>
          <p:cNvSpPr txBox="1"/>
          <p:nvPr/>
        </p:nvSpPr>
        <p:spPr>
          <a:xfrm>
            <a:off x="990600" y="2413886"/>
            <a:ext cx="5562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 Arrange the above from outside to inside </a:t>
            </a:r>
          </a:p>
        </p:txBody>
      </p:sp>
      <p:sp>
        <p:nvSpPr>
          <p:cNvPr id="21" name="TextBox 20"/>
          <p:cNvSpPr txBox="1"/>
          <p:nvPr/>
        </p:nvSpPr>
        <p:spPr>
          <a:xfrm>
            <a:off x="4172492" y="2885528"/>
            <a:ext cx="3142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E – D -  B – A - C</a:t>
            </a:r>
          </a:p>
        </p:txBody>
      </p:sp>
      <p:sp>
        <p:nvSpPr>
          <p:cNvPr id="22" name="TextBox 21"/>
          <p:cNvSpPr txBox="1"/>
          <p:nvPr/>
        </p:nvSpPr>
        <p:spPr>
          <a:xfrm>
            <a:off x="1143000" y="3333750"/>
            <a:ext cx="3142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D – E - B – A - C</a:t>
            </a:r>
          </a:p>
        </p:txBody>
      </p:sp>
      <p:sp>
        <p:nvSpPr>
          <p:cNvPr id="23" name="TextBox 22"/>
          <p:cNvSpPr txBox="1"/>
          <p:nvPr/>
        </p:nvSpPr>
        <p:spPr>
          <a:xfrm>
            <a:off x="4191000" y="3404486"/>
            <a:ext cx="3142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D – C -  B – E - A</a:t>
            </a:r>
          </a:p>
        </p:txBody>
      </p:sp>
    </p:spTree>
    <p:extLst>
      <p:ext uri="{BB962C8B-B14F-4D97-AF65-F5344CB8AC3E}">
        <p14:creationId xmlns:p14="http://schemas.microsoft.com/office/powerpoint/2010/main" val="3267076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9" grpId="0"/>
      <p:bldP spid="17" grpId="0"/>
      <p:bldP spid="18" grpId="0"/>
      <p:bldP spid="19" grpId="0"/>
      <p:bldP spid="20" grpId="0"/>
      <p:bldP spid="21" grpId="0"/>
      <p:bldP spid="22" grpId="0"/>
      <p:bldP spid="23" grpId="0"/>
    </p:bldLst>
  </p:timing>
</p:sld>
</file>

<file path=ppt/slides/slide6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3"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1948065"/>
            <a:ext cx="623954" cy="623954"/>
          </a:xfrm>
          <a:prstGeom prst="rect">
            <a:avLst/>
          </a:prstGeom>
          <a:noFill/>
        </p:spPr>
      </p:pic>
      <p:sp>
        <p:nvSpPr>
          <p:cNvPr id="10" name="TextBox 9"/>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0100" indent="-800100"/>
            <a:r>
              <a:rPr lang="en-US" sz="2000" b="1">
                <a:solidFill>
                  <a:srgbClr val="0000FF"/>
                </a:solidFill>
                <a:latin typeface="Times New Roman" pitchFamily="18" charset="0"/>
              </a:rPr>
              <a:t>25. A : Capacitation is the physiological maturation of sperm after which it is able to fertilize ovum</a:t>
            </a:r>
          </a:p>
        </p:txBody>
      </p:sp>
      <p:sp>
        <p:nvSpPr>
          <p:cNvPr id="11" name="TextBox 10"/>
          <p:cNvSpPr txBox="1"/>
          <p:nvPr/>
        </p:nvSpPr>
        <p:spPr>
          <a:xfrm>
            <a:off x="914400" y="1579812"/>
            <a:ext cx="7848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R : Capacitation occurs in the female genital tract</a:t>
            </a:r>
          </a:p>
        </p:txBody>
      </p:sp>
      <p:sp>
        <p:nvSpPr>
          <p:cNvPr id="12" name="TextBox 11"/>
          <p:cNvSpPr txBox="1"/>
          <p:nvPr/>
        </p:nvSpPr>
        <p:spPr>
          <a:xfrm>
            <a:off x="819692" y="21186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A and R are true and R is the correct explanation of A </a:t>
            </a:r>
          </a:p>
        </p:txBody>
      </p:sp>
      <p:sp>
        <p:nvSpPr>
          <p:cNvPr id="14" name="TextBox 13"/>
          <p:cNvSpPr txBox="1"/>
          <p:nvPr/>
        </p:nvSpPr>
        <p:spPr>
          <a:xfrm>
            <a:off x="819692" y="26164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A and R are true and R is not the correct explanation of A</a:t>
            </a:r>
          </a:p>
        </p:txBody>
      </p:sp>
      <p:sp>
        <p:nvSpPr>
          <p:cNvPr id="15" name="TextBox 14"/>
          <p:cNvSpPr txBox="1"/>
          <p:nvPr/>
        </p:nvSpPr>
        <p:spPr>
          <a:xfrm>
            <a:off x="819692" y="31813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A is true, R is false </a:t>
            </a:r>
          </a:p>
        </p:txBody>
      </p:sp>
      <p:sp>
        <p:nvSpPr>
          <p:cNvPr id="16" name="TextBox 15"/>
          <p:cNvSpPr txBox="1"/>
          <p:nvPr/>
        </p:nvSpPr>
        <p:spPr>
          <a:xfrm>
            <a:off x="819692" y="37854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A is false, R is true</a:t>
            </a:r>
          </a:p>
        </p:txBody>
      </p:sp>
    </p:spTree>
    <p:extLst>
      <p:ext uri="{BB962C8B-B14F-4D97-AF65-F5344CB8AC3E}">
        <p14:creationId xmlns:p14="http://schemas.microsoft.com/office/powerpoint/2010/main" val="11421164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Lst>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8610" y="971550"/>
            <a:ext cx="3201390"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SEMINAL VESICLES</a:t>
            </a:r>
          </a:p>
        </p:txBody>
      </p:sp>
      <p:grpSp>
        <p:nvGrpSpPr>
          <p:cNvPr id="35" name="Group 34"/>
          <p:cNvGrpSpPr/>
          <p:nvPr/>
        </p:nvGrpSpPr>
        <p:grpSpPr>
          <a:xfrm>
            <a:off x="762000" y="1701561"/>
            <a:ext cx="2350733" cy="2013189"/>
            <a:chOff x="688203" y="1222845"/>
            <a:chExt cx="2350733" cy="2013189"/>
          </a:xfrm>
        </p:grpSpPr>
        <p:pic>
          <p:nvPicPr>
            <p:cNvPr id="10" name="Picture 3"/>
            <p:cNvPicPr>
              <a:picLocks noChangeAspect="1" noChangeArrowheads="1"/>
            </p:cNvPicPr>
            <p:nvPr/>
          </p:nvPicPr>
          <p:blipFill>
            <a:blip r:embed="rId2"/>
            <a:stretch>
              <a:fillRect/>
            </a:stretch>
          </p:blipFill>
          <p:spPr bwMode="auto">
            <a:xfrm>
              <a:off x="688203" y="1222845"/>
              <a:ext cx="2350733" cy="2013189"/>
            </a:xfrm>
            <a:prstGeom prst="rect">
              <a:avLst/>
            </a:prstGeom>
            <a:ln w="88900" cap="sq" cmpd="thickThin">
              <a:noFill/>
              <a:prstDash val="solid"/>
              <a:miter lim="800000"/>
            </a:ln>
            <a:effectLst>
              <a:innerShdw blurRad="76200">
                <a:srgbClr val="000000"/>
              </a:innerShdw>
            </a:effectLst>
          </p:spPr>
        </p:pic>
        <p:sp>
          <p:nvSpPr>
            <p:cNvPr id="26" name="Rectangle 25"/>
            <p:cNvSpPr/>
            <p:nvPr/>
          </p:nvSpPr>
          <p:spPr>
            <a:xfrm>
              <a:off x="1671607" y="1561116"/>
              <a:ext cx="385793" cy="9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cxnSp>
          <p:nvCxnSpPr>
            <p:cNvPr id="28" name="Straight Connector 27"/>
            <p:cNvCxnSpPr/>
            <p:nvPr/>
          </p:nvCxnSpPr>
          <p:spPr>
            <a:xfrm>
              <a:off x="2000256" y="1583537"/>
              <a:ext cx="154781" cy="147637"/>
            </a:xfrm>
            <a:prstGeom prst="line">
              <a:avLst/>
            </a:prstGeom>
            <a:ln w="28575">
              <a:no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57260" y="2612134"/>
              <a:ext cx="521508" cy="99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grpSp>
      <p:sp>
        <p:nvSpPr>
          <p:cNvPr id="27" name="Freeform 26"/>
          <p:cNvSpPr/>
          <p:nvPr/>
        </p:nvSpPr>
        <p:spPr>
          <a:xfrm>
            <a:off x="1997869" y="1909254"/>
            <a:ext cx="1032669" cy="998538"/>
          </a:xfrm>
          <a:custGeom>
            <a:gdLst>
              <a:gd name="connsiteX0" fmla="*/ 2381 w 1032669"/>
              <a:gd name="connsiteY0" fmla="*/ 973138 h 998538"/>
              <a:gd name="connsiteX1" fmla="*/ 45244 w 1032669"/>
              <a:gd name="connsiteY1" fmla="*/ 901700 h 998538"/>
              <a:gd name="connsiteX2" fmla="*/ 88106 w 1032669"/>
              <a:gd name="connsiteY2" fmla="*/ 863600 h 998538"/>
              <a:gd name="connsiteX3" fmla="*/ 173831 w 1032669"/>
              <a:gd name="connsiteY3" fmla="*/ 825500 h 998538"/>
              <a:gd name="connsiteX4" fmla="*/ 211931 w 1032669"/>
              <a:gd name="connsiteY4" fmla="*/ 806450 h 998538"/>
              <a:gd name="connsiteX5" fmla="*/ 292894 w 1032669"/>
              <a:gd name="connsiteY5" fmla="*/ 792163 h 998538"/>
              <a:gd name="connsiteX6" fmla="*/ 383381 w 1032669"/>
              <a:gd name="connsiteY6" fmla="*/ 792163 h 998538"/>
              <a:gd name="connsiteX7" fmla="*/ 454819 w 1032669"/>
              <a:gd name="connsiteY7" fmla="*/ 787400 h 998538"/>
              <a:gd name="connsiteX8" fmla="*/ 526256 w 1032669"/>
              <a:gd name="connsiteY8" fmla="*/ 744538 h 998538"/>
              <a:gd name="connsiteX9" fmla="*/ 554831 w 1032669"/>
              <a:gd name="connsiteY9" fmla="*/ 715963 h 998538"/>
              <a:gd name="connsiteX10" fmla="*/ 602456 w 1032669"/>
              <a:gd name="connsiteY10" fmla="*/ 696913 h 998538"/>
              <a:gd name="connsiteX11" fmla="*/ 707231 w 1032669"/>
              <a:gd name="connsiteY11" fmla="*/ 663575 h 998538"/>
              <a:gd name="connsiteX12" fmla="*/ 773906 w 1032669"/>
              <a:gd name="connsiteY12" fmla="*/ 611188 h 998538"/>
              <a:gd name="connsiteX13" fmla="*/ 816769 w 1032669"/>
              <a:gd name="connsiteY13" fmla="*/ 568325 h 998538"/>
              <a:gd name="connsiteX14" fmla="*/ 926306 w 1032669"/>
              <a:gd name="connsiteY14" fmla="*/ 482600 h 998538"/>
              <a:gd name="connsiteX15" fmla="*/ 964406 w 1032669"/>
              <a:gd name="connsiteY15" fmla="*/ 425450 h 998538"/>
              <a:gd name="connsiteX16" fmla="*/ 988219 w 1032669"/>
              <a:gd name="connsiteY16" fmla="*/ 334963 h 998538"/>
              <a:gd name="connsiteX17" fmla="*/ 1016794 w 1032669"/>
              <a:gd name="connsiteY17" fmla="*/ 296863 h 998538"/>
              <a:gd name="connsiteX18" fmla="*/ 1031081 w 1032669"/>
              <a:gd name="connsiteY18" fmla="*/ 206375 h 998538"/>
              <a:gd name="connsiteX19" fmla="*/ 1021556 w 1032669"/>
              <a:gd name="connsiteY19" fmla="*/ 158750 h 998538"/>
              <a:gd name="connsiteX20" fmla="*/ 1026319 w 1032669"/>
              <a:gd name="connsiteY20" fmla="*/ 130175 h 998538"/>
              <a:gd name="connsiteX21" fmla="*/ 983456 w 1032669"/>
              <a:gd name="connsiteY21" fmla="*/ 58738 h 998538"/>
              <a:gd name="connsiteX22" fmla="*/ 935831 w 1032669"/>
              <a:gd name="connsiteY22" fmla="*/ 34925 h 998538"/>
              <a:gd name="connsiteX23" fmla="*/ 859631 w 1032669"/>
              <a:gd name="connsiteY23" fmla="*/ 6350 h 998538"/>
              <a:gd name="connsiteX24" fmla="*/ 759619 w 1032669"/>
              <a:gd name="connsiteY24" fmla="*/ 73025 h 998538"/>
              <a:gd name="connsiteX25" fmla="*/ 731044 w 1032669"/>
              <a:gd name="connsiteY25" fmla="*/ 120650 h 998538"/>
              <a:gd name="connsiteX26" fmla="*/ 692944 w 1032669"/>
              <a:gd name="connsiteY26" fmla="*/ 125413 h 998538"/>
              <a:gd name="connsiteX27" fmla="*/ 616744 w 1032669"/>
              <a:gd name="connsiteY27" fmla="*/ 177800 h 998538"/>
              <a:gd name="connsiteX28" fmla="*/ 583406 w 1032669"/>
              <a:gd name="connsiteY28" fmla="*/ 244475 h 998538"/>
              <a:gd name="connsiteX29" fmla="*/ 569119 w 1032669"/>
              <a:gd name="connsiteY29" fmla="*/ 277813 h 998538"/>
              <a:gd name="connsiteX30" fmla="*/ 521494 w 1032669"/>
              <a:gd name="connsiteY30" fmla="*/ 306388 h 998538"/>
              <a:gd name="connsiteX31" fmla="*/ 459581 w 1032669"/>
              <a:gd name="connsiteY31" fmla="*/ 320675 h 998538"/>
              <a:gd name="connsiteX32" fmla="*/ 388144 w 1032669"/>
              <a:gd name="connsiteY32" fmla="*/ 401638 h 998538"/>
              <a:gd name="connsiteX33" fmla="*/ 383381 w 1032669"/>
              <a:gd name="connsiteY33" fmla="*/ 439738 h 998538"/>
              <a:gd name="connsiteX34" fmla="*/ 340519 w 1032669"/>
              <a:gd name="connsiteY34" fmla="*/ 468313 h 998538"/>
              <a:gd name="connsiteX35" fmla="*/ 292894 w 1032669"/>
              <a:gd name="connsiteY35" fmla="*/ 501650 h 998538"/>
              <a:gd name="connsiteX36" fmla="*/ 240506 w 1032669"/>
              <a:gd name="connsiteY36" fmla="*/ 520700 h 998538"/>
              <a:gd name="connsiteX37" fmla="*/ 202406 w 1032669"/>
              <a:gd name="connsiteY37" fmla="*/ 568325 h 998538"/>
              <a:gd name="connsiteX38" fmla="*/ 145256 w 1032669"/>
              <a:gd name="connsiteY38" fmla="*/ 687388 h 998538"/>
              <a:gd name="connsiteX39" fmla="*/ 59531 w 1032669"/>
              <a:gd name="connsiteY39" fmla="*/ 749300 h 998538"/>
              <a:gd name="connsiteX40" fmla="*/ 2381 w 1032669"/>
              <a:gd name="connsiteY40" fmla="*/ 973138 h 998538"/>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2669" h="998538">
                <a:moveTo>
                  <a:pt x="2381" y="973138"/>
                </a:moveTo>
                <a:cubicBezTo>
                  <a:pt x="0" y="998538"/>
                  <a:pt x="30956" y="919956"/>
                  <a:pt x="45244" y="901700"/>
                </a:cubicBezTo>
                <a:cubicBezTo>
                  <a:pt x="59532" y="883444"/>
                  <a:pt x="66675" y="876300"/>
                  <a:pt x="88106" y="863600"/>
                </a:cubicBezTo>
                <a:cubicBezTo>
                  <a:pt x="109537" y="850900"/>
                  <a:pt x="153194" y="835025"/>
                  <a:pt x="173831" y="825500"/>
                </a:cubicBezTo>
                <a:cubicBezTo>
                  <a:pt x="194468" y="815975"/>
                  <a:pt x="192087" y="812006"/>
                  <a:pt x="211931" y="806450"/>
                </a:cubicBezTo>
                <a:cubicBezTo>
                  <a:pt x="231775" y="800894"/>
                  <a:pt x="264319" y="794544"/>
                  <a:pt x="292894" y="792163"/>
                </a:cubicBezTo>
                <a:cubicBezTo>
                  <a:pt x="321469" y="789782"/>
                  <a:pt x="356394" y="792957"/>
                  <a:pt x="383381" y="792163"/>
                </a:cubicBezTo>
                <a:cubicBezTo>
                  <a:pt x="410368" y="791369"/>
                  <a:pt x="431007" y="795338"/>
                  <a:pt x="454819" y="787400"/>
                </a:cubicBezTo>
                <a:cubicBezTo>
                  <a:pt x="478632" y="779463"/>
                  <a:pt x="509587" y="756444"/>
                  <a:pt x="526256" y="744538"/>
                </a:cubicBezTo>
                <a:cubicBezTo>
                  <a:pt x="542925" y="732632"/>
                  <a:pt x="542131" y="723900"/>
                  <a:pt x="554831" y="715963"/>
                </a:cubicBezTo>
                <a:cubicBezTo>
                  <a:pt x="567531" y="708026"/>
                  <a:pt x="577056" y="705644"/>
                  <a:pt x="602456" y="696913"/>
                </a:cubicBezTo>
                <a:cubicBezTo>
                  <a:pt x="627856" y="688182"/>
                  <a:pt x="678656" y="677862"/>
                  <a:pt x="707231" y="663575"/>
                </a:cubicBezTo>
                <a:cubicBezTo>
                  <a:pt x="735806" y="649288"/>
                  <a:pt x="755650" y="627063"/>
                  <a:pt x="773906" y="611188"/>
                </a:cubicBezTo>
                <a:cubicBezTo>
                  <a:pt x="792162" y="595313"/>
                  <a:pt x="791369" y="589756"/>
                  <a:pt x="816769" y="568325"/>
                </a:cubicBezTo>
                <a:cubicBezTo>
                  <a:pt x="842169" y="546894"/>
                  <a:pt x="901700" y="506412"/>
                  <a:pt x="926306" y="482600"/>
                </a:cubicBezTo>
                <a:cubicBezTo>
                  <a:pt x="950912" y="458788"/>
                  <a:pt x="954087" y="450056"/>
                  <a:pt x="964406" y="425450"/>
                </a:cubicBezTo>
                <a:cubicBezTo>
                  <a:pt x="974725" y="400844"/>
                  <a:pt x="979488" y="356394"/>
                  <a:pt x="988219" y="334963"/>
                </a:cubicBezTo>
                <a:cubicBezTo>
                  <a:pt x="996950" y="313532"/>
                  <a:pt x="1009650" y="318294"/>
                  <a:pt x="1016794" y="296863"/>
                </a:cubicBezTo>
                <a:cubicBezTo>
                  <a:pt x="1023938" y="275432"/>
                  <a:pt x="1030287" y="229394"/>
                  <a:pt x="1031081" y="206375"/>
                </a:cubicBezTo>
                <a:cubicBezTo>
                  <a:pt x="1031875" y="183356"/>
                  <a:pt x="1022350" y="171450"/>
                  <a:pt x="1021556" y="158750"/>
                </a:cubicBezTo>
                <a:cubicBezTo>
                  <a:pt x="1020762" y="146050"/>
                  <a:pt x="1032669" y="146844"/>
                  <a:pt x="1026319" y="130175"/>
                </a:cubicBezTo>
                <a:cubicBezTo>
                  <a:pt x="1019969" y="113506"/>
                  <a:pt x="998537" y="74613"/>
                  <a:pt x="983456" y="58738"/>
                </a:cubicBezTo>
                <a:cubicBezTo>
                  <a:pt x="968375" y="42863"/>
                  <a:pt x="956469" y="43656"/>
                  <a:pt x="935831" y="34925"/>
                </a:cubicBezTo>
                <a:cubicBezTo>
                  <a:pt x="915193" y="26194"/>
                  <a:pt x="889000" y="0"/>
                  <a:pt x="859631" y="6350"/>
                </a:cubicBezTo>
                <a:cubicBezTo>
                  <a:pt x="830262" y="12700"/>
                  <a:pt x="781050" y="53975"/>
                  <a:pt x="759619" y="73025"/>
                </a:cubicBezTo>
                <a:cubicBezTo>
                  <a:pt x="738188" y="92075"/>
                  <a:pt x="742156" y="111919"/>
                  <a:pt x="731044" y="120650"/>
                </a:cubicBezTo>
                <a:cubicBezTo>
                  <a:pt x="719932" y="129381"/>
                  <a:pt x="711994" y="115888"/>
                  <a:pt x="692944" y="125413"/>
                </a:cubicBezTo>
                <a:cubicBezTo>
                  <a:pt x="673894" y="134938"/>
                  <a:pt x="635000" y="157956"/>
                  <a:pt x="616744" y="177800"/>
                </a:cubicBezTo>
                <a:cubicBezTo>
                  <a:pt x="598488" y="197644"/>
                  <a:pt x="591343" y="227806"/>
                  <a:pt x="583406" y="244475"/>
                </a:cubicBezTo>
                <a:cubicBezTo>
                  <a:pt x="575469" y="261144"/>
                  <a:pt x="579438" y="267494"/>
                  <a:pt x="569119" y="277813"/>
                </a:cubicBezTo>
                <a:cubicBezTo>
                  <a:pt x="558800" y="288132"/>
                  <a:pt x="539750" y="299244"/>
                  <a:pt x="521494" y="306388"/>
                </a:cubicBezTo>
                <a:cubicBezTo>
                  <a:pt x="503238" y="313532"/>
                  <a:pt x="481806" y="304800"/>
                  <a:pt x="459581" y="320675"/>
                </a:cubicBezTo>
                <a:cubicBezTo>
                  <a:pt x="437356" y="336550"/>
                  <a:pt x="400844" y="381794"/>
                  <a:pt x="388144" y="401638"/>
                </a:cubicBezTo>
                <a:cubicBezTo>
                  <a:pt x="375444" y="421482"/>
                  <a:pt x="391319" y="428626"/>
                  <a:pt x="383381" y="439738"/>
                </a:cubicBezTo>
                <a:cubicBezTo>
                  <a:pt x="375444" y="450851"/>
                  <a:pt x="355600" y="457994"/>
                  <a:pt x="340519" y="468313"/>
                </a:cubicBezTo>
                <a:cubicBezTo>
                  <a:pt x="325438" y="478632"/>
                  <a:pt x="309563" y="492919"/>
                  <a:pt x="292894" y="501650"/>
                </a:cubicBezTo>
                <a:cubicBezTo>
                  <a:pt x="276225" y="510381"/>
                  <a:pt x="255587" y="509587"/>
                  <a:pt x="240506" y="520700"/>
                </a:cubicBezTo>
                <a:cubicBezTo>
                  <a:pt x="225425" y="531813"/>
                  <a:pt x="218281" y="540544"/>
                  <a:pt x="202406" y="568325"/>
                </a:cubicBezTo>
                <a:cubicBezTo>
                  <a:pt x="186531" y="596106"/>
                  <a:pt x="169068" y="657226"/>
                  <a:pt x="145256" y="687388"/>
                </a:cubicBezTo>
                <a:cubicBezTo>
                  <a:pt x="121444" y="717550"/>
                  <a:pt x="84137" y="703263"/>
                  <a:pt x="59531" y="749300"/>
                </a:cubicBezTo>
                <a:cubicBezTo>
                  <a:pt x="34925" y="795337"/>
                  <a:pt x="4762" y="947738"/>
                  <a:pt x="2381" y="973138"/>
                </a:cubicBezTo>
                <a:close/>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sp>
        <p:nvSpPr>
          <p:cNvPr id="29" name="Freeform 28"/>
          <p:cNvSpPr/>
          <p:nvPr/>
        </p:nvSpPr>
        <p:spPr>
          <a:xfrm>
            <a:off x="842169" y="1942592"/>
            <a:ext cx="1110456" cy="963612"/>
          </a:xfrm>
          <a:custGeom>
            <a:gdLst>
              <a:gd name="connsiteX0" fmla="*/ 1105694 w 1110456"/>
              <a:gd name="connsiteY0" fmla="*/ 944562 h 963612"/>
              <a:gd name="connsiteX1" fmla="*/ 1019969 w 1110456"/>
              <a:gd name="connsiteY1" fmla="*/ 811212 h 963612"/>
              <a:gd name="connsiteX2" fmla="*/ 939006 w 1110456"/>
              <a:gd name="connsiteY2" fmla="*/ 768350 h 963612"/>
              <a:gd name="connsiteX3" fmla="*/ 872331 w 1110456"/>
              <a:gd name="connsiteY3" fmla="*/ 758825 h 963612"/>
              <a:gd name="connsiteX4" fmla="*/ 829469 w 1110456"/>
              <a:gd name="connsiteY4" fmla="*/ 787400 h 963612"/>
              <a:gd name="connsiteX5" fmla="*/ 753269 w 1110456"/>
              <a:gd name="connsiteY5" fmla="*/ 811212 h 963612"/>
              <a:gd name="connsiteX6" fmla="*/ 643731 w 1110456"/>
              <a:gd name="connsiteY6" fmla="*/ 801687 h 963612"/>
              <a:gd name="connsiteX7" fmla="*/ 538956 w 1110456"/>
              <a:gd name="connsiteY7" fmla="*/ 739775 h 963612"/>
              <a:gd name="connsiteX8" fmla="*/ 505619 w 1110456"/>
              <a:gd name="connsiteY8" fmla="*/ 706437 h 963612"/>
              <a:gd name="connsiteX9" fmla="*/ 343694 w 1110456"/>
              <a:gd name="connsiteY9" fmla="*/ 668337 h 963612"/>
              <a:gd name="connsiteX10" fmla="*/ 238919 w 1110456"/>
              <a:gd name="connsiteY10" fmla="*/ 649287 h 963612"/>
              <a:gd name="connsiteX11" fmla="*/ 153194 w 1110456"/>
              <a:gd name="connsiteY11" fmla="*/ 558800 h 963612"/>
              <a:gd name="connsiteX12" fmla="*/ 143669 w 1110456"/>
              <a:gd name="connsiteY12" fmla="*/ 468312 h 963612"/>
              <a:gd name="connsiteX13" fmla="*/ 67469 w 1110456"/>
              <a:gd name="connsiteY13" fmla="*/ 406400 h 963612"/>
              <a:gd name="connsiteX14" fmla="*/ 19844 w 1110456"/>
              <a:gd name="connsiteY14" fmla="*/ 320675 h 963612"/>
              <a:gd name="connsiteX15" fmla="*/ 794 w 1110456"/>
              <a:gd name="connsiteY15" fmla="*/ 234950 h 963612"/>
              <a:gd name="connsiteX16" fmla="*/ 15081 w 1110456"/>
              <a:gd name="connsiteY16" fmla="*/ 163512 h 963612"/>
              <a:gd name="connsiteX17" fmla="*/ 48419 w 1110456"/>
              <a:gd name="connsiteY17" fmla="*/ 87312 h 963612"/>
              <a:gd name="connsiteX18" fmla="*/ 96044 w 1110456"/>
              <a:gd name="connsiteY18" fmla="*/ 15875 h 963612"/>
              <a:gd name="connsiteX19" fmla="*/ 177006 w 1110456"/>
              <a:gd name="connsiteY19" fmla="*/ 6350 h 963612"/>
              <a:gd name="connsiteX20" fmla="*/ 238919 w 1110456"/>
              <a:gd name="connsiteY20" fmla="*/ 11112 h 963612"/>
              <a:gd name="connsiteX21" fmla="*/ 281781 w 1110456"/>
              <a:gd name="connsiteY21" fmla="*/ 73025 h 963612"/>
              <a:gd name="connsiteX22" fmla="*/ 348456 w 1110456"/>
              <a:gd name="connsiteY22" fmla="*/ 144462 h 963612"/>
              <a:gd name="connsiteX23" fmla="*/ 381794 w 1110456"/>
              <a:gd name="connsiteY23" fmla="*/ 192087 h 963612"/>
              <a:gd name="connsiteX24" fmla="*/ 448469 w 1110456"/>
              <a:gd name="connsiteY24" fmla="*/ 239712 h 963612"/>
              <a:gd name="connsiteX25" fmla="*/ 491331 w 1110456"/>
              <a:gd name="connsiteY25" fmla="*/ 282575 h 963612"/>
              <a:gd name="connsiteX26" fmla="*/ 567531 w 1110456"/>
              <a:gd name="connsiteY26" fmla="*/ 330200 h 963612"/>
              <a:gd name="connsiteX27" fmla="*/ 629444 w 1110456"/>
              <a:gd name="connsiteY27" fmla="*/ 401637 h 963612"/>
              <a:gd name="connsiteX28" fmla="*/ 653256 w 1110456"/>
              <a:gd name="connsiteY28" fmla="*/ 439737 h 963612"/>
              <a:gd name="connsiteX29" fmla="*/ 705644 w 1110456"/>
              <a:gd name="connsiteY29" fmla="*/ 444500 h 963612"/>
              <a:gd name="connsiteX30" fmla="*/ 777081 w 1110456"/>
              <a:gd name="connsiteY30" fmla="*/ 501650 h 963612"/>
              <a:gd name="connsiteX31" fmla="*/ 862806 w 1110456"/>
              <a:gd name="connsiteY31" fmla="*/ 525462 h 963612"/>
              <a:gd name="connsiteX32" fmla="*/ 934244 w 1110456"/>
              <a:gd name="connsiteY32" fmla="*/ 558800 h 963612"/>
              <a:gd name="connsiteX33" fmla="*/ 1048544 w 1110456"/>
              <a:gd name="connsiteY33" fmla="*/ 696912 h 963612"/>
              <a:gd name="connsiteX34" fmla="*/ 1105694 w 1110456"/>
              <a:gd name="connsiteY34" fmla="*/ 944562 h 963612"/>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10456" h="963612">
                <a:moveTo>
                  <a:pt x="1105694" y="944562"/>
                </a:moveTo>
                <a:cubicBezTo>
                  <a:pt x="1100932" y="963612"/>
                  <a:pt x="1047750" y="840581"/>
                  <a:pt x="1019969" y="811212"/>
                </a:cubicBezTo>
                <a:cubicBezTo>
                  <a:pt x="992188" y="781843"/>
                  <a:pt x="963612" y="777081"/>
                  <a:pt x="939006" y="768350"/>
                </a:cubicBezTo>
                <a:cubicBezTo>
                  <a:pt x="914400" y="759619"/>
                  <a:pt x="890587" y="755650"/>
                  <a:pt x="872331" y="758825"/>
                </a:cubicBezTo>
                <a:cubicBezTo>
                  <a:pt x="854075" y="762000"/>
                  <a:pt x="849313" y="778669"/>
                  <a:pt x="829469" y="787400"/>
                </a:cubicBezTo>
                <a:cubicBezTo>
                  <a:pt x="809625" y="796131"/>
                  <a:pt x="784225" y="808831"/>
                  <a:pt x="753269" y="811212"/>
                </a:cubicBezTo>
                <a:cubicBezTo>
                  <a:pt x="722313" y="813593"/>
                  <a:pt x="679450" y="813593"/>
                  <a:pt x="643731" y="801687"/>
                </a:cubicBezTo>
                <a:cubicBezTo>
                  <a:pt x="608012" y="789781"/>
                  <a:pt x="561974" y="755650"/>
                  <a:pt x="538956" y="739775"/>
                </a:cubicBezTo>
                <a:cubicBezTo>
                  <a:pt x="515938" y="723900"/>
                  <a:pt x="538163" y="718343"/>
                  <a:pt x="505619" y="706437"/>
                </a:cubicBezTo>
                <a:cubicBezTo>
                  <a:pt x="473075" y="694531"/>
                  <a:pt x="388144" y="677862"/>
                  <a:pt x="343694" y="668337"/>
                </a:cubicBezTo>
                <a:cubicBezTo>
                  <a:pt x="299244" y="658812"/>
                  <a:pt x="270669" y="667543"/>
                  <a:pt x="238919" y="649287"/>
                </a:cubicBezTo>
                <a:cubicBezTo>
                  <a:pt x="207169" y="631031"/>
                  <a:pt x="169069" y="588962"/>
                  <a:pt x="153194" y="558800"/>
                </a:cubicBezTo>
                <a:cubicBezTo>
                  <a:pt x="137319" y="528638"/>
                  <a:pt x="157956" y="493712"/>
                  <a:pt x="143669" y="468312"/>
                </a:cubicBezTo>
                <a:cubicBezTo>
                  <a:pt x="129382" y="442912"/>
                  <a:pt x="88106" y="431006"/>
                  <a:pt x="67469" y="406400"/>
                </a:cubicBezTo>
                <a:cubicBezTo>
                  <a:pt x="46832" y="381794"/>
                  <a:pt x="30956" y="349250"/>
                  <a:pt x="19844" y="320675"/>
                </a:cubicBezTo>
                <a:cubicBezTo>
                  <a:pt x="8732" y="292100"/>
                  <a:pt x="1588" y="261144"/>
                  <a:pt x="794" y="234950"/>
                </a:cubicBezTo>
                <a:cubicBezTo>
                  <a:pt x="0" y="208756"/>
                  <a:pt x="7144" y="188118"/>
                  <a:pt x="15081" y="163512"/>
                </a:cubicBezTo>
                <a:cubicBezTo>
                  <a:pt x="23018" y="138906"/>
                  <a:pt x="34925" y="111918"/>
                  <a:pt x="48419" y="87312"/>
                </a:cubicBezTo>
                <a:cubicBezTo>
                  <a:pt x="61913" y="62706"/>
                  <a:pt x="74613" y="29369"/>
                  <a:pt x="96044" y="15875"/>
                </a:cubicBezTo>
                <a:cubicBezTo>
                  <a:pt x="117475" y="2381"/>
                  <a:pt x="153194" y="7144"/>
                  <a:pt x="177006" y="6350"/>
                </a:cubicBezTo>
                <a:cubicBezTo>
                  <a:pt x="200818" y="5556"/>
                  <a:pt x="221457" y="0"/>
                  <a:pt x="238919" y="11112"/>
                </a:cubicBezTo>
                <a:cubicBezTo>
                  <a:pt x="256381" y="22224"/>
                  <a:pt x="263525" y="50800"/>
                  <a:pt x="281781" y="73025"/>
                </a:cubicBezTo>
                <a:cubicBezTo>
                  <a:pt x="300037" y="95250"/>
                  <a:pt x="331787" y="124618"/>
                  <a:pt x="348456" y="144462"/>
                </a:cubicBezTo>
                <a:cubicBezTo>
                  <a:pt x="365125" y="164306"/>
                  <a:pt x="365125" y="176212"/>
                  <a:pt x="381794" y="192087"/>
                </a:cubicBezTo>
                <a:cubicBezTo>
                  <a:pt x="398463" y="207962"/>
                  <a:pt x="430213" y="224631"/>
                  <a:pt x="448469" y="239712"/>
                </a:cubicBezTo>
                <a:cubicBezTo>
                  <a:pt x="466725" y="254793"/>
                  <a:pt x="471487" y="267494"/>
                  <a:pt x="491331" y="282575"/>
                </a:cubicBezTo>
                <a:cubicBezTo>
                  <a:pt x="511175" y="297656"/>
                  <a:pt x="544512" y="310356"/>
                  <a:pt x="567531" y="330200"/>
                </a:cubicBezTo>
                <a:cubicBezTo>
                  <a:pt x="590550" y="350044"/>
                  <a:pt x="615157" y="383381"/>
                  <a:pt x="629444" y="401637"/>
                </a:cubicBezTo>
                <a:cubicBezTo>
                  <a:pt x="643731" y="419893"/>
                  <a:pt x="640556" y="432593"/>
                  <a:pt x="653256" y="439737"/>
                </a:cubicBezTo>
                <a:cubicBezTo>
                  <a:pt x="665956" y="446881"/>
                  <a:pt x="685007" y="434181"/>
                  <a:pt x="705644" y="444500"/>
                </a:cubicBezTo>
                <a:cubicBezTo>
                  <a:pt x="726282" y="454819"/>
                  <a:pt x="750887" y="488156"/>
                  <a:pt x="777081" y="501650"/>
                </a:cubicBezTo>
                <a:cubicBezTo>
                  <a:pt x="803275" y="515144"/>
                  <a:pt x="836612" y="515937"/>
                  <a:pt x="862806" y="525462"/>
                </a:cubicBezTo>
                <a:cubicBezTo>
                  <a:pt x="889000" y="534987"/>
                  <a:pt x="903288" y="530225"/>
                  <a:pt x="934244" y="558800"/>
                </a:cubicBezTo>
                <a:cubicBezTo>
                  <a:pt x="965200" y="587375"/>
                  <a:pt x="1014413" y="632618"/>
                  <a:pt x="1048544" y="696912"/>
                </a:cubicBezTo>
                <a:cubicBezTo>
                  <a:pt x="1082675" y="761206"/>
                  <a:pt x="1110456" y="925512"/>
                  <a:pt x="1105694" y="944562"/>
                </a:cubicBezTo>
                <a:close/>
              </a:path>
            </a:pathLst>
          </a:cu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a:latin typeface="Times New Roman" pitchFamily="18" charset="0"/>
              <a:cs typeface="Times New Roman" pitchFamily="18" charset="0"/>
            </a:endParaRPr>
          </a:p>
        </p:txBody>
      </p:sp>
      <p:sp>
        <p:nvSpPr>
          <p:cNvPr id="31" name="Rectangle 30"/>
          <p:cNvSpPr/>
          <p:nvPr/>
        </p:nvSpPr>
        <p:spPr>
          <a:xfrm>
            <a:off x="3133280" y="2113057"/>
            <a:ext cx="5172519" cy="508983"/>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Arial" pitchFamily="34" charset="0"/>
              <a:buChar char="•"/>
            </a:pPr>
            <a:r>
              <a:rPr lang="en-IN" sz="2000" b="1">
                <a:solidFill>
                  <a:schemeClr val="tx1"/>
                </a:solidFill>
                <a:latin typeface="Times New Roman" pitchFamily="18" charset="0"/>
                <a:cs typeface="Times New Roman" pitchFamily="18" charset="0"/>
              </a:rPr>
              <a:t>Are a pair of simple tubular glands</a:t>
            </a:r>
          </a:p>
        </p:txBody>
      </p:sp>
      <p:sp>
        <p:nvSpPr>
          <p:cNvPr id="33" name="Rectangle 32"/>
          <p:cNvSpPr/>
          <p:nvPr/>
        </p:nvSpPr>
        <p:spPr>
          <a:xfrm>
            <a:off x="3200400" y="1484686"/>
            <a:ext cx="5334000" cy="651385"/>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Arial" pitchFamily="34" charset="0"/>
              <a:buChar char="•"/>
            </a:pPr>
            <a:r>
              <a:rPr lang="en-IN" sz="2000" b="1">
                <a:solidFill>
                  <a:schemeClr val="tx1"/>
                </a:solidFill>
                <a:latin typeface="Times New Roman" pitchFamily="18" charset="0"/>
                <a:cs typeface="Times New Roman" pitchFamily="18" charset="0"/>
              </a:rPr>
              <a:t>Present postero-inferior to the urinary bladder</a:t>
            </a:r>
          </a:p>
        </p:txBody>
      </p:sp>
    </p:spTree>
    <p:extLst>
      <p:ext uri="{BB962C8B-B14F-4D97-AF65-F5344CB8AC3E}">
        <p14:creationId xmlns:p14="http://schemas.microsoft.com/office/powerpoint/2010/main" val="39647247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strVal val="#ppt_w*0.70"/>
                                          </p:val>
                                        </p:tav>
                                        <p:tav tm="100000">
                                          <p:val>
                                            <p:strVal val="#ppt_w"/>
                                          </p:val>
                                        </p:tav>
                                      </p:tavLst>
                                    </p:anim>
                                    <p:anim calcmode="lin" valueType="num">
                                      <p:cBhvr>
                                        <p:cTn id="8" dur="1000" fill="hold"/>
                                        <p:tgtEl>
                                          <p:spTgt spid="35"/>
                                        </p:tgtEl>
                                        <p:attrNameLst>
                                          <p:attrName>ppt_h</p:attrName>
                                        </p:attrNameLst>
                                      </p:cBhvr>
                                      <p:tavLst>
                                        <p:tav tm="0">
                                          <p:val>
                                            <p:strVal val="#ppt_h"/>
                                          </p:val>
                                        </p:tav>
                                        <p:tav tm="100000">
                                          <p:val>
                                            <p:strVal val="#ppt_h"/>
                                          </p:val>
                                        </p:tav>
                                      </p:tavLst>
                                    </p:anim>
                                    <p:animEffect transition="in" filter="fade">
                                      <p:cBhvr>
                                        <p:cTn id="9" dur="1000"/>
                                        <p:tgtEl>
                                          <p:spTgt spid="35"/>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47" presetClass="entr" presetSubtype="0" fill="hold" grpId="0" nodeType="clickEffect">
                                  <p:stCondLst>
                                    <p:cond delay="0"/>
                                  </p:stCondLst>
                                  <p:iterate type="lt">
                                    <p:tmPct val="10000"/>
                                  </p:iterate>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p:stCondLst>
                              <p:cond delay="0"/>
                            </p:stCondLst>
                            <p:childTnLst>
                              <p:par>
                                <p:cTn id="19" presetID="22" presetClass="entr" presetSubtype="8" fill="hold" nodeType="clickEffect">
                                  <p:stCondLst>
                                    <p:cond delay="0"/>
                                  </p:stCondLst>
                                  <p:iterate type="lt">
                                    <p:tmPct val="10000"/>
                                  </p:iterate>
                                  <p:childTnLst>
                                    <p:set>
                                      <p:cBhvr>
                                        <p:cTn id="20" dur="1" fill="hold">
                                          <p:stCondLst>
                                            <p:cond delay="0"/>
                                          </p:stCondLst>
                                        </p:cTn>
                                        <p:tgtEl>
                                          <p:spTgt spid="31">
                                            <p:txEl>
                                              <p:pRg st="0" end="0"/>
                                            </p:txEl>
                                          </p:spTgt>
                                        </p:tgtEl>
                                        <p:attrNameLst>
                                          <p:attrName>style.visibility</p:attrName>
                                        </p:attrNameLst>
                                      </p:cBhvr>
                                      <p:to>
                                        <p:strVal val="visible"/>
                                      </p:to>
                                    </p:set>
                                    <p:animEffect transition="in" filter="wipe(left)">
                                      <p:cBhvr>
                                        <p:cTn id="21" dur="500"/>
                                        <p:tgtEl>
                                          <p:spTgt spid="31">
                                            <p:txEl>
                                              <p:pRg st="0" end="0"/>
                                            </p:txEl>
                                          </p:spTgt>
                                        </p:tgtEl>
                                      </p:cBhvr>
                                    </p:animEffect>
                                  </p:childTnLst>
                                </p:cTn>
                              </p:par>
                              <p:par>
                                <p:cTn id="22" presetID="22" presetClass="entr" presetSubtype="4" fill="hold" grpId="0" nodeType="withEffect">
                                  <p:stCondLst>
                                    <p:cond delay="0"/>
                                  </p:stCondLst>
                                  <p:iterate type="lt">
                                    <p:tmPct val="10000"/>
                                  </p:iterate>
                                  <p:childTnLst>
                                    <p:set>
                                      <p:cBhvr>
                                        <p:cTn id="23" dur="1" fill="hold">
                                          <p:stCondLst>
                                            <p:cond delay="0"/>
                                          </p:stCondLst>
                                        </p:cTn>
                                        <p:tgtEl>
                                          <p:spTgt spid="29"/>
                                        </p:tgtEl>
                                        <p:attrNameLst>
                                          <p:attrName>style.visibility</p:attrName>
                                        </p:attrNameLst>
                                      </p:cBhvr>
                                      <p:to>
                                        <p:strVal val="visible"/>
                                      </p:to>
                                    </p:set>
                                    <p:animEffect transition="in" filter="wipe(down)">
                                      <p:cBhvr>
                                        <p:cTn id="24" dur="1000"/>
                                        <p:tgtEl>
                                          <p:spTgt spid="29"/>
                                        </p:tgtEl>
                                      </p:cBhvr>
                                    </p:animEffect>
                                  </p:childTnLst>
                                </p:cTn>
                              </p:par>
                              <p:par>
                                <p:cTn id="25" presetID="22" presetClass="entr" presetSubtype="4" fill="hold" grpId="0" nodeType="withEffect">
                                  <p:stCondLst>
                                    <p:cond delay="0"/>
                                  </p:stCondLst>
                                  <p:iterate type="lt">
                                    <p:tmPct val="10000"/>
                                  </p:iterate>
                                  <p:childTnLst>
                                    <p:set>
                                      <p:cBhvr>
                                        <p:cTn id="26" dur="1" fill="hold">
                                          <p:stCondLst>
                                            <p:cond delay="0"/>
                                          </p:stCondLst>
                                        </p:cTn>
                                        <p:tgtEl>
                                          <p:spTgt spid="27"/>
                                        </p:tgtEl>
                                        <p:attrNameLst>
                                          <p:attrName>style.visibility</p:attrName>
                                        </p:attrNameLst>
                                      </p:cBhvr>
                                      <p:to>
                                        <p:strVal val="visible"/>
                                      </p:to>
                                    </p:set>
                                    <p:animEffect transition="in" filter="wipe(down)">
                                      <p:cBhvr>
                                        <p:cTn id="27" dur="1000"/>
                                        <p:tgtEl>
                                          <p:spTgt spid="27"/>
                                        </p:tgtEl>
                                      </p:cBhvr>
                                    </p:animEffect>
                                  </p:childTnLst>
                                </p:cTn>
                              </p:par>
                            </p:childTnLst>
                          </p:cTn>
                        </p:par>
                        <p:par>
                          <p:cTn id="28" fill="hold" nodeType="afterGroup">
                            <p:stCondLst>
                              <p:cond delay="1000"/>
                            </p:stCondLst>
                            <p:childTnLst>
                              <p:par>
                                <p:cTn id="29" presetID="26" presetClass="emph" presetSubtype="0" repeatCount="5000" fill="hold" grpId="1" nodeType="afterEffect">
                                  <p:stCondLst>
                                    <p:cond delay="0"/>
                                  </p:stCondLst>
                                  <p:iterate type="lt">
                                    <p:tmPct val="10000"/>
                                  </p:iterate>
                                  <p:childTnLst>
                                    <p:animEffect transition="out" filter="fade">
                                      <p:cBhvr>
                                        <p:cTn id="30" dur="1000" tmFilter="0, 0; .2, .5; .8, .5; 1, 0"/>
                                        <p:tgtEl>
                                          <p:spTgt spid="29"/>
                                        </p:tgtEl>
                                      </p:cBhvr>
                                    </p:animEffect>
                                    <p:animScale>
                                      <p:cBhvr>
                                        <p:cTn id="31" dur="500" autoRev="1" fill="hold"/>
                                        <p:tgtEl>
                                          <p:spTgt spid="29"/>
                                        </p:tgtEl>
                                      </p:cBhvr>
                                      <p:by x="105000" y="105000"/>
                                    </p:animScale>
                                  </p:childTnLst>
                                </p:cTn>
                              </p:par>
                              <p:par>
                                <p:cTn id="32" presetID="26" presetClass="emph" presetSubtype="0" repeatCount="5000" fill="hold" grpId="1" nodeType="withEffect">
                                  <p:stCondLst>
                                    <p:cond delay="0"/>
                                  </p:stCondLst>
                                  <p:iterate type="lt">
                                    <p:tmPct val="10000"/>
                                  </p:iterate>
                                  <p:childTnLst>
                                    <p:animEffect transition="out" filter="fade">
                                      <p:cBhvr>
                                        <p:cTn id="33" dur="1000" tmFilter="0, 0; .2, .5; .8, .5; 1, 0"/>
                                        <p:tgtEl>
                                          <p:spTgt spid="27"/>
                                        </p:tgtEl>
                                      </p:cBhvr>
                                    </p:animEffect>
                                    <p:animScale>
                                      <p:cBhvr>
                                        <p:cTn id="34" dur="500" autoRev="1" fill="hold"/>
                                        <p:tgtEl>
                                          <p:spTgt spid="27"/>
                                        </p:tgtEl>
                                      </p:cBhvr>
                                      <p:by x="105000" y="105000"/>
                                    </p:animScale>
                                  </p:childTnLst>
                                </p:cTn>
                              </p:par>
                            </p:childTnLst>
                          </p:cTn>
                        </p:par>
                      </p:childTnLst>
                    </p:cTn>
                  </p:par>
                  <p:par>
                    <p:cTn id="35" fill="hold" nodeType="clickPar">
                      <p:stCondLst>
                        <p:cond delay="indefinite"/>
                      </p:stCondLst>
                      <p:childTnLst>
                        <p:par>
                          <p:cTn id="36" fill="hold">
                            <p:stCondLst>
                              <p:cond delay="0"/>
                            </p:stCondLst>
                            <p:childTnLst>
                              <p:par>
                                <p:cTn id="37" presetID="53" presetClass="entr" presetSubtype="16" fill="hold" grpId="0" nodeType="clickEffect">
                                  <p:stCondLst>
                                    <p:cond delay="0"/>
                                  </p:stCondLst>
                                  <p:iterate type="lt">
                                    <p:tmPct val="10000"/>
                                  </p:iterate>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22" presetClass="entr" presetSubtype="8" fill="hold" nodeType="clickEffect">
                                  <p:stCondLst>
                                    <p:cond delay="0"/>
                                  </p:stCondLst>
                                  <p:iterate type="lt">
                                    <p:tmPct val="10000"/>
                                  </p:iterate>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wipe(left)">
                                      <p:cBhvr>
                                        <p:cTn id="46"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9" grpId="0" animBg="1"/>
      <p:bldP spid="29" grpId="1" animBg="1"/>
      <p:bldP spid="31" grpId="0"/>
      <p:bldP spid="33" grpId="0"/>
    </p:bldLst>
  </p:timing>
</p:sld>
</file>

<file path=ppt/slides/slide6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7713" indent="-747713"/>
            <a:r>
              <a:rPr lang="en-US" sz="2000" b="1">
                <a:solidFill>
                  <a:srgbClr val="0000FF"/>
                </a:solidFill>
                <a:latin typeface="Times New Roman" pitchFamily="18" charset="0"/>
              </a:rPr>
              <a:t>26. A : Decidua is the umbilical cord, maternal tissue and foetal tissue expelled after the birth of the body</a:t>
            </a:r>
          </a:p>
        </p:txBody>
      </p:sp>
      <p:sp>
        <p:nvSpPr>
          <p:cNvPr id="11" name="TextBox 10"/>
          <p:cNvSpPr txBox="1"/>
          <p:nvPr/>
        </p:nvSpPr>
        <p:spPr>
          <a:xfrm>
            <a:off x="914400" y="1499486"/>
            <a:ext cx="78486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R : Foetal blood and maternal blood in human placenta are separated by only blood capillaries.</a:t>
            </a:r>
          </a:p>
        </p:txBody>
      </p:sp>
      <p:sp>
        <p:nvSpPr>
          <p:cNvPr id="12" name="TextBox 11"/>
          <p:cNvSpPr txBox="1"/>
          <p:nvPr/>
        </p:nvSpPr>
        <p:spPr>
          <a:xfrm>
            <a:off x="819692" y="21948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A and R are true and R is the correct explanation of A </a:t>
            </a:r>
          </a:p>
        </p:txBody>
      </p:sp>
      <p:pic>
        <p:nvPicPr>
          <p:cNvPr id="13"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3051655"/>
            <a:ext cx="623954" cy="623954"/>
          </a:xfrm>
          <a:prstGeom prst="rect">
            <a:avLst/>
          </a:prstGeom>
          <a:noFill/>
        </p:spPr>
      </p:pic>
      <p:sp>
        <p:nvSpPr>
          <p:cNvPr id="14" name="TextBox 13"/>
          <p:cNvSpPr txBox="1"/>
          <p:nvPr/>
        </p:nvSpPr>
        <p:spPr>
          <a:xfrm>
            <a:off x="819692" y="26926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A and R are true and R is not the correct explanation of A</a:t>
            </a:r>
          </a:p>
        </p:txBody>
      </p:sp>
      <p:sp>
        <p:nvSpPr>
          <p:cNvPr id="15" name="TextBox 14"/>
          <p:cNvSpPr txBox="1"/>
          <p:nvPr/>
        </p:nvSpPr>
        <p:spPr>
          <a:xfrm>
            <a:off x="819692" y="32575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A is true, R is false </a:t>
            </a:r>
          </a:p>
        </p:txBody>
      </p:sp>
      <p:sp>
        <p:nvSpPr>
          <p:cNvPr id="16" name="TextBox 15"/>
          <p:cNvSpPr txBox="1"/>
          <p:nvPr/>
        </p:nvSpPr>
        <p:spPr>
          <a:xfrm>
            <a:off x="819692" y="38616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A is false, R is true</a:t>
            </a:r>
          </a:p>
        </p:txBody>
      </p:sp>
    </p:spTree>
    <p:extLst>
      <p:ext uri="{BB962C8B-B14F-4D97-AF65-F5344CB8AC3E}">
        <p14:creationId xmlns:p14="http://schemas.microsoft.com/office/powerpoint/2010/main" val="2624887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Lst>
  </p:timing>
</p:sld>
</file>

<file path=ppt/slides/slide6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8001000" cy="1002017"/>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7713" indent="-747713"/>
            <a:r>
              <a:rPr lang="en-US" sz="2000" b="1">
                <a:solidFill>
                  <a:srgbClr val="0000FF"/>
                </a:solidFill>
                <a:latin typeface="Times New Roman" pitchFamily="18" charset="0"/>
              </a:rPr>
              <a:t>27. A : Parturition in human being is controlled by the signals originate from fully formed foetus &amp; placenta; oxytocin &amp; relaxin hormones.</a:t>
            </a:r>
          </a:p>
        </p:txBody>
      </p:sp>
      <p:sp>
        <p:nvSpPr>
          <p:cNvPr id="12" name="TextBox 11"/>
          <p:cNvSpPr txBox="1"/>
          <p:nvPr/>
        </p:nvSpPr>
        <p:spPr>
          <a:xfrm>
            <a:off x="914400" y="1804286"/>
            <a:ext cx="7848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a:solidFill>
                  <a:srgbClr val="0000FF"/>
                </a:solidFill>
                <a:latin typeface="Times New Roman" pitchFamily="18" charset="0"/>
              </a:rPr>
              <a:t>R : Parturition is controlled by a complex neuroendocrine mechanism.</a:t>
            </a:r>
          </a:p>
        </p:txBody>
      </p:sp>
      <p:sp>
        <p:nvSpPr>
          <p:cNvPr id="9" name="TextBox 8"/>
          <p:cNvSpPr txBox="1"/>
          <p:nvPr/>
        </p:nvSpPr>
        <p:spPr>
          <a:xfrm>
            <a:off x="983550" y="23472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A and R are true and R is the correct explanation of A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2190750"/>
            <a:ext cx="623954" cy="623954"/>
          </a:xfrm>
          <a:prstGeom prst="rect">
            <a:avLst/>
          </a:prstGeom>
          <a:noFill/>
        </p:spPr>
      </p:pic>
      <p:sp>
        <p:nvSpPr>
          <p:cNvPr id="11" name="TextBox 10"/>
          <p:cNvSpPr txBox="1"/>
          <p:nvPr/>
        </p:nvSpPr>
        <p:spPr>
          <a:xfrm>
            <a:off x="983550" y="2822173"/>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A and R are true and R is not the correct explanation of A</a:t>
            </a:r>
          </a:p>
        </p:txBody>
      </p:sp>
      <p:sp>
        <p:nvSpPr>
          <p:cNvPr id="17" name="TextBox 16"/>
          <p:cNvSpPr txBox="1"/>
          <p:nvPr/>
        </p:nvSpPr>
        <p:spPr>
          <a:xfrm>
            <a:off x="983550" y="33337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A is true, R is false </a:t>
            </a:r>
          </a:p>
        </p:txBody>
      </p:sp>
      <p:sp>
        <p:nvSpPr>
          <p:cNvPr id="18" name="TextBox 17"/>
          <p:cNvSpPr txBox="1"/>
          <p:nvPr/>
        </p:nvSpPr>
        <p:spPr>
          <a:xfrm>
            <a:off x="983550" y="37909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A is false, R is true</a:t>
            </a:r>
          </a:p>
        </p:txBody>
      </p:sp>
    </p:spTree>
    <p:extLst>
      <p:ext uri="{BB962C8B-B14F-4D97-AF65-F5344CB8AC3E}">
        <p14:creationId xmlns:p14="http://schemas.microsoft.com/office/powerpoint/2010/main" val="26243564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Lst>
  </p:timing>
</p:sld>
</file>

<file path=ppt/slides/slide6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533400" y="81915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28. Which is correct about human sperm?   (CBSE 2010)</a:t>
            </a:r>
          </a:p>
        </p:txBody>
      </p:sp>
      <p:sp>
        <p:nvSpPr>
          <p:cNvPr id="6" name="TextBox 5"/>
          <p:cNvSpPr txBox="1"/>
          <p:nvPr/>
        </p:nvSpPr>
        <p:spPr>
          <a:xfrm>
            <a:off x="723900" y="1331502"/>
            <a:ext cx="82481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Sperm lysis in acrosome dissolves egg envelop facilitating fertilization</a:t>
            </a:r>
          </a:p>
        </p:txBody>
      </p:sp>
      <p:pic>
        <p:nvPicPr>
          <p:cNvPr id="7"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09600" y="1123950"/>
            <a:ext cx="623954" cy="623954"/>
          </a:xfrm>
          <a:prstGeom prst="rect">
            <a:avLst/>
          </a:prstGeom>
          <a:noFill/>
        </p:spPr>
      </p:pic>
      <p:sp>
        <p:nvSpPr>
          <p:cNvPr id="8" name="TextBox 7"/>
          <p:cNvSpPr txBox="1"/>
          <p:nvPr/>
        </p:nvSpPr>
        <p:spPr>
          <a:xfrm>
            <a:off x="723900" y="1809750"/>
            <a:ext cx="7790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Acrosome serves as sensory structure leading sperm towards ovum</a:t>
            </a:r>
          </a:p>
        </p:txBody>
      </p:sp>
      <p:sp>
        <p:nvSpPr>
          <p:cNvPr id="9" name="TextBox 8"/>
          <p:cNvSpPr txBox="1"/>
          <p:nvPr/>
        </p:nvSpPr>
        <p:spPr>
          <a:xfrm>
            <a:off x="723900" y="2287998"/>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Acrosome has no particular function</a:t>
            </a:r>
          </a:p>
        </p:txBody>
      </p:sp>
      <p:sp>
        <p:nvSpPr>
          <p:cNvPr id="10" name="TextBox 9"/>
          <p:cNvSpPr txBox="1"/>
          <p:nvPr/>
        </p:nvSpPr>
        <p:spPr>
          <a:xfrm>
            <a:off x="723900" y="2796224"/>
            <a:ext cx="78867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Acrosome has conical tip for piercing and penetrating egg for fertilization</a:t>
            </a:r>
          </a:p>
        </p:txBody>
      </p:sp>
    </p:spTree>
    <p:extLst>
      <p:ext uri="{BB962C8B-B14F-4D97-AF65-F5344CB8AC3E}">
        <p14:creationId xmlns:p14="http://schemas.microsoft.com/office/powerpoint/2010/main" val="41223655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0" grpId="0"/>
    </p:bldLst>
  </p:timing>
</p:sld>
</file>

<file path=ppt/slides/slide6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576669" y="790854"/>
            <a:ext cx="80010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29. Match the columns and find the correct combination</a:t>
            </a:r>
          </a:p>
          <a:p>
            <a:pPr marL="1890713" indent="-1890713"/>
            <a:r>
              <a:rPr lang="en-US" sz="2000" b="1">
                <a:solidFill>
                  <a:srgbClr val="0000FF"/>
                </a:solidFill>
                <a:latin typeface="Times New Roman" pitchFamily="18" charset="0"/>
              </a:rPr>
              <a:t>					   (KERALA 2009) </a:t>
            </a:r>
          </a:p>
        </p:txBody>
      </p:sp>
      <p:sp>
        <p:nvSpPr>
          <p:cNvPr id="5" name="TextBox 4"/>
          <p:cNvSpPr txBox="1"/>
          <p:nvPr/>
        </p:nvSpPr>
        <p:spPr>
          <a:xfrm>
            <a:off x="1130643" y="2794886"/>
            <a:ext cx="2703985"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a-2, b-1, c-4, d-3, e-5</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66800" y="3028950"/>
            <a:ext cx="564210" cy="623954"/>
          </a:xfrm>
          <a:prstGeom prst="rect">
            <a:avLst/>
          </a:prstGeom>
          <a:noFill/>
        </p:spPr>
      </p:pic>
      <p:sp>
        <p:nvSpPr>
          <p:cNvPr id="7" name="TextBox 6"/>
          <p:cNvSpPr txBox="1"/>
          <p:nvPr/>
        </p:nvSpPr>
        <p:spPr>
          <a:xfrm>
            <a:off x="1130643" y="3177036"/>
            <a:ext cx="284179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a-4, b-1, c-2, d-5, e-3</a:t>
            </a:r>
          </a:p>
        </p:txBody>
      </p:sp>
      <p:sp>
        <p:nvSpPr>
          <p:cNvPr id="8" name="TextBox 7"/>
          <p:cNvSpPr txBox="1"/>
          <p:nvPr/>
        </p:nvSpPr>
        <p:spPr>
          <a:xfrm>
            <a:off x="1130643" y="3559374"/>
            <a:ext cx="290485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a-2, b-1, c-5, d-4, e-3</a:t>
            </a:r>
          </a:p>
        </p:txBody>
      </p:sp>
      <p:sp>
        <p:nvSpPr>
          <p:cNvPr id="9" name="TextBox 8"/>
          <p:cNvSpPr txBox="1"/>
          <p:nvPr/>
        </p:nvSpPr>
        <p:spPr>
          <a:xfrm>
            <a:off x="1130643" y="3943350"/>
            <a:ext cx="3142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a-4, b-1, c-2, d-3, e-5</a:t>
            </a:r>
          </a:p>
        </p:txBody>
      </p:sp>
      <p:sp>
        <p:nvSpPr>
          <p:cNvPr id="10" name="TextBox 9"/>
          <p:cNvSpPr txBox="1"/>
          <p:nvPr/>
        </p:nvSpPr>
        <p:spPr>
          <a:xfrm>
            <a:off x="1130643" y="4242686"/>
            <a:ext cx="30665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5) a-5, b-1, c-3, d-2, e-4</a:t>
            </a:r>
          </a:p>
        </p:txBody>
      </p:sp>
      <p:sp>
        <p:nvSpPr>
          <p:cNvPr id="11" name="TextBox 10"/>
          <p:cNvSpPr txBox="1"/>
          <p:nvPr/>
        </p:nvSpPr>
        <p:spPr>
          <a:xfrm>
            <a:off x="1077138" y="1123950"/>
            <a:ext cx="227566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a) Hypothalamus</a:t>
            </a:r>
          </a:p>
        </p:txBody>
      </p:sp>
      <p:sp>
        <p:nvSpPr>
          <p:cNvPr id="12" name="TextBox 11"/>
          <p:cNvSpPr txBox="1"/>
          <p:nvPr/>
        </p:nvSpPr>
        <p:spPr>
          <a:xfrm>
            <a:off x="1095646" y="1431726"/>
            <a:ext cx="233335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b) Acrosome</a:t>
            </a:r>
          </a:p>
        </p:txBody>
      </p:sp>
      <p:sp>
        <p:nvSpPr>
          <p:cNvPr id="13" name="TextBox 12"/>
          <p:cNvSpPr txBox="1"/>
          <p:nvPr/>
        </p:nvSpPr>
        <p:spPr>
          <a:xfrm>
            <a:off x="1095646" y="1739502"/>
            <a:ext cx="240955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c) Graffian follicle</a:t>
            </a:r>
          </a:p>
        </p:txBody>
      </p:sp>
      <p:sp>
        <p:nvSpPr>
          <p:cNvPr id="14" name="TextBox 13"/>
          <p:cNvSpPr txBox="1"/>
          <p:nvPr/>
        </p:nvSpPr>
        <p:spPr>
          <a:xfrm>
            <a:off x="1077138" y="2047278"/>
            <a:ext cx="219946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d) Leydig cells</a:t>
            </a:r>
          </a:p>
        </p:txBody>
      </p:sp>
      <p:sp>
        <p:nvSpPr>
          <p:cNvPr id="15" name="TextBox 14"/>
          <p:cNvSpPr txBox="1"/>
          <p:nvPr/>
        </p:nvSpPr>
        <p:spPr>
          <a:xfrm>
            <a:off x="3875862" y="1194686"/>
            <a:ext cx="199153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1) Sperm lysis </a:t>
            </a:r>
          </a:p>
        </p:txBody>
      </p:sp>
      <p:sp>
        <p:nvSpPr>
          <p:cNvPr id="16" name="TextBox 15"/>
          <p:cNvSpPr txBox="1"/>
          <p:nvPr/>
        </p:nvSpPr>
        <p:spPr>
          <a:xfrm>
            <a:off x="3875862" y="1569734"/>
            <a:ext cx="199153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2) Estrogen</a:t>
            </a:r>
          </a:p>
        </p:txBody>
      </p:sp>
      <p:sp>
        <p:nvSpPr>
          <p:cNvPr id="17" name="TextBox 16"/>
          <p:cNvSpPr txBox="1"/>
          <p:nvPr/>
        </p:nvSpPr>
        <p:spPr>
          <a:xfrm>
            <a:off x="3875862" y="1877510"/>
            <a:ext cx="199153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3) Oxytocin </a:t>
            </a:r>
          </a:p>
        </p:txBody>
      </p:sp>
      <p:sp>
        <p:nvSpPr>
          <p:cNvPr id="18" name="TextBox 17"/>
          <p:cNvSpPr txBox="1"/>
          <p:nvPr/>
        </p:nvSpPr>
        <p:spPr>
          <a:xfrm>
            <a:off x="3886200" y="2490086"/>
            <a:ext cx="199153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5) Testosterone</a:t>
            </a:r>
          </a:p>
        </p:txBody>
      </p:sp>
      <p:sp>
        <p:nvSpPr>
          <p:cNvPr id="19" name="TextBox 18"/>
          <p:cNvSpPr txBox="1"/>
          <p:nvPr/>
        </p:nvSpPr>
        <p:spPr>
          <a:xfrm>
            <a:off x="1077138" y="2357542"/>
            <a:ext cx="219946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e) Parturition</a:t>
            </a:r>
          </a:p>
        </p:txBody>
      </p:sp>
      <p:sp>
        <p:nvSpPr>
          <p:cNvPr id="20" name="TextBox 19"/>
          <p:cNvSpPr txBox="1"/>
          <p:nvPr/>
        </p:nvSpPr>
        <p:spPr>
          <a:xfrm>
            <a:off x="3875862" y="2185286"/>
            <a:ext cx="199153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 4) GnRH</a:t>
            </a:r>
            <a:endParaRPr lang="en-US" sz="2000" b="1">
              <a:solidFill>
                <a:srgbClr val="0000FF"/>
              </a:solidFill>
              <a:latin typeface="Times New Roman" pitchFamily="18" charset="0"/>
            </a:endParaRPr>
          </a:p>
        </p:txBody>
      </p:sp>
    </p:spTree>
    <p:extLst>
      <p:ext uri="{BB962C8B-B14F-4D97-AF65-F5344CB8AC3E}">
        <p14:creationId xmlns:p14="http://schemas.microsoft.com/office/powerpoint/2010/main" val="30576537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7"/>
                                        </p:tgtEl>
                                        <p:attrNameLst>
                                          <p:attrName>style.visibility</p:attrName>
                                        </p:attrNameLst>
                                      </p:cBhvr>
                                      <p:to>
                                        <p:strVal val="visible"/>
                                      </p:to>
                                    </p:set>
                                    <p:animEffect transition="in" filter="wipe(left)">
                                      <p:cBhvr>
                                        <p:cTn id="67" dur="500"/>
                                        <p:tgtEl>
                                          <p:spTgt spid="7"/>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8"/>
                                        </p:tgtEl>
                                        <p:attrNameLst>
                                          <p:attrName>style.visibility</p:attrName>
                                        </p:attrNameLst>
                                      </p:cBhvr>
                                      <p:to>
                                        <p:strVal val="visible"/>
                                      </p:to>
                                    </p:set>
                                    <p:animEffect transition="in" filter="wipe(left)">
                                      <p:cBhvr>
                                        <p:cTn id="72" dur="500"/>
                                        <p:tgtEl>
                                          <p:spTgt spid="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9"/>
                                        </p:tgtEl>
                                        <p:attrNameLst>
                                          <p:attrName>style.visibility</p:attrName>
                                        </p:attrNameLst>
                                      </p:cBhvr>
                                      <p:to>
                                        <p:strVal val="visible"/>
                                      </p:to>
                                    </p:set>
                                    <p:animEffect transition="in" filter="wipe(left)">
                                      <p:cBhvr>
                                        <p:cTn id="77" dur="500"/>
                                        <p:tgtEl>
                                          <p:spTgt spid="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10"/>
                                        </p:tgtEl>
                                        <p:attrNameLst>
                                          <p:attrName>style.visibility</p:attrName>
                                        </p:attrNameLst>
                                      </p:cBhvr>
                                      <p:to>
                                        <p:strVal val="visible"/>
                                      </p:to>
                                    </p:set>
                                    <p:animEffect transition="in" filter="wipe(left)">
                                      <p:cBhvr>
                                        <p:cTn id="82" dur="500"/>
                                        <p:tgtEl>
                                          <p:spTgt spid="10"/>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iterate type="lt">
                                    <p:tmPct val="10000"/>
                                  </p:iterate>
                                  <p:childTnLst>
                                    <p:set>
                                      <p:cBhvr>
                                        <p:cTn id="86" dur="1" fill="hold">
                                          <p:stCondLst>
                                            <p:cond delay="0"/>
                                          </p:stCondLst>
                                        </p:cTn>
                                        <p:tgtEl>
                                          <p:spTgt spid="6"/>
                                        </p:tgtEl>
                                        <p:attrNameLst>
                                          <p:attrName>style.visibility</p:attrName>
                                        </p:attrNameLst>
                                      </p:cBhvr>
                                      <p:to>
                                        <p:strVal val="visible"/>
                                      </p:to>
                                    </p:set>
                                    <p:animEffect transition="in" filter="wipe(left)">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6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82296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30. The release of ovum from Graffian follicles takes place during…day.</a:t>
            </a:r>
          </a:p>
          <a:p>
            <a:pPr marL="1890713" indent="-1890713"/>
            <a:r>
              <a:rPr lang="en-US" sz="2000" b="1">
                <a:solidFill>
                  <a:srgbClr val="0000FF"/>
                </a:solidFill>
                <a:latin typeface="Times New Roman" pitchFamily="18" charset="0"/>
              </a:rPr>
              <a:t>                                        (Manipal PMT 2000, AIPMENT Nagapur-2007)</a:t>
            </a:r>
          </a:p>
        </p:txBody>
      </p:sp>
      <p:sp>
        <p:nvSpPr>
          <p:cNvPr id="5" name="TextBox 4"/>
          <p:cNvSpPr txBox="1"/>
          <p:nvPr/>
        </p:nvSpPr>
        <p:spPr>
          <a:xfrm>
            <a:off x="819692" y="1651886"/>
            <a:ext cx="22283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12</a:t>
            </a:r>
            <a:r>
              <a:rPr lang="en-US" sz="2000" b="1" baseline="30000">
                <a:solidFill>
                  <a:srgbClr val="C00000"/>
                </a:solidFill>
                <a:latin typeface="Times New Roman" pitchFamily="18" charset="0"/>
              </a:rPr>
              <a:t>th</a:t>
            </a:r>
            <a:r>
              <a:rPr lang="en-US" sz="2000" b="1">
                <a:solidFill>
                  <a:srgbClr val="C00000"/>
                </a:solidFill>
                <a:latin typeface="Times New Roman" pitchFamily="18" charset="0"/>
              </a:rPr>
              <a:t> – 14th</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65018" y="1951038"/>
            <a:ext cx="623954" cy="623954"/>
          </a:xfrm>
          <a:prstGeom prst="rect">
            <a:avLst/>
          </a:prstGeom>
          <a:noFill/>
        </p:spPr>
      </p:pic>
      <p:sp>
        <p:nvSpPr>
          <p:cNvPr id="7" name="TextBox 6"/>
          <p:cNvSpPr txBox="1"/>
          <p:nvPr/>
        </p:nvSpPr>
        <p:spPr>
          <a:xfrm>
            <a:off x="819692" y="2185286"/>
            <a:ext cx="7790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14</a:t>
            </a:r>
            <a:r>
              <a:rPr lang="en-US" sz="2000" b="1" baseline="30000">
                <a:solidFill>
                  <a:srgbClr val="C00000"/>
                </a:solidFill>
                <a:latin typeface="Times New Roman" pitchFamily="18" charset="0"/>
              </a:rPr>
              <a:t>th</a:t>
            </a:r>
            <a:r>
              <a:rPr lang="en-US" sz="2000" b="1">
                <a:solidFill>
                  <a:srgbClr val="C00000"/>
                </a:solidFill>
                <a:latin typeface="Times New Roman" pitchFamily="18" charset="0"/>
              </a:rPr>
              <a:t> – 16th</a:t>
            </a:r>
          </a:p>
        </p:txBody>
      </p:sp>
      <p:sp>
        <p:nvSpPr>
          <p:cNvPr id="8" name="TextBox 7"/>
          <p:cNvSpPr txBox="1"/>
          <p:nvPr/>
        </p:nvSpPr>
        <p:spPr>
          <a:xfrm>
            <a:off x="831150" y="26424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Last 2 days of menstrual cycle</a:t>
            </a:r>
          </a:p>
        </p:txBody>
      </p:sp>
      <p:sp>
        <p:nvSpPr>
          <p:cNvPr id="9" name="TextBox 8"/>
          <p:cNvSpPr txBox="1"/>
          <p:nvPr/>
        </p:nvSpPr>
        <p:spPr>
          <a:xfrm>
            <a:off x="819692" y="3171760"/>
            <a:ext cx="2075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8</a:t>
            </a:r>
            <a:r>
              <a:rPr lang="en-US" sz="2000" b="1" baseline="30000">
                <a:solidFill>
                  <a:srgbClr val="C00000"/>
                </a:solidFill>
                <a:latin typeface="Times New Roman" pitchFamily="18" charset="0"/>
              </a:rPr>
              <a:t>th</a:t>
            </a:r>
            <a:r>
              <a:rPr lang="en-US" sz="2000" b="1">
                <a:solidFill>
                  <a:srgbClr val="C00000"/>
                </a:solidFill>
                <a:latin typeface="Times New Roman" pitchFamily="18" charset="0"/>
              </a:rPr>
              <a:t> – 10th</a:t>
            </a:r>
          </a:p>
        </p:txBody>
      </p:sp>
    </p:spTree>
    <p:extLst>
      <p:ext uri="{BB962C8B-B14F-4D97-AF65-F5344CB8AC3E}">
        <p14:creationId xmlns:p14="http://schemas.microsoft.com/office/powerpoint/2010/main" val="34528333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31. The cells that pass through Hensen’s node are the future  </a:t>
            </a:r>
          </a:p>
        </p:txBody>
      </p:sp>
      <p:sp>
        <p:nvSpPr>
          <p:cNvPr id="5" name="TextBox 4"/>
          <p:cNvSpPr txBox="1"/>
          <p:nvPr/>
        </p:nvSpPr>
        <p:spPr>
          <a:xfrm>
            <a:off x="819692" y="1428750"/>
            <a:ext cx="3980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Neuroectodermal cells </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1767205"/>
            <a:ext cx="623954" cy="623954"/>
          </a:xfrm>
          <a:prstGeom prst="rect">
            <a:avLst/>
          </a:prstGeom>
          <a:noFill/>
        </p:spPr>
      </p:pic>
      <p:sp>
        <p:nvSpPr>
          <p:cNvPr id="7" name="TextBox 6"/>
          <p:cNvSpPr txBox="1"/>
          <p:nvPr/>
        </p:nvSpPr>
        <p:spPr>
          <a:xfrm>
            <a:off x="819692" y="1885950"/>
            <a:ext cx="3218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Notochordal mesoderm </a:t>
            </a:r>
          </a:p>
        </p:txBody>
      </p:sp>
      <p:sp>
        <p:nvSpPr>
          <p:cNvPr id="8" name="TextBox 7"/>
          <p:cNvSpPr txBox="1"/>
          <p:nvPr/>
        </p:nvSpPr>
        <p:spPr>
          <a:xfrm>
            <a:off x="819692" y="2268288"/>
            <a:ext cx="2761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Hypoblast cells </a:t>
            </a:r>
          </a:p>
        </p:txBody>
      </p:sp>
      <p:sp>
        <p:nvSpPr>
          <p:cNvPr id="9" name="TextBox 8"/>
          <p:cNvSpPr txBox="1"/>
          <p:nvPr/>
        </p:nvSpPr>
        <p:spPr>
          <a:xfrm>
            <a:off x="819692" y="2729614"/>
            <a:ext cx="26093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Endodermal cells </a:t>
            </a:r>
          </a:p>
        </p:txBody>
      </p:sp>
    </p:spTree>
    <p:extLst>
      <p:ext uri="{BB962C8B-B14F-4D97-AF65-F5344CB8AC3E}">
        <p14:creationId xmlns:p14="http://schemas.microsoft.com/office/powerpoint/2010/main" val="863341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32. Fertilization was discovered by	      (Wardha 2005)</a:t>
            </a:r>
          </a:p>
        </p:txBody>
      </p:sp>
      <p:sp>
        <p:nvSpPr>
          <p:cNvPr id="5" name="TextBox 4"/>
          <p:cNvSpPr txBox="1"/>
          <p:nvPr/>
        </p:nvSpPr>
        <p:spPr>
          <a:xfrm>
            <a:off x="1048292" y="1395095"/>
            <a:ext cx="305573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Strasburger</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78574" y="1276350"/>
            <a:ext cx="623954" cy="623954"/>
          </a:xfrm>
          <a:prstGeom prst="rect">
            <a:avLst/>
          </a:prstGeom>
          <a:noFill/>
        </p:spPr>
      </p:pic>
      <p:sp>
        <p:nvSpPr>
          <p:cNvPr id="7" name="TextBox 6"/>
          <p:cNvSpPr txBox="1"/>
          <p:nvPr/>
        </p:nvSpPr>
        <p:spPr>
          <a:xfrm>
            <a:off x="1048292" y="1928495"/>
            <a:ext cx="3121381"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Robert Brown </a:t>
            </a:r>
          </a:p>
        </p:txBody>
      </p:sp>
      <p:sp>
        <p:nvSpPr>
          <p:cNvPr id="8" name="TextBox 7"/>
          <p:cNvSpPr txBox="1"/>
          <p:nvPr/>
        </p:nvSpPr>
        <p:spPr>
          <a:xfrm>
            <a:off x="1048292" y="2457769"/>
            <a:ext cx="186509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Lamarck</a:t>
            </a:r>
          </a:p>
        </p:txBody>
      </p:sp>
      <p:sp>
        <p:nvSpPr>
          <p:cNvPr id="9" name="TextBox 8"/>
          <p:cNvSpPr txBox="1"/>
          <p:nvPr/>
        </p:nvSpPr>
        <p:spPr>
          <a:xfrm>
            <a:off x="1048292" y="2995295"/>
            <a:ext cx="2327625"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Darwin</a:t>
            </a:r>
          </a:p>
        </p:txBody>
      </p:sp>
    </p:spTree>
    <p:extLst>
      <p:ext uri="{BB962C8B-B14F-4D97-AF65-F5344CB8AC3E}">
        <p14:creationId xmlns:p14="http://schemas.microsoft.com/office/powerpoint/2010/main" val="19982856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33. Grey crescent is 				       (Manipal 2005)</a:t>
            </a:r>
          </a:p>
        </p:txBody>
      </p:sp>
      <p:sp>
        <p:nvSpPr>
          <p:cNvPr id="5" name="TextBox 4"/>
          <p:cNvSpPr txBox="1"/>
          <p:nvPr/>
        </p:nvSpPr>
        <p:spPr>
          <a:xfrm>
            <a:off x="819692" y="134708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Melanin rich area of egg</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1651886"/>
            <a:ext cx="623954" cy="623954"/>
          </a:xfrm>
          <a:prstGeom prst="rect">
            <a:avLst/>
          </a:prstGeom>
          <a:noFill/>
        </p:spPr>
      </p:pic>
      <p:sp>
        <p:nvSpPr>
          <p:cNvPr id="7" name="TextBox 6"/>
          <p:cNvSpPr txBox="1"/>
          <p:nvPr/>
        </p:nvSpPr>
        <p:spPr>
          <a:xfrm>
            <a:off x="819692" y="1880486"/>
            <a:ext cx="7790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Melanin rich area formed at the region opposite to entry of sperm</a:t>
            </a:r>
          </a:p>
        </p:txBody>
      </p:sp>
      <p:sp>
        <p:nvSpPr>
          <p:cNvPr id="8" name="TextBox 7"/>
          <p:cNvSpPr txBox="1"/>
          <p:nvPr/>
        </p:nvSpPr>
        <p:spPr>
          <a:xfrm>
            <a:off x="819692" y="24097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Yolk rich area of egg</a:t>
            </a:r>
          </a:p>
        </p:txBody>
      </p:sp>
      <p:sp>
        <p:nvSpPr>
          <p:cNvPr id="9" name="TextBox 8"/>
          <p:cNvSpPr txBox="1"/>
          <p:nvPr/>
        </p:nvSpPr>
        <p:spPr>
          <a:xfrm>
            <a:off x="819692" y="2871086"/>
            <a:ext cx="5809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Laying of sperms and eggs in Frog</a:t>
            </a:r>
          </a:p>
        </p:txBody>
      </p:sp>
    </p:spTree>
    <p:extLst>
      <p:ext uri="{BB962C8B-B14F-4D97-AF65-F5344CB8AC3E}">
        <p14:creationId xmlns:p14="http://schemas.microsoft.com/office/powerpoint/2010/main" val="9781104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34. Sertoli cells secrete a hormone 		 (KCET 2005)</a:t>
            </a:r>
          </a:p>
        </p:txBody>
      </p:sp>
      <p:sp>
        <p:nvSpPr>
          <p:cNvPr id="5" name="TextBox 4"/>
          <p:cNvSpPr txBox="1"/>
          <p:nvPr/>
        </p:nvSpPr>
        <p:spPr>
          <a:xfrm>
            <a:off x="972093" y="1352550"/>
            <a:ext cx="231298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Gonadotropin</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800350"/>
            <a:ext cx="623954" cy="623954"/>
          </a:xfrm>
          <a:prstGeom prst="rect">
            <a:avLst/>
          </a:prstGeom>
          <a:noFill/>
        </p:spPr>
      </p:pic>
      <p:sp>
        <p:nvSpPr>
          <p:cNvPr id="7" name="TextBox 6"/>
          <p:cNvSpPr txBox="1"/>
          <p:nvPr/>
        </p:nvSpPr>
        <p:spPr>
          <a:xfrm>
            <a:off x="972093" y="1885950"/>
            <a:ext cx="236267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Testosterone</a:t>
            </a:r>
          </a:p>
        </p:txBody>
      </p:sp>
      <p:sp>
        <p:nvSpPr>
          <p:cNvPr id="8" name="TextBox 7"/>
          <p:cNvSpPr txBox="1"/>
          <p:nvPr/>
        </p:nvSpPr>
        <p:spPr>
          <a:xfrm>
            <a:off x="972092" y="2415224"/>
            <a:ext cx="1411753"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Relaxin</a:t>
            </a:r>
            <a:endParaRPr lang="en-US" sz="2000" b="1">
              <a:solidFill>
                <a:srgbClr val="C00000"/>
              </a:solidFill>
              <a:latin typeface="Times New Roman" pitchFamily="18" charset="0"/>
            </a:endParaRPr>
          </a:p>
        </p:txBody>
      </p:sp>
      <p:sp>
        <p:nvSpPr>
          <p:cNvPr id="9" name="TextBox 8"/>
          <p:cNvSpPr txBox="1"/>
          <p:nvPr/>
        </p:nvSpPr>
        <p:spPr>
          <a:xfrm>
            <a:off x="972092" y="2952750"/>
            <a:ext cx="176185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Inhibin</a:t>
            </a:r>
          </a:p>
        </p:txBody>
      </p:sp>
    </p:spTree>
    <p:extLst>
      <p:ext uri="{BB962C8B-B14F-4D97-AF65-F5344CB8AC3E}">
        <p14:creationId xmlns:p14="http://schemas.microsoft.com/office/powerpoint/2010/main" val="40440535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90600" y="1332732"/>
            <a:ext cx="533400" cy="623954"/>
          </a:xfrm>
          <a:prstGeom prst="rect">
            <a:avLst/>
          </a:prstGeom>
          <a:noFill/>
        </p:spPr>
      </p:pic>
      <p:sp>
        <p:nvSpPr>
          <p:cNvPr id="4" name="TextBox 3"/>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35. Low level of progeterone and estrogen stimulates the production of 					(AMU 2005)</a:t>
            </a:r>
          </a:p>
        </p:txBody>
      </p:sp>
      <p:sp>
        <p:nvSpPr>
          <p:cNvPr id="5" name="TextBox 4"/>
          <p:cNvSpPr txBox="1"/>
          <p:nvPr/>
        </p:nvSpPr>
        <p:spPr>
          <a:xfrm>
            <a:off x="1048292" y="1423286"/>
            <a:ext cx="203224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FSH- RH</a:t>
            </a:r>
          </a:p>
        </p:txBody>
      </p:sp>
      <p:sp>
        <p:nvSpPr>
          <p:cNvPr id="7" name="TextBox 6"/>
          <p:cNvSpPr txBox="1"/>
          <p:nvPr/>
        </p:nvSpPr>
        <p:spPr>
          <a:xfrm>
            <a:off x="1048292" y="1956686"/>
            <a:ext cx="2075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LH</a:t>
            </a:r>
          </a:p>
        </p:txBody>
      </p:sp>
      <p:sp>
        <p:nvSpPr>
          <p:cNvPr id="8" name="TextBox 7"/>
          <p:cNvSpPr txBox="1"/>
          <p:nvPr/>
        </p:nvSpPr>
        <p:spPr>
          <a:xfrm>
            <a:off x="1048292" y="2485960"/>
            <a:ext cx="124040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GH</a:t>
            </a:r>
          </a:p>
        </p:txBody>
      </p:sp>
      <p:sp>
        <p:nvSpPr>
          <p:cNvPr id="9" name="TextBox 8"/>
          <p:cNvSpPr txBox="1"/>
          <p:nvPr/>
        </p:nvSpPr>
        <p:spPr>
          <a:xfrm>
            <a:off x="1048292" y="3023486"/>
            <a:ext cx="154801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All</a:t>
            </a:r>
          </a:p>
        </p:txBody>
      </p:sp>
    </p:spTree>
    <p:extLst>
      <p:ext uri="{BB962C8B-B14F-4D97-AF65-F5344CB8AC3E}">
        <p14:creationId xmlns:p14="http://schemas.microsoft.com/office/powerpoint/2010/main" val="17761727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8610" y="895350"/>
            <a:ext cx="381099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SEMINAL VESICLES</a:t>
            </a:r>
          </a:p>
        </p:txBody>
      </p:sp>
      <p:sp>
        <p:nvSpPr>
          <p:cNvPr id="11" name="Rectangle 10"/>
          <p:cNvSpPr/>
          <p:nvPr/>
        </p:nvSpPr>
        <p:spPr>
          <a:xfrm>
            <a:off x="574454" y="1428750"/>
            <a:ext cx="7883746" cy="707886"/>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just"/>
            <a:r>
              <a:rPr lang="en-IN" sz="2000" b="1">
                <a:latin typeface="Times New Roman" pitchFamily="18" charset="0"/>
                <a:cs typeface="Times New Roman" pitchFamily="18" charset="0"/>
              </a:rPr>
              <a:t>The Seminal vesicles secrete alkaline viscous fluid that forms 60% of Semen.</a:t>
            </a:r>
          </a:p>
        </p:txBody>
      </p:sp>
      <p:sp>
        <p:nvSpPr>
          <p:cNvPr id="13" name="Cloud 12"/>
          <p:cNvSpPr/>
          <p:nvPr/>
        </p:nvSpPr>
        <p:spPr>
          <a:xfrm>
            <a:off x="1752600" y="2038350"/>
            <a:ext cx="4149946" cy="243840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fluid contains fructose, proteins, citric acid, </a:t>
            </a:r>
          </a:p>
          <a:p>
            <a:pPr algn="ctr"/>
            <a:r>
              <a:rPr lang="en-IN" sz="2000" b="1">
                <a:solidFill>
                  <a:schemeClr val="tx1"/>
                </a:solidFill>
                <a:latin typeface="Times New Roman" pitchFamily="18" charset="0"/>
                <a:cs typeface="Times New Roman" pitchFamily="18" charset="0"/>
              </a:rPr>
              <a:t>inorganic phosphorus and potassium and prostaglandins.</a:t>
            </a:r>
          </a:p>
        </p:txBody>
      </p:sp>
    </p:spTree>
    <p:extLst>
      <p:ext uri="{BB962C8B-B14F-4D97-AF65-F5344CB8AC3E}">
        <p14:creationId xmlns:p14="http://schemas.microsoft.com/office/powerpoint/2010/main" val="5384894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left)">
                                      <p:cBhvr>
                                        <p:cTn id="17" dur="500"/>
                                        <p:tgtEl>
                                          <p:spTgt spid="13">
                                            <p:txEl>
                                              <p:pRg st="0" end="0"/>
                                            </p:txEl>
                                          </p:spTgt>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wipe(left)">
                                      <p:cBhvr>
                                        <p:cTn id="2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6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36. In human female, ovulation occurs during menstrual cycle… </a:t>
            </a:r>
          </a:p>
          <a:p>
            <a:pPr marL="1890713" indent="-1890713"/>
            <a:r>
              <a:rPr lang="en-US" sz="2000" b="1">
                <a:solidFill>
                  <a:srgbClr val="0000FF"/>
                </a:solidFill>
                <a:latin typeface="Times New Roman" pitchFamily="18" charset="0"/>
              </a:rPr>
              <a:t>					(CBSE 2004)</a:t>
            </a:r>
          </a:p>
        </p:txBody>
      </p:sp>
      <p:sp>
        <p:nvSpPr>
          <p:cNvPr id="5" name="TextBox 4"/>
          <p:cNvSpPr txBox="1"/>
          <p:nvPr/>
        </p:nvSpPr>
        <p:spPr>
          <a:xfrm>
            <a:off x="972092" y="1575686"/>
            <a:ext cx="4742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At the end of proliferative phase</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356482"/>
            <a:ext cx="623954" cy="623954"/>
          </a:xfrm>
          <a:prstGeom prst="rect">
            <a:avLst/>
          </a:prstGeom>
          <a:noFill/>
        </p:spPr>
      </p:pic>
      <p:sp>
        <p:nvSpPr>
          <p:cNvPr id="7" name="TextBox 6"/>
          <p:cNvSpPr txBox="1"/>
          <p:nvPr/>
        </p:nvSpPr>
        <p:spPr>
          <a:xfrm>
            <a:off x="972092" y="21090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In the middle of secretory phase</a:t>
            </a:r>
          </a:p>
        </p:txBody>
      </p:sp>
      <p:sp>
        <p:nvSpPr>
          <p:cNvPr id="8" name="TextBox 7"/>
          <p:cNvSpPr txBox="1"/>
          <p:nvPr/>
        </p:nvSpPr>
        <p:spPr>
          <a:xfrm>
            <a:off x="972092" y="26383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Just before the end of secretory phase</a:t>
            </a:r>
          </a:p>
        </p:txBody>
      </p:sp>
      <p:sp>
        <p:nvSpPr>
          <p:cNvPr id="9" name="TextBox 8"/>
          <p:cNvSpPr txBox="1"/>
          <p:nvPr/>
        </p:nvSpPr>
        <p:spPr>
          <a:xfrm>
            <a:off x="972092" y="3175886"/>
            <a:ext cx="5047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In the beginning of proliferative phase</a:t>
            </a:r>
          </a:p>
        </p:txBody>
      </p:sp>
    </p:spTree>
    <p:extLst>
      <p:ext uri="{BB962C8B-B14F-4D97-AF65-F5344CB8AC3E}">
        <p14:creationId xmlns:p14="http://schemas.microsoft.com/office/powerpoint/2010/main" val="3033218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37. In spermatogenesis. The phase of maturation involves…</a:t>
            </a:r>
          </a:p>
          <a:p>
            <a:pPr marL="1890713" indent="-1890713"/>
            <a:r>
              <a:rPr lang="en-US" sz="2000" b="1">
                <a:solidFill>
                  <a:srgbClr val="0000FF"/>
                </a:solidFill>
                <a:latin typeface="Times New Roman" pitchFamily="18" charset="0"/>
              </a:rPr>
              <a:t>					      (KCET 2003)</a:t>
            </a:r>
          </a:p>
        </p:txBody>
      </p:sp>
      <p:sp>
        <p:nvSpPr>
          <p:cNvPr id="5" name="TextBox 4"/>
          <p:cNvSpPr txBox="1"/>
          <p:nvPr/>
        </p:nvSpPr>
        <p:spPr>
          <a:xfrm>
            <a:off x="819692" y="1504950"/>
            <a:ext cx="56573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Growth of spermatogonia into spermatocytes  </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2185286"/>
            <a:ext cx="623954" cy="623954"/>
          </a:xfrm>
          <a:prstGeom prst="rect">
            <a:avLst/>
          </a:prstGeom>
          <a:noFill/>
        </p:spPr>
      </p:pic>
      <p:sp>
        <p:nvSpPr>
          <p:cNvPr id="7" name="TextBox 6"/>
          <p:cNvSpPr txBox="1"/>
          <p:nvPr/>
        </p:nvSpPr>
        <p:spPr>
          <a:xfrm>
            <a:off x="819692" y="1885950"/>
            <a:ext cx="7790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Formation of spermatogonia from gonocytes through mitosis</a:t>
            </a:r>
          </a:p>
        </p:txBody>
      </p:sp>
      <p:sp>
        <p:nvSpPr>
          <p:cNvPr id="8" name="TextBox 7"/>
          <p:cNvSpPr txBox="1"/>
          <p:nvPr/>
        </p:nvSpPr>
        <p:spPr>
          <a:xfrm>
            <a:off x="819692" y="2333560"/>
            <a:ext cx="7028908"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Formation of spermatids from primary spermatocytes through meiosis</a:t>
            </a:r>
          </a:p>
        </p:txBody>
      </p:sp>
      <p:sp>
        <p:nvSpPr>
          <p:cNvPr id="9" name="TextBox 8"/>
          <p:cNvSpPr txBox="1"/>
          <p:nvPr/>
        </p:nvSpPr>
        <p:spPr>
          <a:xfrm>
            <a:off x="762000" y="2952750"/>
            <a:ext cx="74861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Formation of oogonia from spermatocytes through meiosis</a:t>
            </a:r>
          </a:p>
        </p:txBody>
      </p:sp>
    </p:spTree>
    <p:extLst>
      <p:ext uri="{BB962C8B-B14F-4D97-AF65-F5344CB8AC3E}">
        <p14:creationId xmlns:p14="http://schemas.microsoft.com/office/powerpoint/2010/main" val="26161695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38. Menstruation is caused by              (MPPMT 2009, ORISSA 2009)</a:t>
            </a:r>
          </a:p>
        </p:txBody>
      </p:sp>
      <p:sp>
        <p:nvSpPr>
          <p:cNvPr id="5" name="TextBox 4"/>
          <p:cNvSpPr txBox="1"/>
          <p:nvPr/>
        </p:nvSpPr>
        <p:spPr>
          <a:xfrm>
            <a:off x="972092" y="1276350"/>
            <a:ext cx="330927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Increase in FSH level</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151757"/>
            <a:ext cx="533400" cy="623954"/>
          </a:xfrm>
          <a:prstGeom prst="rect">
            <a:avLst/>
          </a:prstGeom>
          <a:noFill/>
        </p:spPr>
      </p:pic>
      <p:sp>
        <p:nvSpPr>
          <p:cNvPr id="7" name="TextBox 6"/>
          <p:cNvSpPr txBox="1"/>
          <p:nvPr/>
        </p:nvSpPr>
        <p:spPr>
          <a:xfrm>
            <a:off x="972092" y="1809750"/>
            <a:ext cx="338037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Fall in oxytocin level</a:t>
            </a:r>
          </a:p>
        </p:txBody>
      </p:sp>
      <p:sp>
        <p:nvSpPr>
          <p:cNvPr id="8" name="TextBox 7"/>
          <p:cNvSpPr txBox="1"/>
          <p:nvPr/>
        </p:nvSpPr>
        <p:spPr>
          <a:xfrm>
            <a:off x="972092" y="2339024"/>
            <a:ext cx="338037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Fall in progesterone level</a:t>
            </a:r>
          </a:p>
        </p:txBody>
      </p:sp>
      <p:sp>
        <p:nvSpPr>
          <p:cNvPr id="9" name="TextBox 8"/>
          <p:cNvSpPr txBox="1"/>
          <p:nvPr/>
        </p:nvSpPr>
        <p:spPr>
          <a:xfrm>
            <a:off x="972092" y="2876550"/>
            <a:ext cx="4218675"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Increase in oestrogen level</a:t>
            </a:r>
          </a:p>
        </p:txBody>
      </p:sp>
    </p:spTree>
    <p:extLst>
      <p:ext uri="{BB962C8B-B14F-4D97-AF65-F5344CB8AC3E}">
        <p14:creationId xmlns:p14="http://schemas.microsoft.com/office/powerpoint/2010/main" val="28754844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39.  In ectopic pregnancy, foetus grows in		           (AMU 2003)</a:t>
            </a:r>
          </a:p>
        </p:txBody>
      </p:sp>
      <p:sp>
        <p:nvSpPr>
          <p:cNvPr id="5" name="TextBox 4"/>
          <p:cNvSpPr txBox="1"/>
          <p:nvPr/>
        </p:nvSpPr>
        <p:spPr>
          <a:xfrm>
            <a:off x="1101375" y="1347086"/>
            <a:ext cx="1694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Vagina </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67483" y="1642996"/>
            <a:ext cx="623954" cy="623954"/>
          </a:xfrm>
          <a:prstGeom prst="rect">
            <a:avLst/>
          </a:prstGeom>
          <a:noFill/>
        </p:spPr>
      </p:pic>
      <p:sp>
        <p:nvSpPr>
          <p:cNvPr id="7" name="TextBox 6"/>
          <p:cNvSpPr txBox="1"/>
          <p:nvPr/>
        </p:nvSpPr>
        <p:spPr>
          <a:xfrm>
            <a:off x="1101375" y="1880486"/>
            <a:ext cx="2327625"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Fallopian tube </a:t>
            </a:r>
          </a:p>
        </p:txBody>
      </p:sp>
      <p:sp>
        <p:nvSpPr>
          <p:cNvPr id="8" name="TextBox 7"/>
          <p:cNvSpPr txBox="1"/>
          <p:nvPr/>
        </p:nvSpPr>
        <p:spPr>
          <a:xfrm>
            <a:off x="1101375" y="2409760"/>
            <a:ext cx="1618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Uterus </a:t>
            </a:r>
          </a:p>
        </p:txBody>
      </p:sp>
      <p:sp>
        <p:nvSpPr>
          <p:cNvPr id="9" name="TextBox 8"/>
          <p:cNvSpPr txBox="1"/>
          <p:nvPr/>
        </p:nvSpPr>
        <p:spPr>
          <a:xfrm>
            <a:off x="1101375" y="2947286"/>
            <a:ext cx="18473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Body cavity </a:t>
            </a:r>
          </a:p>
        </p:txBody>
      </p:sp>
    </p:spTree>
    <p:extLst>
      <p:ext uri="{BB962C8B-B14F-4D97-AF65-F5344CB8AC3E}">
        <p14:creationId xmlns:p14="http://schemas.microsoft.com/office/powerpoint/2010/main" val="33991395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40. Onset of menstruation is due to 		         (DPMT 2003)</a:t>
            </a:r>
          </a:p>
        </p:txBody>
      </p:sp>
      <p:sp>
        <p:nvSpPr>
          <p:cNvPr id="5" name="TextBox 4"/>
          <p:cNvSpPr txBox="1"/>
          <p:nvPr/>
        </p:nvSpPr>
        <p:spPr>
          <a:xfrm>
            <a:off x="1135950" y="1371101"/>
            <a:ext cx="4285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Fall in level of progesterone </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02058" y="1252356"/>
            <a:ext cx="623954" cy="623954"/>
          </a:xfrm>
          <a:prstGeom prst="rect">
            <a:avLst/>
          </a:prstGeom>
          <a:noFill/>
        </p:spPr>
      </p:pic>
      <p:sp>
        <p:nvSpPr>
          <p:cNvPr id="7" name="TextBox 6"/>
          <p:cNvSpPr txBox="1"/>
          <p:nvPr/>
        </p:nvSpPr>
        <p:spPr>
          <a:xfrm>
            <a:off x="1135950" y="1904501"/>
            <a:ext cx="36761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Increase in oestrogen level </a:t>
            </a:r>
          </a:p>
        </p:txBody>
      </p:sp>
      <p:sp>
        <p:nvSpPr>
          <p:cNvPr id="8" name="TextBox 7"/>
          <p:cNvSpPr txBox="1"/>
          <p:nvPr/>
        </p:nvSpPr>
        <p:spPr>
          <a:xfrm>
            <a:off x="1135950" y="2433775"/>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Increase in FSH level </a:t>
            </a:r>
          </a:p>
        </p:txBody>
      </p:sp>
      <p:sp>
        <p:nvSpPr>
          <p:cNvPr id="9" name="TextBox 8"/>
          <p:cNvSpPr txBox="1"/>
          <p:nvPr/>
        </p:nvSpPr>
        <p:spPr>
          <a:xfrm>
            <a:off x="1135950" y="3023486"/>
            <a:ext cx="36761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Decrease in oxytocin level </a:t>
            </a:r>
          </a:p>
        </p:txBody>
      </p:sp>
    </p:spTree>
    <p:extLst>
      <p:ext uri="{BB962C8B-B14F-4D97-AF65-F5344CB8AC3E}">
        <p14:creationId xmlns:p14="http://schemas.microsoft.com/office/powerpoint/2010/main" val="1586856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352550"/>
            <a:ext cx="623954" cy="623954"/>
          </a:xfrm>
          <a:prstGeom prst="rect">
            <a:avLst/>
          </a:prstGeom>
          <a:noFill/>
        </p:spPr>
      </p:pic>
      <p:sp>
        <p:nvSpPr>
          <p:cNvPr id="4" name="TextBox 3"/>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40. Polar bodies formed during the formation of oocytes are </a:t>
            </a:r>
          </a:p>
          <a:p>
            <a:pPr marL="1890713" indent="-1890713"/>
            <a:r>
              <a:rPr lang="en-US" sz="2000" b="1">
                <a:solidFill>
                  <a:srgbClr val="0000FF"/>
                </a:solidFill>
                <a:latin typeface="Times New Roman" pitchFamily="18" charset="0"/>
              </a:rPr>
              <a:t> 		(MGIMS, Wardha 2001, Manipal PMT2003)</a:t>
            </a:r>
          </a:p>
        </p:txBody>
      </p:sp>
      <p:sp>
        <p:nvSpPr>
          <p:cNvPr id="5" name="TextBox 4"/>
          <p:cNvSpPr txBox="1"/>
          <p:nvPr/>
        </p:nvSpPr>
        <p:spPr>
          <a:xfrm>
            <a:off x="1048292" y="1570990"/>
            <a:ext cx="5314532"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Smaller cells formed due to unequal meiosis</a:t>
            </a:r>
          </a:p>
        </p:txBody>
      </p:sp>
      <p:sp>
        <p:nvSpPr>
          <p:cNvPr id="7" name="TextBox 6"/>
          <p:cNvSpPr txBox="1"/>
          <p:nvPr/>
        </p:nvSpPr>
        <p:spPr>
          <a:xfrm>
            <a:off x="1048292" y="2104390"/>
            <a:ext cx="5428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Structures which bud off during oogenesis</a:t>
            </a:r>
          </a:p>
        </p:txBody>
      </p:sp>
      <p:sp>
        <p:nvSpPr>
          <p:cNvPr id="8" name="TextBox 7"/>
          <p:cNvSpPr txBox="1"/>
          <p:nvPr/>
        </p:nvSpPr>
        <p:spPr>
          <a:xfrm>
            <a:off x="1048292" y="2633664"/>
            <a:ext cx="53525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Structure formed during spermatogenesis</a:t>
            </a:r>
          </a:p>
        </p:txBody>
      </p:sp>
      <p:sp>
        <p:nvSpPr>
          <p:cNvPr id="9" name="TextBox 8"/>
          <p:cNvSpPr txBox="1"/>
          <p:nvPr/>
        </p:nvSpPr>
        <p:spPr>
          <a:xfrm>
            <a:off x="1048292" y="3171190"/>
            <a:ext cx="5809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Daughter cells formed after mitosis</a:t>
            </a:r>
          </a:p>
        </p:txBody>
      </p:sp>
    </p:spTree>
    <p:extLst>
      <p:ext uri="{BB962C8B-B14F-4D97-AF65-F5344CB8AC3E}">
        <p14:creationId xmlns:p14="http://schemas.microsoft.com/office/powerpoint/2010/main" val="11530970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74295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42. Which is the correct sequence in Spermatogenesis?  </a:t>
            </a:r>
          </a:p>
          <a:p>
            <a:pPr marL="1890713" indent="-1890713"/>
            <a:r>
              <a:rPr lang="en-US" sz="2000" b="1">
                <a:solidFill>
                  <a:srgbClr val="0000FF"/>
                </a:solidFill>
                <a:latin typeface="Times New Roman" pitchFamily="18" charset="0"/>
              </a:rPr>
              <a:t>			               (MPPMT 1989, CBSE 2009)</a:t>
            </a:r>
          </a:p>
        </p:txBody>
      </p:sp>
      <p:sp>
        <p:nvSpPr>
          <p:cNvPr id="5" name="TextBox 4"/>
          <p:cNvSpPr txBox="1"/>
          <p:nvPr/>
        </p:nvSpPr>
        <p:spPr>
          <a:xfrm>
            <a:off x="819692" y="1437190"/>
            <a:ext cx="762705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Spermatogonia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Spermatids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Secondary spermatocytes</a:t>
            </a:r>
            <a:r>
              <a:rPr lang="en-US" sz="2000" b="1">
                <a:solidFill>
                  <a:srgbClr val="C00000"/>
                </a:solidFill>
                <a:latin typeface="Times New Roman" pitchFamily="18" charset="0"/>
                <a:sym typeface="Symbol"/>
              </a:rPr>
              <a:t> </a:t>
            </a:r>
            <a:r>
              <a:rPr lang="en-US" sz="2000" b="1">
                <a:solidFill>
                  <a:srgbClr val="C00000"/>
                </a:solidFill>
                <a:latin typeface="Times New Roman" pitchFamily="18" charset="0"/>
              </a:rPr>
              <a:t> primary spermatocytes </a:t>
            </a:r>
            <a:r>
              <a:rPr lang="en-US" sz="2000" b="1">
                <a:solidFill>
                  <a:srgbClr val="C00000"/>
                </a:solidFill>
                <a:latin typeface="Times New Roman" pitchFamily="18" charset="0"/>
                <a:sym typeface="Symbol"/>
              </a:rPr>
              <a:t> </a:t>
            </a:r>
            <a:r>
              <a:rPr lang="en-US" sz="2000" b="1">
                <a:solidFill>
                  <a:srgbClr val="C00000"/>
                </a:solidFill>
                <a:latin typeface="Times New Roman" pitchFamily="18" charset="0"/>
              </a:rPr>
              <a:t>sperms</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3395596"/>
            <a:ext cx="623954" cy="623954"/>
          </a:xfrm>
          <a:prstGeom prst="rect">
            <a:avLst/>
          </a:prstGeom>
          <a:noFill/>
        </p:spPr>
      </p:pic>
      <p:sp>
        <p:nvSpPr>
          <p:cNvPr id="7" name="TextBox 6"/>
          <p:cNvSpPr txBox="1"/>
          <p:nvPr/>
        </p:nvSpPr>
        <p:spPr>
          <a:xfrm>
            <a:off x="819692" y="2122990"/>
            <a:ext cx="7790908"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Spermatogonia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Spermatids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primary spermatocytes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Secondary spermatocytes</a:t>
            </a:r>
            <a:r>
              <a:rPr lang="en-US" sz="2000" b="1">
                <a:solidFill>
                  <a:srgbClr val="C00000"/>
                </a:solidFill>
                <a:latin typeface="Times New Roman" pitchFamily="18" charset="0"/>
                <a:sym typeface="Symbol"/>
              </a:rPr>
              <a:t> </a:t>
            </a:r>
            <a:r>
              <a:rPr lang="en-US" sz="2000" b="1">
                <a:solidFill>
                  <a:srgbClr val="C00000"/>
                </a:solidFill>
                <a:latin typeface="Times New Roman" pitchFamily="18" charset="0"/>
              </a:rPr>
              <a:t> sperms</a:t>
            </a:r>
          </a:p>
        </p:txBody>
      </p:sp>
      <p:sp>
        <p:nvSpPr>
          <p:cNvPr id="8" name="TextBox 7"/>
          <p:cNvSpPr txBox="1"/>
          <p:nvPr/>
        </p:nvSpPr>
        <p:spPr>
          <a:xfrm>
            <a:off x="895892" y="2808790"/>
            <a:ext cx="7409908"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primary spermatocytes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Secondary spermatocytes</a:t>
            </a:r>
            <a:r>
              <a:rPr lang="en-US" sz="2000" b="1">
                <a:solidFill>
                  <a:srgbClr val="C00000"/>
                </a:solidFill>
                <a:latin typeface="Times New Roman" pitchFamily="18" charset="0"/>
                <a:sym typeface="Symbol"/>
              </a:rPr>
              <a:t>  </a:t>
            </a:r>
            <a:r>
              <a:rPr lang="en-US" sz="2000" b="1">
                <a:solidFill>
                  <a:srgbClr val="C00000"/>
                </a:solidFill>
                <a:latin typeface="Times New Roman" pitchFamily="18" charset="0"/>
              </a:rPr>
              <a:t>Spermatids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Spermatogonia </a:t>
            </a:r>
            <a:r>
              <a:rPr lang="en-US" sz="2000" b="1">
                <a:solidFill>
                  <a:srgbClr val="C00000"/>
                </a:solidFill>
                <a:latin typeface="Times New Roman" pitchFamily="18" charset="0"/>
                <a:sym typeface="Symbol"/>
              </a:rPr>
              <a:t> </a:t>
            </a:r>
            <a:r>
              <a:rPr lang="en-US" sz="2000" b="1">
                <a:solidFill>
                  <a:srgbClr val="C00000"/>
                </a:solidFill>
                <a:latin typeface="Times New Roman" pitchFamily="18" charset="0"/>
              </a:rPr>
              <a:t>sperms</a:t>
            </a:r>
          </a:p>
        </p:txBody>
      </p:sp>
      <p:sp>
        <p:nvSpPr>
          <p:cNvPr id="9" name="TextBox 8"/>
          <p:cNvSpPr txBox="1"/>
          <p:nvPr/>
        </p:nvSpPr>
        <p:spPr>
          <a:xfrm>
            <a:off x="819692" y="3562350"/>
            <a:ext cx="755085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Spermatogonia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primary spermatocytes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Secondary spermatocytes</a:t>
            </a:r>
            <a:r>
              <a:rPr lang="en-US" sz="2000" b="1">
                <a:solidFill>
                  <a:srgbClr val="C00000"/>
                </a:solidFill>
                <a:latin typeface="Times New Roman" pitchFamily="18" charset="0"/>
                <a:sym typeface="Symbol"/>
              </a:rPr>
              <a:t>  </a:t>
            </a:r>
            <a:r>
              <a:rPr lang="en-US" sz="2000" b="1">
                <a:solidFill>
                  <a:srgbClr val="C00000"/>
                </a:solidFill>
                <a:latin typeface="Times New Roman" pitchFamily="18" charset="0"/>
              </a:rPr>
              <a:t>Spermatids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sperms</a:t>
            </a:r>
          </a:p>
        </p:txBody>
      </p:sp>
    </p:spTree>
    <p:extLst>
      <p:ext uri="{BB962C8B-B14F-4D97-AF65-F5344CB8AC3E}">
        <p14:creationId xmlns:p14="http://schemas.microsoft.com/office/powerpoint/2010/main" val="36063629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43. 100 spermatozoa and 100 mature ova are formed by …</a:t>
            </a:r>
          </a:p>
          <a:p>
            <a:pPr marL="1890713" indent="-1890713"/>
            <a:r>
              <a:rPr lang="en-US" sz="2000" b="1">
                <a:solidFill>
                  <a:srgbClr val="0000FF"/>
                </a:solidFill>
                <a:latin typeface="Times New Roman" pitchFamily="18" charset="0"/>
              </a:rPr>
              <a:t>				          ( MPPMT 1991, 2000) </a:t>
            </a:r>
          </a:p>
        </p:txBody>
      </p:sp>
      <p:sp>
        <p:nvSpPr>
          <p:cNvPr id="5" name="TextBox 4"/>
          <p:cNvSpPr txBox="1"/>
          <p:nvPr/>
        </p:nvSpPr>
        <p:spPr>
          <a:xfrm>
            <a:off x="972092" y="15049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50 secondary spermatocytes and 50 secondary oocytes </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941984"/>
            <a:ext cx="623954" cy="623954"/>
          </a:xfrm>
          <a:prstGeom prst="rect">
            <a:avLst/>
          </a:prstGeom>
          <a:noFill/>
        </p:spPr>
      </p:pic>
      <p:sp>
        <p:nvSpPr>
          <p:cNvPr id="7" name="TextBox 6"/>
          <p:cNvSpPr txBox="1"/>
          <p:nvPr/>
        </p:nvSpPr>
        <p:spPr>
          <a:xfrm>
            <a:off x="972092" y="2038350"/>
            <a:ext cx="7790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25 secondary spermatocytes and 25 secondary oocytes  </a:t>
            </a:r>
          </a:p>
        </p:txBody>
      </p:sp>
      <p:sp>
        <p:nvSpPr>
          <p:cNvPr id="8" name="TextBox 7"/>
          <p:cNvSpPr txBox="1"/>
          <p:nvPr/>
        </p:nvSpPr>
        <p:spPr>
          <a:xfrm>
            <a:off x="972092" y="2567624"/>
            <a:ext cx="6571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25 primary spermatocytes and 25 primary oocytes  </a:t>
            </a:r>
          </a:p>
        </p:txBody>
      </p:sp>
      <p:sp>
        <p:nvSpPr>
          <p:cNvPr id="9" name="TextBox 8"/>
          <p:cNvSpPr txBox="1"/>
          <p:nvPr/>
        </p:nvSpPr>
        <p:spPr>
          <a:xfrm>
            <a:off x="972092" y="3105150"/>
            <a:ext cx="6952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25 primary spermatocytes and 100 primary oocytes </a:t>
            </a:r>
          </a:p>
        </p:txBody>
      </p:sp>
    </p:spTree>
    <p:extLst>
      <p:ext uri="{BB962C8B-B14F-4D97-AF65-F5344CB8AC3E}">
        <p14:creationId xmlns:p14="http://schemas.microsoft.com/office/powerpoint/2010/main" val="489256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8153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44. Function of prostate gland is to                                      (Wardha 2005)</a:t>
            </a:r>
          </a:p>
        </p:txBody>
      </p:sp>
      <p:sp>
        <p:nvSpPr>
          <p:cNvPr id="5" name="TextBox 4"/>
          <p:cNvSpPr txBox="1"/>
          <p:nvPr/>
        </p:nvSpPr>
        <p:spPr>
          <a:xfrm>
            <a:off x="972092" y="1352550"/>
            <a:ext cx="456855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Storage of semen</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1719196"/>
            <a:ext cx="609600" cy="623954"/>
          </a:xfrm>
          <a:prstGeom prst="rect">
            <a:avLst/>
          </a:prstGeom>
          <a:noFill/>
        </p:spPr>
      </p:pic>
      <p:sp>
        <p:nvSpPr>
          <p:cNvPr id="7" name="TextBox 6"/>
          <p:cNvSpPr txBox="1"/>
          <p:nvPr/>
        </p:nvSpPr>
        <p:spPr>
          <a:xfrm>
            <a:off x="972092" y="1885950"/>
            <a:ext cx="4666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Provide motility to sperms</a:t>
            </a:r>
          </a:p>
        </p:txBody>
      </p:sp>
      <p:sp>
        <p:nvSpPr>
          <p:cNvPr id="8" name="TextBox 7"/>
          <p:cNvSpPr txBox="1"/>
          <p:nvPr/>
        </p:nvSpPr>
        <p:spPr>
          <a:xfrm>
            <a:off x="972092" y="2415224"/>
            <a:ext cx="3206121"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Formation of semen</a:t>
            </a:r>
          </a:p>
        </p:txBody>
      </p:sp>
      <p:sp>
        <p:nvSpPr>
          <p:cNvPr id="9" name="TextBox 8"/>
          <p:cNvSpPr txBox="1"/>
          <p:nvPr/>
        </p:nvSpPr>
        <p:spPr>
          <a:xfrm>
            <a:off x="972092" y="2952750"/>
            <a:ext cx="3479981"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Release of hormones</a:t>
            </a:r>
          </a:p>
        </p:txBody>
      </p:sp>
    </p:spTree>
    <p:extLst>
      <p:ext uri="{BB962C8B-B14F-4D97-AF65-F5344CB8AC3E}">
        <p14:creationId xmlns:p14="http://schemas.microsoft.com/office/powerpoint/2010/main" val="2618225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4676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45. Identify the correct passage of spermatozoa in male human </a:t>
            </a:r>
          </a:p>
          <a:p>
            <a:pPr marL="1890713" indent="-1890713"/>
            <a:r>
              <a:rPr lang="en-US" sz="2000" b="1">
                <a:solidFill>
                  <a:srgbClr val="0000FF"/>
                </a:solidFill>
                <a:latin typeface="Times New Roman" pitchFamily="18" charset="0"/>
              </a:rPr>
              <a:t>      reproductive system                                             (TS EAM 2015)</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050278" y="3837186"/>
            <a:ext cx="609600" cy="623954"/>
          </a:xfrm>
          <a:prstGeom prst="rect">
            <a:avLst/>
          </a:prstGeom>
          <a:noFill/>
        </p:spPr>
      </p:pic>
      <p:sp>
        <p:nvSpPr>
          <p:cNvPr id="10" name="TextBox 9"/>
          <p:cNvSpPr txBox="1"/>
          <p:nvPr/>
        </p:nvSpPr>
        <p:spPr>
          <a:xfrm>
            <a:off x="1074523" y="1657350"/>
            <a:ext cx="2133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Vas deferens </a:t>
            </a:r>
          </a:p>
        </p:txBody>
      </p:sp>
      <p:sp>
        <p:nvSpPr>
          <p:cNvPr id="11" name="TextBox 10"/>
          <p:cNvSpPr txBox="1"/>
          <p:nvPr/>
        </p:nvSpPr>
        <p:spPr>
          <a:xfrm>
            <a:off x="3741523" y="1657350"/>
            <a:ext cx="2133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Epididymis </a:t>
            </a:r>
          </a:p>
        </p:txBody>
      </p:sp>
      <p:sp>
        <p:nvSpPr>
          <p:cNvPr id="12" name="TextBox 11"/>
          <p:cNvSpPr txBox="1"/>
          <p:nvPr/>
        </p:nvSpPr>
        <p:spPr>
          <a:xfrm>
            <a:off x="1074523" y="2038350"/>
            <a:ext cx="2133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Urethra </a:t>
            </a:r>
          </a:p>
        </p:txBody>
      </p:sp>
      <p:sp>
        <p:nvSpPr>
          <p:cNvPr id="13" name="TextBox 12"/>
          <p:cNvSpPr txBox="1"/>
          <p:nvPr/>
        </p:nvSpPr>
        <p:spPr>
          <a:xfrm>
            <a:off x="3741523" y="2043814"/>
            <a:ext cx="26670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Vasa efferentia </a:t>
            </a:r>
          </a:p>
        </p:txBody>
      </p:sp>
      <p:sp>
        <p:nvSpPr>
          <p:cNvPr id="14" name="TextBox 13"/>
          <p:cNvSpPr txBox="1"/>
          <p:nvPr/>
        </p:nvSpPr>
        <p:spPr>
          <a:xfrm>
            <a:off x="1074523" y="2413886"/>
            <a:ext cx="31242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E) Ejaculatory duct</a:t>
            </a:r>
          </a:p>
        </p:txBody>
      </p:sp>
      <p:sp>
        <p:nvSpPr>
          <p:cNvPr id="15" name="TextBox 14"/>
          <p:cNvSpPr txBox="1"/>
          <p:nvPr/>
        </p:nvSpPr>
        <p:spPr>
          <a:xfrm>
            <a:off x="3741522" y="2419350"/>
            <a:ext cx="3298875"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F) Seminiferous tubules </a:t>
            </a:r>
          </a:p>
        </p:txBody>
      </p:sp>
      <p:sp>
        <p:nvSpPr>
          <p:cNvPr id="17" name="TextBox 16"/>
          <p:cNvSpPr txBox="1"/>
          <p:nvPr/>
        </p:nvSpPr>
        <p:spPr>
          <a:xfrm>
            <a:off x="1150723" y="3241302"/>
            <a:ext cx="319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B     D     F     C     A     E </a:t>
            </a:r>
          </a:p>
        </p:txBody>
      </p:sp>
      <p:cxnSp>
        <p:nvCxnSpPr>
          <p:cNvPr id="18" name="Straight Arrow Connector 17"/>
          <p:cNvCxnSpPr/>
          <p:nvPr/>
        </p:nvCxnSpPr>
        <p:spPr>
          <a:xfrm>
            <a:off x="1693586" y="3441357"/>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89043" y="3441357"/>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642816" y="3447115"/>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132683" y="3469087"/>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678443" y="3463329"/>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731205" y="3241302"/>
            <a:ext cx="319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B     C     C     F     A     D </a:t>
            </a:r>
          </a:p>
        </p:txBody>
      </p:sp>
      <p:cxnSp>
        <p:nvCxnSpPr>
          <p:cNvPr id="41" name="Straight Arrow Connector 40"/>
          <p:cNvCxnSpPr/>
          <p:nvPr/>
        </p:nvCxnSpPr>
        <p:spPr>
          <a:xfrm>
            <a:off x="5341723" y="3463329"/>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798923" y="3463329"/>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256123" y="3469087"/>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789523" y="3491059"/>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246723" y="3485301"/>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150723" y="4000440"/>
            <a:ext cx="319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F     D     B     D     E     C </a:t>
            </a:r>
          </a:p>
        </p:txBody>
      </p:sp>
      <p:cxnSp>
        <p:nvCxnSpPr>
          <p:cNvPr id="47" name="Straight Arrow Connector 46"/>
          <p:cNvCxnSpPr/>
          <p:nvPr/>
        </p:nvCxnSpPr>
        <p:spPr>
          <a:xfrm>
            <a:off x="1693586" y="4200495"/>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189043" y="4200495"/>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642816" y="4206253"/>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132683" y="4228225"/>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678443" y="4222467"/>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662728" y="3943350"/>
            <a:ext cx="31935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F     B     A     D     E     C </a:t>
            </a:r>
          </a:p>
        </p:txBody>
      </p:sp>
      <p:cxnSp>
        <p:nvCxnSpPr>
          <p:cNvPr id="53" name="Straight Arrow Connector 52"/>
          <p:cNvCxnSpPr/>
          <p:nvPr/>
        </p:nvCxnSpPr>
        <p:spPr>
          <a:xfrm>
            <a:off x="5205591" y="4143405"/>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701048" y="4143405"/>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6154821" y="4149163"/>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644688" y="4171135"/>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190448" y="4165377"/>
            <a:ext cx="2508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3323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nodeType="clickEffect">
                                  <p:stCondLst>
                                    <p:cond delay="0"/>
                                  </p:stCondLst>
                                  <p:iterate type="lt">
                                    <p:tmPct val="10000"/>
                                  </p:iterate>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nodeType="clickEffect">
                                  <p:stCondLst>
                                    <p:cond delay="0"/>
                                  </p:stCondLst>
                                  <p:iterate type="lt">
                                    <p:tmPct val="10000"/>
                                  </p:iterate>
                                  <p:childTnLst>
                                    <p:set>
                                      <p:cBhvr>
                                        <p:cTn id="71" dur="1" fill="hold">
                                          <p:stCondLst>
                                            <p:cond delay="0"/>
                                          </p:stCondLst>
                                        </p:cTn>
                                        <p:tgtEl>
                                          <p:spTgt spid="38"/>
                                        </p:tgtEl>
                                        <p:attrNameLst>
                                          <p:attrName>style.visibility</p:attrName>
                                        </p:attrNameLst>
                                      </p:cBhvr>
                                      <p:to>
                                        <p:strVal val="visible"/>
                                      </p:to>
                                    </p:set>
                                    <p:animEffect transition="in" filter="wipe(left)">
                                      <p:cBhvr>
                                        <p:cTn id="72" dur="500"/>
                                        <p:tgtEl>
                                          <p:spTgt spid="38"/>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40"/>
                                        </p:tgtEl>
                                        <p:attrNameLst>
                                          <p:attrName>style.visibility</p:attrName>
                                        </p:attrNameLst>
                                      </p:cBhvr>
                                      <p:to>
                                        <p:strVal val="visible"/>
                                      </p:to>
                                    </p:set>
                                    <p:animEffect transition="in" filter="wipe(left)">
                                      <p:cBhvr>
                                        <p:cTn id="77" dur="500"/>
                                        <p:tgtEl>
                                          <p:spTgt spid="40"/>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nodeType="clickEffect">
                                  <p:stCondLst>
                                    <p:cond delay="0"/>
                                  </p:stCondLst>
                                  <p:iterate type="lt">
                                    <p:tmPct val="10000"/>
                                  </p:iterate>
                                  <p:childTnLst>
                                    <p:set>
                                      <p:cBhvr>
                                        <p:cTn id="81" dur="1" fill="hold">
                                          <p:stCondLst>
                                            <p:cond delay="0"/>
                                          </p:stCondLst>
                                        </p:cTn>
                                        <p:tgtEl>
                                          <p:spTgt spid="41"/>
                                        </p:tgtEl>
                                        <p:attrNameLst>
                                          <p:attrName>style.visibility</p:attrName>
                                        </p:attrNameLst>
                                      </p:cBhvr>
                                      <p:to>
                                        <p:strVal val="visible"/>
                                      </p:to>
                                    </p:set>
                                    <p:animEffect transition="in" filter="wipe(left)">
                                      <p:cBhvr>
                                        <p:cTn id="82" dur="500"/>
                                        <p:tgtEl>
                                          <p:spTgt spid="41"/>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nodeType="clickEffect">
                                  <p:stCondLst>
                                    <p:cond delay="0"/>
                                  </p:stCondLst>
                                  <p:iterate type="lt">
                                    <p:tmPct val="10000"/>
                                  </p:iterate>
                                  <p:childTnLst>
                                    <p:set>
                                      <p:cBhvr>
                                        <p:cTn id="86" dur="1" fill="hold">
                                          <p:stCondLst>
                                            <p:cond delay="0"/>
                                          </p:stCondLst>
                                        </p:cTn>
                                        <p:tgtEl>
                                          <p:spTgt spid="42"/>
                                        </p:tgtEl>
                                        <p:attrNameLst>
                                          <p:attrName>style.visibility</p:attrName>
                                        </p:attrNameLst>
                                      </p:cBhvr>
                                      <p:to>
                                        <p:strVal val="visible"/>
                                      </p:to>
                                    </p:set>
                                    <p:animEffect transition="in" filter="wipe(left)">
                                      <p:cBhvr>
                                        <p:cTn id="87" dur="500"/>
                                        <p:tgtEl>
                                          <p:spTgt spid="42"/>
                                        </p:tgtEl>
                                      </p:cBhvr>
                                    </p:animEffect>
                                  </p:childTnLst>
                                </p:cTn>
                              </p:par>
                            </p:childTnLst>
                          </p:cTn>
                        </p:par>
                      </p:childTnLst>
                    </p:cTn>
                  </p:par>
                  <p:par>
                    <p:cTn id="88" fill="hold" nodeType="clickPar">
                      <p:stCondLst>
                        <p:cond delay="indefinite"/>
                      </p:stCondLst>
                      <p:childTnLst>
                        <p:par>
                          <p:cTn id="89" fill="hold">
                            <p:stCondLst>
                              <p:cond delay="0"/>
                            </p:stCondLst>
                            <p:childTnLst>
                              <p:par>
                                <p:cTn id="90" presetID="22" presetClass="entr" presetSubtype="8" fill="hold" nodeType="clickEffect">
                                  <p:stCondLst>
                                    <p:cond delay="0"/>
                                  </p:stCondLst>
                                  <p:iterate type="lt">
                                    <p:tmPct val="10000"/>
                                  </p:iterate>
                                  <p:childTnLst>
                                    <p:set>
                                      <p:cBhvr>
                                        <p:cTn id="91" dur="1" fill="hold">
                                          <p:stCondLst>
                                            <p:cond delay="0"/>
                                          </p:stCondLst>
                                        </p:cTn>
                                        <p:tgtEl>
                                          <p:spTgt spid="43"/>
                                        </p:tgtEl>
                                        <p:attrNameLst>
                                          <p:attrName>style.visibility</p:attrName>
                                        </p:attrNameLst>
                                      </p:cBhvr>
                                      <p:to>
                                        <p:strVal val="visible"/>
                                      </p:to>
                                    </p:set>
                                    <p:animEffect transition="in" filter="wipe(left)">
                                      <p:cBhvr>
                                        <p:cTn id="92" dur="500"/>
                                        <p:tgtEl>
                                          <p:spTgt spid="43"/>
                                        </p:tgtEl>
                                      </p:cBhvr>
                                    </p:animEffect>
                                  </p:childTnLst>
                                </p:cTn>
                              </p:par>
                            </p:childTnLst>
                          </p:cTn>
                        </p:par>
                      </p:childTnLst>
                    </p:cTn>
                  </p:par>
                  <p:par>
                    <p:cTn id="93" fill="hold" nodeType="clickPar">
                      <p:stCondLst>
                        <p:cond delay="indefinite"/>
                      </p:stCondLst>
                      <p:childTnLst>
                        <p:par>
                          <p:cTn id="94" fill="hold">
                            <p:stCondLst>
                              <p:cond delay="0"/>
                            </p:stCondLst>
                            <p:childTnLst>
                              <p:par>
                                <p:cTn id="95" presetID="22" presetClass="entr" presetSubtype="8" fill="hold" nodeType="clickEffect">
                                  <p:stCondLst>
                                    <p:cond delay="0"/>
                                  </p:stCondLst>
                                  <p:iterate type="lt">
                                    <p:tmPct val="10000"/>
                                  </p:iterate>
                                  <p:childTnLst>
                                    <p:set>
                                      <p:cBhvr>
                                        <p:cTn id="96" dur="1" fill="hold">
                                          <p:stCondLst>
                                            <p:cond delay="0"/>
                                          </p:stCondLst>
                                        </p:cTn>
                                        <p:tgtEl>
                                          <p:spTgt spid="44"/>
                                        </p:tgtEl>
                                        <p:attrNameLst>
                                          <p:attrName>style.visibility</p:attrName>
                                        </p:attrNameLst>
                                      </p:cBhvr>
                                      <p:to>
                                        <p:strVal val="visible"/>
                                      </p:to>
                                    </p:set>
                                    <p:animEffect transition="in" filter="wipe(left)">
                                      <p:cBhvr>
                                        <p:cTn id="97" dur="500"/>
                                        <p:tgtEl>
                                          <p:spTgt spid="44"/>
                                        </p:tgtEl>
                                      </p:cBhvr>
                                    </p:animEffect>
                                  </p:childTnLst>
                                </p:cTn>
                              </p:par>
                            </p:childTnLst>
                          </p:cTn>
                        </p:par>
                      </p:childTnLst>
                    </p:cTn>
                  </p:par>
                  <p:par>
                    <p:cTn id="98" fill="hold" nodeType="clickPar">
                      <p:stCondLst>
                        <p:cond delay="indefinite"/>
                      </p:stCondLst>
                      <p:childTnLst>
                        <p:par>
                          <p:cTn id="99" fill="hold">
                            <p:stCondLst>
                              <p:cond delay="0"/>
                            </p:stCondLst>
                            <p:childTnLst>
                              <p:par>
                                <p:cTn id="100" presetID="22" presetClass="entr" presetSubtype="8" fill="hold" nodeType="clickEffect">
                                  <p:stCondLst>
                                    <p:cond delay="0"/>
                                  </p:stCondLst>
                                  <p:iterate type="lt">
                                    <p:tmPct val="10000"/>
                                  </p:iterate>
                                  <p:childTnLst>
                                    <p:set>
                                      <p:cBhvr>
                                        <p:cTn id="101" dur="1" fill="hold">
                                          <p:stCondLst>
                                            <p:cond delay="0"/>
                                          </p:stCondLst>
                                        </p:cTn>
                                        <p:tgtEl>
                                          <p:spTgt spid="45"/>
                                        </p:tgtEl>
                                        <p:attrNameLst>
                                          <p:attrName>style.visibility</p:attrName>
                                        </p:attrNameLst>
                                      </p:cBhvr>
                                      <p:to>
                                        <p:strVal val="visible"/>
                                      </p:to>
                                    </p:set>
                                    <p:animEffect transition="in" filter="wipe(left)">
                                      <p:cBhvr>
                                        <p:cTn id="102" dur="500"/>
                                        <p:tgtEl>
                                          <p:spTgt spid="45"/>
                                        </p:tgtEl>
                                      </p:cBhvr>
                                    </p:animEffect>
                                  </p:childTnLst>
                                </p:cTn>
                              </p:par>
                            </p:childTnLst>
                          </p:cTn>
                        </p:par>
                      </p:childTnLst>
                    </p:cTn>
                  </p:par>
                  <p:par>
                    <p:cTn id="103" fill="hold" nodeType="clickPar">
                      <p:stCondLst>
                        <p:cond delay="indefinite"/>
                      </p:stCondLst>
                      <p:childTnLst>
                        <p:par>
                          <p:cTn id="104" fill="hold">
                            <p:stCondLst>
                              <p:cond delay="0"/>
                            </p:stCondLst>
                            <p:childTnLst>
                              <p:par>
                                <p:cTn id="105" presetID="22" presetClass="entr" presetSubtype="8" fill="hold" grpId="0" nodeType="clickEffect">
                                  <p:stCondLst>
                                    <p:cond delay="0"/>
                                  </p:stCondLst>
                                  <p:iterate type="lt">
                                    <p:tmPct val="10000"/>
                                  </p:iterate>
                                  <p:childTnLst>
                                    <p:set>
                                      <p:cBhvr>
                                        <p:cTn id="106" dur="1" fill="hold">
                                          <p:stCondLst>
                                            <p:cond delay="0"/>
                                          </p:stCondLst>
                                        </p:cTn>
                                        <p:tgtEl>
                                          <p:spTgt spid="46"/>
                                        </p:tgtEl>
                                        <p:attrNameLst>
                                          <p:attrName>style.visibility</p:attrName>
                                        </p:attrNameLst>
                                      </p:cBhvr>
                                      <p:to>
                                        <p:strVal val="visible"/>
                                      </p:to>
                                    </p:set>
                                    <p:animEffect transition="in" filter="wipe(left)">
                                      <p:cBhvr>
                                        <p:cTn id="107" dur="500"/>
                                        <p:tgtEl>
                                          <p:spTgt spid="46"/>
                                        </p:tgtEl>
                                      </p:cBhvr>
                                    </p:animEffect>
                                  </p:childTnLst>
                                </p:cTn>
                              </p:par>
                            </p:childTnLst>
                          </p:cTn>
                        </p:par>
                      </p:childTnLst>
                    </p:cTn>
                  </p:par>
                  <p:par>
                    <p:cTn id="108" fill="hold" nodeType="clickPar">
                      <p:stCondLst>
                        <p:cond delay="indefinite"/>
                      </p:stCondLst>
                      <p:childTnLst>
                        <p:par>
                          <p:cTn id="109" fill="hold">
                            <p:stCondLst>
                              <p:cond delay="0"/>
                            </p:stCondLst>
                            <p:childTnLst>
                              <p:par>
                                <p:cTn id="110" presetID="22" presetClass="entr" presetSubtype="8" fill="hold" nodeType="clickEffect">
                                  <p:stCondLst>
                                    <p:cond delay="0"/>
                                  </p:stCondLst>
                                  <p:iterate type="lt">
                                    <p:tmPct val="10000"/>
                                  </p:iterate>
                                  <p:childTnLst>
                                    <p:set>
                                      <p:cBhvr>
                                        <p:cTn id="111" dur="1" fill="hold">
                                          <p:stCondLst>
                                            <p:cond delay="0"/>
                                          </p:stCondLst>
                                        </p:cTn>
                                        <p:tgtEl>
                                          <p:spTgt spid="47"/>
                                        </p:tgtEl>
                                        <p:attrNameLst>
                                          <p:attrName>style.visibility</p:attrName>
                                        </p:attrNameLst>
                                      </p:cBhvr>
                                      <p:to>
                                        <p:strVal val="visible"/>
                                      </p:to>
                                    </p:set>
                                    <p:animEffect transition="in" filter="wipe(left)">
                                      <p:cBhvr>
                                        <p:cTn id="112" dur="500"/>
                                        <p:tgtEl>
                                          <p:spTgt spid="47"/>
                                        </p:tgtEl>
                                      </p:cBhvr>
                                    </p:animEffect>
                                  </p:childTnLst>
                                </p:cTn>
                              </p:par>
                            </p:childTnLst>
                          </p:cTn>
                        </p:par>
                      </p:childTnLst>
                    </p:cTn>
                  </p:par>
                  <p:par>
                    <p:cTn id="113" fill="hold" nodeType="clickPar">
                      <p:stCondLst>
                        <p:cond delay="indefinite"/>
                      </p:stCondLst>
                      <p:childTnLst>
                        <p:par>
                          <p:cTn id="114" fill="hold">
                            <p:stCondLst>
                              <p:cond delay="0"/>
                            </p:stCondLst>
                            <p:childTnLst>
                              <p:par>
                                <p:cTn id="115" presetID="22" presetClass="entr" presetSubtype="8" fill="hold" nodeType="clickEffect">
                                  <p:stCondLst>
                                    <p:cond delay="0"/>
                                  </p:stCondLst>
                                  <p:iterate type="lt">
                                    <p:tmPct val="10000"/>
                                  </p:iterate>
                                  <p:childTnLst>
                                    <p:set>
                                      <p:cBhvr>
                                        <p:cTn id="116" dur="1" fill="hold">
                                          <p:stCondLst>
                                            <p:cond delay="0"/>
                                          </p:stCondLst>
                                        </p:cTn>
                                        <p:tgtEl>
                                          <p:spTgt spid="48"/>
                                        </p:tgtEl>
                                        <p:attrNameLst>
                                          <p:attrName>style.visibility</p:attrName>
                                        </p:attrNameLst>
                                      </p:cBhvr>
                                      <p:to>
                                        <p:strVal val="visible"/>
                                      </p:to>
                                    </p:set>
                                    <p:animEffect transition="in" filter="wipe(left)">
                                      <p:cBhvr>
                                        <p:cTn id="117" dur="500"/>
                                        <p:tgtEl>
                                          <p:spTgt spid="48"/>
                                        </p:tgtEl>
                                      </p:cBhvr>
                                    </p:animEffect>
                                  </p:childTnLst>
                                </p:cTn>
                              </p:par>
                            </p:childTnLst>
                          </p:cTn>
                        </p:par>
                      </p:childTnLst>
                    </p:cTn>
                  </p:par>
                  <p:par>
                    <p:cTn id="118" fill="hold" nodeType="clickPar">
                      <p:stCondLst>
                        <p:cond delay="indefinite"/>
                      </p:stCondLst>
                      <p:childTnLst>
                        <p:par>
                          <p:cTn id="119" fill="hold">
                            <p:stCondLst>
                              <p:cond delay="0"/>
                            </p:stCondLst>
                            <p:childTnLst>
                              <p:par>
                                <p:cTn id="120" presetID="22" presetClass="entr" presetSubtype="8" fill="hold" nodeType="clickEffect">
                                  <p:stCondLst>
                                    <p:cond delay="0"/>
                                  </p:stCondLst>
                                  <p:iterate type="lt">
                                    <p:tmPct val="10000"/>
                                  </p:iterate>
                                  <p:childTnLst>
                                    <p:set>
                                      <p:cBhvr>
                                        <p:cTn id="121" dur="1" fill="hold">
                                          <p:stCondLst>
                                            <p:cond delay="0"/>
                                          </p:stCondLst>
                                        </p:cTn>
                                        <p:tgtEl>
                                          <p:spTgt spid="49"/>
                                        </p:tgtEl>
                                        <p:attrNameLst>
                                          <p:attrName>style.visibility</p:attrName>
                                        </p:attrNameLst>
                                      </p:cBhvr>
                                      <p:to>
                                        <p:strVal val="visible"/>
                                      </p:to>
                                    </p:set>
                                    <p:animEffect transition="in" filter="wipe(left)">
                                      <p:cBhvr>
                                        <p:cTn id="122" dur="500"/>
                                        <p:tgtEl>
                                          <p:spTgt spid="49"/>
                                        </p:tgtEl>
                                      </p:cBhvr>
                                    </p:animEffect>
                                  </p:childTnLst>
                                </p:cTn>
                              </p:par>
                            </p:childTnLst>
                          </p:cTn>
                        </p:par>
                      </p:childTnLst>
                    </p:cTn>
                  </p:par>
                  <p:par>
                    <p:cTn id="123" fill="hold" nodeType="clickPar">
                      <p:stCondLst>
                        <p:cond delay="indefinite"/>
                      </p:stCondLst>
                      <p:childTnLst>
                        <p:par>
                          <p:cTn id="124" fill="hold">
                            <p:stCondLst>
                              <p:cond delay="0"/>
                            </p:stCondLst>
                            <p:childTnLst>
                              <p:par>
                                <p:cTn id="125" presetID="22" presetClass="entr" presetSubtype="8" fill="hold" nodeType="clickEffect">
                                  <p:stCondLst>
                                    <p:cond delay="0"/>
                                  </p:stCondLst>
                                  <p:iterate type="lt">
                                    <p:tmPct val="10000"/>
                                  </p:iterate>
                                  <p:childTnLst>
                                    <p:set>
                                      <p:cBhvr>
                                        <p:cTn id="126" dur="1" fill="hold">
                                          <p:stCondLst>
                                            <p:cond delay="0"/>
                                          </p:stCondLst>
                                        </p:cTn>
                                        <p:tgtEl>
                                          <p:spTgt spid="50"/>
                                        </p:tgtEl>
                                        <p:attrNameLst>
                                          <p:attrName>style.visibility</p:attrName>
                                        </p:attrNameLst>
                                      </p:cBhvr>
                                      <p:to>
                                        <p:strVal val="visible"/>
                                      </p:to>
                                    </p:set>
                                    <p:animEffect transition="in" filter="wipe(left)">
                                      <p:cBhvr>
                                        <p:cTn id="127" dur="500"/>
                                        <p:tgtEl>
                                          <p:spTgt spid="50"/>
                                        </p:tgtEl>
                                      </p:cBhvr>
                                    </p:animEffect>
                                  </p:childTnLst>
                                </p:cTn>
                              </p:par>
                            </p:childTnLst>
                          </p:cTn>
                        </p:par>
                      </p:childTnLst>
                    </p:cTn>
                  </p:par>
                  <p:par>
                    <p:cTn id="128" fill="hold" nodeType="clickPar">
                      <p:stCondLst>
                        <p:cond delay="indefinite"/>
                      </p:stCondLst>
                      <p:childTnLst>
                        <p:par>
                          <p:cTn id="129" fill="hold">
                            <p:stCondLst>
                              <p:cond delay="0"/>
                            </p:stCondLst>
                            <p:childTnLst>
                              <p:par>
                                <p:cTn id="130" presetID="22" presetClass="entr" presetSubtype="8" fill="hold" nodeType="clickEffect">
                                  <p:stCondLst>
                                    <p:cond delay="0"/>
                                  </p:stCondLst>
                                  <p:iterate type="lt">
                                    <p:tmPct val="10000"/>
                                  </p:iterate>
                                  <p:childTnLst>
                                    <p:set>
                                      <p:cBhvr>
                                        <p:cTn id="131" dur="1" fill="hold">
                                          <p:stCondLst>
                                            <p:cond delay="0"/>
                                          </p:stCondLst>
                                        </p:cTn>
                                        <p:tgtEl>
                                          <p:spTgt spid="51"/>
                                        </p:tgtEl>
                                        <p:attrNameLst>
                                          <p:attrName>style.visibility</p:attrName>
                                        </p:attrNameLst>
                                      </p:cBhvr>
                                      <p:to>
                                        <p:strVal val="visible"/>
                                      </p:to>
                                    </p:set>
                                    <p:animEffect transition="in" filter="wipe(left)">
                                      <p:cBhvr>
                                        <p:cTn id="132" dur="500"/>
                                        <p:tgtEl>
                                          <p:spTgt spid="51"/>
                                        </p:tgtEl>
                                      </p:cBhvr>
                                    </p:animEffect>
                                  </p:childTnLst>
                                </p:cTn>
                              </p:par>
                            </p:childTnLst>
                          </p:cTn>
                        </p:par>
                      </p:childTnLst>
                    </p:cTn>
                  </p:par>
                  <p:par>
                    <p:cTn id="133" fill="hold" nodeType="clickPar">
                      <p:stCondLst>
                        <p:cond delay="indefinite"/>
                      </p:stCondLst>
                      <p:childTnLst>
                        <p:par>
                          <p:cTn id="134" fill="hold">
                            <p:stCondLst>
                              <p:cond delay="0"/>
                            </p:stCondLst>
                            <p:childTnLst>
                              <p:par>
                                <p:cTn id="135" presetID="22" presetClass="entr" presetSubtype="8" fill="hold" grpId="0" nodeType="clickEffect">
                                  <p:stCondLst>
                                    <p:cond delay="0"/>
                                  </p:stCondLst>
                                  <p:iterate type="lt">
                                    <p:tmPct val="10000"/>
                                  </p:iterate>
                                  <p:childTnLst>
                                    <p:set>
                                      <p:cBhvr>
                                        <p:cTn id="136" dur="1" fill="hold">
                                          <p:stCondLst>
                                            <p:cond delay="0"/>
                                          </p:stCondLst>
                                        </p:cTn>
                                        <p:tgtEl>
                                          <p:spTgt spid="52"/>
                                        </p:tgtEl>
                                        <p:attrNameLst>
                                          <p:attrName>style.visibility</p:attrName>
                                        </p:attrNameLst>
                                      </p:cBhvr>
                                      <p:to>
                                        <p:strVal val="visible"/>
                                      </p:to>
                                    </p:set>
                                    <p:animEffect transition="in" filter="wipe(left)">
                                      <p:cBhvr>
                                        <p:cTn id="137" dur="500"/>
                                        <p:tgtEl>
                                          <p:spTgt spid="52"/>
                                        </p:tgtEl>
                                      </p:cBhvr>
                                    </p:animEffect>
                                  </p:childTnLst>
                                </p:cTn>
                              </p:par>
                            </p:childTnLst>
                          </p:cTn>
                        </p:par>
                      </p:childTnLst>
                    </p:cTn>
                  </p:par>
                  <p:par>
                    <p:cTn id="138" fill="hold" nodeType="clickPar">
                      <p:stCondLst>
                        <p:cond delay="indefinite"/>
                      </p:stCondLst>
                      <p:childTnLst>
                        <p:par>
                          <p:cTn id="139" fill="hold">
                            <p:stCondLst>
                              <p:cond delay="0"/>
                            </p:stCondLst>
                            <p:childTnLst>
                              <p:par>
                                <p:cTn id="140" presetID="22" presetClass="entr" presetSubtype="8" fill="hold" nodeType="clickEffect">
                                  <p:stCondLst>
                                    <p:cond delay="0"/>
                                  </p:stCondLst>
                                  <p:iterate type="lt">
                                    <p:tmPct val="10000"/>
                                  </p:iterate>
                                  <p:childTnLst>
                                    <p:set>
                                      <p:cBhvr>
                                        <p:cTn id="141" dur="1" fill="hold">
                                          <p:stCondLst>
                                            <p:cond delay="0"/>
                                          </p:stCondLst>
                                        </p:cTn>
                                        <p:tgtEl>
                                          <p:spTgt spid="53"/>
                                        </p:tgtEl>
                                        <p:attrNameLst>
                                          <p:attrName>style.visibility</p:attrName>
                                        </p:attrNameLst>
                                      </p:cBhvr>
                                      <p:to>
                                        <p:strVal val="visible"/>
                                      </p:to>
                                    </p:set>
                                    <p:animEffect transition="in" filter="wipe(left)">
                                      <p:cBhvr>
                                        <p:cTn id="142" dur="500"/>
                                        <p:tgtEl>
                                          <p:spTgt spid="53"/>
                                        </p:tgtEl>
                                      </p:cBhvr>
                                    </p:animEffect>
                                  </p:childTnLst>
                                </p:cTn>
                              </p:par>
                            </p:childTnLst>
                          </p:cTn>
                        </p:par>
                      </p:childTnLst>
                    </p:cTn>
                  </p:par>
                  <p:par>
                    <p:cTn id="143" fill="hold" nodeType="clickPar">
                      <p:stCondLst>
                        <p:cond delay="indefinite"/>
                      </p:stCondLst>
                      <p:childTnLst>
                        <p:par>
                          <p:cTn id="144" fill="hold">
                            <p:stCondLst>
                              <p:cond delay="0"/>
                            </p:stCondLst>
                            <p:childTnLst>
                              <p:par>
                                <p:cTn id="145" presetID="22" presetClass="entr" presetSubtype="8" fill="hold" nodeType="clickEffect">
                                  <p:stCondLst>
                                    <p:cond delay="0"/>
                                  </p:stCondLst>
                                  <p:iterate type="lt">
                                    <p:tmPct val="10000"/>
                                  </p:iterate>
                                  <p:childTnLst>
                                    <p:set>
                                      <p:cBhvr>
                                        <p:cTn id="146" dur="1" fill="hold">
                                          <p:stCondLst>
                                            <p:cond delay="0"/>
                                          </p:stCondLst>
                                        </p:cTn>
                                        <p:tgtEl>
                                          <p:spTgt spid="54"/>
                                        </p:tgtEl>
                                        <p:attrNameLst>
                                          <p:attrName>style.visibility</p:attrName>
                                        </p:attrNameLst>
                                      </p:cBhvr>
                                      <p:to>
                                        <p:strVal val="visible"/>
                                      </p:to>
                                    </p:set>
                                    <p:animEffect transition="in" filter="wipe(left)">
                                      <p:cBhvr>
                                        <p:cTn id="147" dur="500"/>
                                        <p:tgtEl>
                                          <p:spTgt spid="54"/>
                                        </p:tgtEl>
                                      </p:cBhvr>
                                    </p:animEffect>
                                  </p:childTnLst>
                                </p:cTn>
                              </p:par>
                            </p:childTnLst>
                          </p:cTn>
                        </p:par>
                      </p:childTnLst>
                    </p:cTn>
                  </p:par>
                  <p:par>
                    <p:cTn id="148" fill="hold" nodeType="clickPar">
                      <p:stCondLst>
                        <p:cond delay="indefinite"/>
                      </p:stCondLst>
                      <p:childTnLst>
                        <p:par>
                          <p:cTn id="149" fill="hold">
                            <p:stCondLst>
                              <p:cond delay="0"/>
                            </p:stCondLst>
                            <p:childTnLst>
                              <p:par>
                                <p:cTn id="150" presetID="22" presetClass="entr" presetSubtype="8" fill="hold" nodeType="clickEffect">
                                  <p:stCondLst>
                                    <p:cond delay="0"/>
                                  </p:stCondLst>
                                  <p:iterate type="lt">
                                    <p:tmPct val="10000"/>
                                  </p:iterate>
                                  <p:childTnLst>
                                    <p:set>
                                      <p:cBhvr>
                                        <p:cTn id="151" dur="1" fill="hold">
                                          <p:stCondLst>
                                            <p:cond delay="0"/>
                                          </p:stCondLst>
                                        </p:cTn>
                                        <p:tgtEl>
                                          <p:spTgt spid="55"/>
                                        </p:tgtEl>
                                        <p:attrNameLst>
                                          <p:attrName>style.visibility</p:attrName>
                                        </p:attrNameLst>
                                      </p:cBhvr>
                                      <p:to>
                                        <p:strVal val="visible"/>
                                      </p:to>
                                    </p:set>
                                    <p:animEffect transition="in" filter="wipe(left)">
                                      <p:cBhvr>
                                        <p:cTn id="152" dur="500"/>
                                        <p:tgtEl>
                                          <p:spTgt spid="55"/>
                                        </p:tgtEl>
                                      </p:cBhvr>
                                    </p:animEffect>
                                  </p:childTnLst>
                                </p:cTn>
                              </p:par>
                            </p:childTnLst>
                          </p:cTn>
                        </p:par>
                      </p:childTnLst>
                    </p:cTn>
                  </p:par>
                  <p:par>
                    <p:cTn id="153" fill="hold" nodeType="clickPar">
                      <p:stCondLst>
                        <p:cond delay="indefinite"/>
                      </p:stCondLst>
                      <p:childTnLst>
                        <p:par>
                          <p:cTn id="154" fill="hold">
                            <p:stCondLst>
                              <p:cond delay="0"/>
                            </p:stCondLst>
                            <p:childTnLst>
                              <p:par>
                                <p:cTn id="155" presetID="22" presetClass="entr" presetSubtype="8" fill="hold" nodeType="clickEffect">
                                  <p:stCondLst>
                                    <p:cond delay="0"/>
                                  </p:stCondLst>
                                  <p:iterate type="lt">
                                    <p:tmPct val="10000"/>
                                  </p:iterate>
                                  <p:childTnLst>
                                    <p:set>
                                      <p:cBhvr>
                                        <p:cTn id="156" dur="1" fill="hold">
                                          <p:stCondLst>
                                            <p:cond delay="0"/>
                                          </p:stCondLst>
                                        </p:cTn>
                                        <p:tgtEl>
                                          <p:spTgt spid="56"/>
                                        </p:tgtEl>
                                        <p:attrNameLst>
                                          <p:attrName>style.visibility</p:attrName>
                                        </p:attrNameLst>
                                      </p:cBhvr>
                                      <p:to>
                                        <p:strVal val="visible"/>
                                      </p:to>
                                    </p:set>
                                    <p:animEffect transition="in" filter="wipe(left)">
                                      <p:cBhvr>
                                        <p:cTn id="157" dur="500"/>
                                        <p:tgtEl>
                                          <p:spTgt spid="56"/>
                                        </p:tgtEl>
                                      </p:cBhvr>
                                    </p:animEffect>
                                  </p:childTnLst>
                                </p:cTn>
                              </p:par>
                            </p:childTnLst>
                          </p:cTn>
                        </p:par>
                      </p:childTnLst>
                    </p:cTn>
                  </p:par>
                  <p:par>
                    <p:cTn id="158" fill="hold" nodeType="clickPar">
                      <p:stCondLst>
                        <p:cond delay="indefinite"/>
                      </p:stCondLst>
                      <p:childTnLst>
                        <p:par>
                          <p:cTn id="159" fill="hold">
                            <p:stCondLst>
                              <p:cond delay="0"/>
                            </p:stCondLst>
                            <p:childTnLst>
                              <p:par>
                                <p:cTn id="160" presetID="22" presetClass="entr" presetSubtype="8" fill="hold" nodeType="clickEffect">
                                  <p:stCondLst>
                                    <p:cond delay="0"/>
                                  </p:stCondLst>
                                  <p:iterate type="lt">
                                    <p:tmPct val="10000"/>
                                  </p:iterate>
                                  <p:childTnLst>
                                    <p:set>
                                      <p:cBhvr>
                                        <p:cTn id="161" dur="1" fill="hold">
                                          <p:stCondLst>
                                            <p:cond delay="0"/>
                                          </p:stCondLst>
                                        </p:cTn>
                                        <p:tgtEl>
                                          <p:spTgt spid="57"/>
                                        </p:tgtEl>
                                        <p:attrNameLst>
                                          <p:attrName>style.visibility</p:attrName>
                                        </p:attrNameLst>
                                      </p:cBhvr>
                                      <p:to>
                                        <p:strVal val="visible"/>
                                      </p:to>
                                    </p:set>
                                    <p:animEffect transition="in" filter="wipe(left)">
                                      <p:cBhvr>
                                        <p:cTn id="16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2" grpId="0"/>
      <p:bldP spid="13" grpId="0"/>
      <p:bldP spid="14" grpId="0"/>
      <p:bldP spid="15" grpId="0"/>
      <p:bldP spid="17" grpId="0"/>
      <p:bldP spid="40" grpId="0"/>
      <p:bldP spid="46" grpId="0"/>
      <p:bldP spid="52" grpId="0"/>
    </p:bldLst>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8610" y="890885"/>
            <a:ext cx="3201390"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SEMINAL VESICLES</a:t>
            </a:r>
          </a:p>
        </p:txBody>
      </p:sp>
      <p:sp>
        <p:nvSpPr>
          <p:cNvPr id="4" name="Rectangle 3"/>
          <p:cNvSpPr/>
          <p:nvPr/>
        </p:nvSpPr>
        <p:spPr>
          <a:xfrm>
            <a:off x="533400" y="1406664"/>
            <a:ext cx="7924800"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IN" sz="2000" b="1">
                <a:latin typeface="Times New Roman" pitchFamily="18" charset="0"/>
                <a:cs typeface="Times New Roman" pitchFamily="18" charset="0"/>
              </a:rPr>
              <a:t>Fructose acts as main energy source for the sperms outside the body.</a:t>
            </a:r>
          </a:p>
        </p:txBody>
      </p:sp>
      <p:sp>
        <p:nvSpPr>
          <p:cNvPr id="5" name="Rectangle 4"/>
          <p:cNvSpPr/>
          <p:nvPr/>
        </p:nvSpPr>
        <p:spPr>
          <a:xfrm>
            <a:off x="532410" y="2168664"/>
            <a:ext cx="7925790" cy="163121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pitchFamily="2" charset="2"/>
              <a:buChar char="Ø"/>
            </a:pPr>
            <a:r>
              <a:rPr lang="en-IN" sz="2000" b="1">
                <a:latin typeface="Times New Roman" pitchFamily="18" charset="0"/>
                <a:cs typeface="Times New Roman" pitchFamily="18" charset="0"/>
              </a:rPr>
              <a:t>Prostaglandins cause mucous lining of the cervix to be more receptive to sperms as well as by  aiding the movement of sperms towards the ovum with peristaltic contractions of uterus and fallopian tubes.</a:t>
            </a:r>
          </a:p>
          <a:p>
            <a:pPr marL="342900" indent="-342900" algn="just">
              <a:buFont typeface="Wingdings" pitchFamily="2" charset="2"/>
              <a:buChar char="Ø"/>
            </a:pPr>
            <a:endParaRPr lang="en-IN" sz="2000" b="1">
              <a:latin typeface="Times New Roman" pitchFamily="18" charset="0"/>
              <a:cs typeface="Times New Roman" pitchFamily="18" charset="0"/>
            </a:endParaRPr>
          </a:p>
        </p:txBody>
      </p:sp>
    </p:spTree>
    <p:extLst>
      <p:ext uri="{BB962C8B-B14F-4D97-AF65-F5344CB8AC3E}">
        <p14:creationId xmlns:p14="http://schemas.microsoft.com/office/powerpoint/2010/main" val="11854784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95350"/>
            <a:ext cx="6324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46.Match the following                     (AP EAM 2015) </a:t>
            </a:r>
          </a:p>
        </p:txBody>
      </p:sp>
      <p:sp>
        <p:nvSpPr>
          <p:cNvPr id="5" name="TextBox 4"/>
          <p:cNvSpPr txBox="1"/>
          <p:nvPr/>
        </p:nvSpPr>
        <p:spPr>
          <a:xfrm>
            <a:off x="1320552" y="1660326"/>
            <a:ext cx="203224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Syphilis </a:t>
            </a:r>
          </a:p>
        </p:txBody>
      </p:sp>
      <p:sp>
        <p:nvSpPr>
          <p:cNvPr id="7" name="TextBox 6"/>
          <p:cNvSpPr txBox="1"/>
          <p:nvPr/>
        </p:nvSpPr>
        <p:spPr>
          <a:xfrm>
            <a:off x="1320552" y="2193726"/>
            <a:ext cx="2075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Genital warts </a:t>
            </a:r>
          </a:p>
        </p:txBody>
      </p:sp>
      <p:sp>
        <p:nvSpPr>
          <p:cNvPr id="8" name="TextBox 7"/>
          <p:cNvSpPr txBox="1"/>
          <p:nvPr/>
        </p:nvSpPr>
        <p:spPr>
          <a:xfrm>
            <a:off x="1320552" y="2723000"/>
            <a:ext cx="17711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Hepatitis </a:t>
            </a:r>
          </a:p>
        </p:txBody>
      </p:sp>
      <p:sp>
        <p:nvSpPr>
          <p:cNvPr id="9" name="TextBox 8"/>
          <p:cNvSpPr txBox="1"/>
          <p:nvPr/>
        </p:nvSpPr>
        <p:spPr>
          <a:xfrm>
            <a:off x="1320552" y="3260526"/>
            <a:ext cx="17711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Gonorrhea </a:t>
            </a:r>
          </a:p>
        </p:txBody>
      </p:sp>
      <p:sp>
        <p:nvSpPr>
          <p:cNvPr id="10" name="TextBox 9"/>
          <p:cNvSpPr txBox="1"/>
          <p:nvPr/>
        </p:nvSpPr>
        <p:spPr>
          <a:xfrm>
            <a:off x="1676400" y="1259031"/>
            <a:ext cx="11430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List - I</a:t>
            </a:r>
          </a:p>
        </p:txBody>
      </p:sp>
      <p:sp>
        <p:nvSpPr>
          <p:cNvPr id="11" name="TextBox 10"/>
          <p:cNvSpPr txBox="1"/>
          <p:nvPr/>
        </p:nvSpPr>
        <p:spPr>
          <a:xfrm>
            <a:off x="4559425" y="1284790"/>
            <a:ext cx="11430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List - II</a:t>
            </a:r>
          </a:p>
        </p:txBody>
      </p:sp>
      <p:sp>
        <p:nvSpPr>
          <p:cNvPr id="12" name="TextBox 11"/>
          <p:cNvSpPr txBox="1"/>
          <p:nvPr/>
        </p:nvSpPr>
        <p:spPr>
          <a:xfrm>
            <a:off x="4114800" y="1656594"/>
            <a:ext cx="3065407"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I) Human papilloma virus </a:t>
            </a:r>
          </a:p>
        </p:txBody>
      </p:sp>
      <p:sp>
        <p:nvSpPr>
          <p:cNvPr id="13" name="TextBox 12"/>
          <p:cNvSpPr txBox="1"/>
          <p:nvPr/>
        </p:nvSpPr>
        <p:spPr>
          <a:xfrm>
            <a:off x="4114801" y="2189994"/>
            <a:ext cx="2075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II) HBV</a:t>
            </a:r>
          </a:p>
        </p:txBody>
      </p:sp>
      <p:sp>
        <p:nvSpPr>
          <p:cNvPr id="14" name="TextBox 13"/>
          <p:cNvSpPr txBox="1"/>
          <p:nvPr/>
        </p:nvSpPr>
        <p:spPr>
          <a:xfrm>
            <a:off x="4097393" y="2719268"/>
            <a:ext cx="3370207"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III) Treponema pallidum </a:t>
            </a:r>
          </a:p>
        </p:txBody>
      </p:sp>
      <p:sp>
        <p:nvSpPr>
          <p:cNvPr id="15" name="TextBox 14"/>
          <p:cNvSpPr txBox="1"/>
          <p:nvPr/>
        </p:nvSpPr>
        <p:spPr>
          <a:xfrm>
            <a:off x="4097393" y="3256794"/>
            <a:ext cx="3598807"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IV) HSV (Herpes simple virus)  </a:t>
            </a:r>
          </a:p>
        </p:txBody>
      </p:sp>
      <p:sp>
        <p:nvSpPr>
          <p:cNvPr id="16" name="TextBox 15"/>
          <p:cNvSpPr txBox="1"/>
          <p:nvPr/>
        </p:nvSpPr>
        <p:spPr>
          <a:xfrm>
            <a:off x="4114802" y="3717726"/>
            <a:ext cx="19812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V) Neisseria </a:t>
            </a:r>
          </a:p>
        </p:txBody>
      </p:sp>
    </p:spTree>
    <p:extLst>
      <p:ext uri="{BB962C8B-B14F-4D97-AF65-F5344CB8AC3E}">
        <p14:creationId xmlns:p14="http://schemas.microsoft.com/office/powerpoint/2010/main" val="27972464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2" grpId="0"/>
      <p:bldP spid="13" grpId="0"/>
      <p:bldP spid="14" grpId="0"/>
      <p:bldP spid="15" grpId="0"/>
      <p:bldP spid="16" grpId="0"/>
    </p:bldLst>
  </p:timing>
</p:sld>
</file>

<file path=ppt/slides/slide6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295400" y="2176396"/>
            <a:ext cx="533400" cy="623954"/>
          </a:xfrm>
          <a:prstGeom prst="rect">
            <a:avLst/>
          </a:prstGeom>
          <a:noFill/>
        </p:spPr>
      </p:pic>
      <p:sp>
        <p:nvSpPr>
          <p:cNvPr id="4" name="TextBox 3"/>
          <p:cNvSpPr txBox="1"/>
          <p:nvPr/>
        </p:nvSpPr>
        <p:spPr>
          <a:xfrm>
            <a:off x="1762626" y="1050206"/>
            <a:ext cx="357137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  A        B       C       D</a:t>
            </a:r>
          </a:p>
        </p:txBody>
      </p:sp>
      <p:sp>
        <p:nvSpPr>
          <p:cNvPr id="5" name="TextBox 4"/>
          <p:cNvSpPr txBox="1"/>
          <p:nvPr/>
        </p:nvSpPr>
        <p:spPr>
          <a:xfrm>
            <a:off x="1333500" y="1423286"/>
            <a:ext cx="57531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(ii)     (iii)    (i)      (iv)</a:t>
            </a:r>
          </a:p>
        </p:txBody>
      </p:sp>
      <p:sp>
        <p:nvSpPr>
          <p:cNvPr id="6" name="TextBox 5"/>
          <p:cNvSpPr txBox="1"/>
          <p:nvPr/>
        </p:nvSpPr>
        <p:spPr>
          <a:xfrm>
            <a:off x="1333500" y="1885950"/>
            <a:ext cx="57531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(iv)     (ii)    (iii)      (i)</a:t>
            </a:r>
          </a:p>
        </p:txBody>
      </p:sp>
      <p:sp>
        <p:nvSpPr>
          <p:cNvPr id="7" name="TextBox 6"/>
          <p:cNvSpPr txBox="1"/>
          <p:nvPr/>
        </p:nvSpPr>
        <p:spPr>
          <a:xfrm>
            <a:off x="1333500" y="2337686"/>
            <a:ext cx="57531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(iii)     (ii)    (iv)      (i)</a:t>
            </a:r>
          </a:p>
        </p:txBody>
      </p:sp>
      <p:sp>
        <p:nvSpPr>
          <p:cNvPr id="8" name="TextBox 7"/>
          <p:cNvSpPr txBox="1"/>
          <p:nvPr/>
        </p:nvSpPr>
        <p:spPr>
          <a:xfrm>
            <a:off x="1333500" y="2794886"/>
            <a:ext cx="57531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(iv)     (i)    (iii)      (ii)</a:t>
            </a:r>
          </a:p>
        </p:txBody>
      </p:sp>
    </p:spTree>
    <p:extLst>
      <p:ext uri="{BB962C8B-B14F-4D97-AF65-F5344CB8AC3E}">
        <p14:creationId xmlns:p14="http://schemas.microsoft.com/office/powerpoint/2010/main" val="14346617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6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533400" y="666750"/>
            <a:ext cx="81534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47. Study the following and identify the correct combinations</a:t>
            </a:r>
          </a:p>
          <a:p>
            <a:pPr marL="1890713" indent="-1890713"/>
            <a:r>
              <a:rPr lang="en-US" sz="2000" b="1">
                <a:solidFill>
                  <a:srgbClr val="0000FF"/>
                </a:solidFill>
                <a:latin typeface="Times New Roman" pitchFamily="18" charset="0"/>
              </a:rPr>
              <a:t>                                                                                      (AP EAM 2015)</a:t>
            </a:r>
          </a:p>
        </p:txBody>
      </p:sp>
      <p:sp>
        <p:nvSpPr>
          <p:cNvPr id="5" name="TextBox 4"/>
          <p:cNvSpPr txBox="1"/>
          <p:nvPr/>
        </p:nvSpPr>
        <p:spPr>
          <a:xfrm>
            <a:off x="1086506" y="1085962"/>
            <a:ext cx="2113034"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Extra embryonic membrane </a:t>
            </a: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257414" y="3342190"/>
            <a:ext cx="609600" cy="623954"/>
          </a:xfrm>
          <a:prstGeom prst="rect">
            <a:avLst/>
          </a:prstGeom>
          <a:noFill/>
        </p:spPr>
      </p:pic>
      <p:sp>
        <p:nvSpPr>
          <p:cNvPr id="7" name="TextBox 6"/>
          <p:cNvSpPr txBox="1"/>
          <p:nvPr/>
        </p:nvSpPr>
        <p:spPr>
          <a:xfrm>
            <a:off x="1359160" y="3525494"/>
            <a:ext cx="138761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A, B</a:t>
            </a:r>
          </a:p>
        </p:txBody>
      </p:sp>
      <p:sp>
        <p:nvSpPr>
          <p:cNvPr id="8" name="TextBox 7"/>
          <p:cNvSpPr txBox="1"/>
          <p:nvPr/>
        </p:nvSpPr>
        <p:spPr>
          <a:xfrm>
            <a:off x="3970649" y="3540812"/>
            <a:ext cx="1172966"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B, D </a:t>
            </a:r>
          </a:p>
        </p:txBody>
      </p:sp>
      <p:sp>
        <p:nvSpPr>
          <p:cNvPr id="9" name="TextBox 8"/>
          <p:cNvSpPr txBox="1"/>
          <p:nvPr/>
        </p:nvSpPr>
        <p:spPr>
          <a:xfrm>
            <a:off x="1359161" y="4026258"/>
            <a:ext cx="126985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A, C</a:t>
            </a:r>
          </a:p>
        </p:txBody>
      </p:sp>
      <p:sp>
        <p:nvSpPr>
          <p:cNvPr id="10" name="TextBox 9"/>
          <p:cNvSpPr txBox="1"/>
          <p:nvPr/>
        </p:nvSpPr>
        <p:spPr>
          <a:xfrm>
            <a:off x="1105014" y="1741990"/>
            <a:ext cx="1676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 A) Amnion </a:t>
            </a:r>
          </a:p>
        </p:txBody>
      </p:sp>
      <p:sp>
        <p:nvSpPr>
          <p:cNvPr id="11" name="TextBox 10"/>
          <p:cNvSpPr txBox="1"/>
          <p:nvPr/>
        </p:nvSpPr>
        <p:spPr>
          <a:xfrm>
            <a:off x="1105014" y="2117526"/>
            <a:ext cx="1676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 B) Allantois </a:t>
            </a:r>
          </a:p>
        </p:txBody>
      </p:sp>
      <p:sp>
        <p:nvSpPr>
          <p:cNvPr id="12" name="TextBox 11"/>
          <p:cNvSpPr txBox="1"/>
          <p:nvPr/>
        </p:nvSpPr>
        <p:spPr>
          <a:xfrm>
            <a:off x="1105014" y="2574726"/>
            <a:ext cx="16764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 C) Yolk sac </a:t>
            </a:r>
          </a:p>
        </p:txBody>
      </p:sp>
      <p:sp>
        <p:nvSpPr>
          <p:cNvPr id="13" name="TextBox 12"/>
          <p:cNvSpPr txBox="1"/>
          <p:nvPr/>
        </p:nvSpPr>
        <p:spPr>
          <a:xfrm>
            <a:off x="3213394" y="1791231"/>
            <a:ext cx="20851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 Somatopleure </a:t>
            </a:r>
          </a:p>
        </p:txBody>
      </p:sp>
      <p:sp>
        <p:nvSpPr>
          <p:cNvPr id="14" name="TextBox 13"/>
          <p:cNvSpPr txBox="1"/>
          <p:nvPr/>
        </p:nvSpPr>
        <p:spPr>
          <a:xfrm>
            <a:off x="3206467" y="2201709"/>
            <a:ext cx="20851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Splanchnopleure  </a:t>
            </a:r>
          </a:p>
        </p:txBody>
      </p:sp>
      <p:sp>
        <p:nvSpPr>
          <p:cNvPr id="15" name="TextBox 14"/>
          <p:cNvSpPr txBox="1"/>
          <p:nvPr/>
        </p:nvSpPr>
        <p:spPr>
          <a:xfrm>
            <a:off x="3199540" y="2612187"/>
            <a:ext cx="20851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 Mid gut </a:t>
            </a:r>
          </a:p>
        </p:txBody>
      </p:sp>
      <p:sp>
        <p:nvSpPr>
          <p:cNvPr id="16" name="TextBox 15"/>
          <p:cNvSpPr txBox="1"/>
          <p:nvPr/>
        </p:nvSpPr>
        <p:spPr>
          <a:xfrm>
            <a:off x="6068291" y="1741990"/>
            <a:ext cx="20851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 Protection </a:t>
            </a:r>
          </a:p>
        </p:txBody>
      </p:sp>
      <p:sp>
        <p:nvSpPr>
          <p:cNvPr id="17" name="TextBox 16"/>
          <p:cNvSpPr txBox="1"/>
          <p:nvPr/>
        </p:nvSpPr>
        <p:spPr>
          <a:xfrm>
            <a:off x="6068291" y="2122990"/>
            <a:ext cx="23899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 Placenta formation </a:t>
            </a:r>
          </a:p>
        </p:txBody>
      </p:sp>
      <p:sp>
        <p:nvSpPr>
          <p:cNvPr id="18" name="TextBox 17"/>
          <p:cNvSpPr txBox="1"/>
          <p:nvPr/>
        </p:nvSpPr>
        <p:spPr>
          <a:xfrm>
            <a:off x="6116782" y="2574726"/>
            <a:ext cx="20851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 Nutrition </a:t>
            </a:r>
          </a:p>
        </p:txBody>
      </p:sp>
      <p:sp>
        <p:nvSpPr>
          <p:cNvPr id="19" name="TextBox 18"/>
          <p:cNvSpPr txBox="1"/>
          <p:nvPr/>
        </p:nvSpPr>
        <p:spPr>
          <a:xfrm>
            <a:off x="1105014" y="2955726"/>
            <a:ext cx="1524001"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 D) Chorion</a:t>
            </a:r>
          </a:p>
        </p:txBody>
      </p:sp>
      <p:sp>
        <p:nvSpPr>
          <p:cNvPr id="20" name="TextBox 19"/>
          <p:cNvSpPr txBox="1"/>
          <p:nvPr/>
        </p:nvSpPr>
        <p:spPr>
          <a:xfrm>
            <a:off x="3949960" y="4027990"/>
            <a:ext cx="1269854"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B, C</a:t>
            </a:r>
          </a:p>
        </p:txBody>
      </p:sp>
      <p:sp>
        <p:nvSpPr>
          <p:cNvPr id="2" name="Rectangle 1"/>
          <p:cNvSpPr/>
          <p:nvPr/>
        </p:nvSpPr>
        <p:spPr>
          <a:xfrm>
            <a:off x="3359098" y="1248416"/>
            <a:ext cx="1380506"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C00000"/>
                </a:solidFill>
                <a:latin typeface="Times New Roman" pitchFamily="18" charset="0"/>
              </a:rPr>
              <a:t>formed by </a:t>
            </a:r>
            <a:endParaRPr lang="en-US" sz="2000">
              <a:solidFill>
                <a:srgbClr val="C00000"/>
              </a:solidFill>
            </a:endParaRPr>
          </a:p>
        </p:txBody>
      </p:sp>
      <p:sp>
        <p:nvSpPr>
          <p:cNvPr id="3" name="Rectangle 2"/>
          <p:cNvSpPr/>
          <p:nvPr/>
        </p:nvSpPr>
        <p:spPr>
          <a:xfrm>
            <a:off x="6202183" y="1279194"/>
            <a:ext cx="1159292"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C00000"/>
                </a:solidFill>
                <a:latin typeface="Times New Roman" pitchFamily="18" charset="0"/>
              </a:rPr>
              <a:t>function </a:t>
            </a:r>
            <a:endParaRPr lang="en-US" sz="2000">
              <a:solidFill>
                <a:srgbClr val="C00000"/>
              </a:solidFill>
            </a:endParaRPr>
          </a:p>
        </p:txBody>
      </p:sp>
      <p:sp>
        <p:nvSpPr>
          <p:cNvPr id="21" name="Rectangle 20"/>
          <p:cNvSpPr/>
          <p:nvPr/>
        </p:nvSpPr>
        <p:spPr>
          <a:xfrm>
            <a:off x="2718704" y="2955726"/>
            <a:ext cx="3301096"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0000FF"/>
                </a:solidFill>
                <a:latin typeface="Times New Roman" pitchFamily="18" charset="0"/>
              </a:rPr>
              <a:t>Outer wall of amniotic folds </a:t>
            </a:r>
            <a:endParaRPr lang="en-US" sz="2000"/>
          </a:p>
        </p:txBody>
      </p:sp>
      <p:sp>
        <p:nvSpPr>
          <p:cNvPr id="22" name="Rectangle 21"/>
          <p:cNvSpPr/>
          <p:nvPr/>
        </p:nvSpPr>
        <p:spPr>
          <a:xfrm>
            <a:off x="6155831" y="2972858"/>
            <a:ext cx="1311769"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0000FF"/>
                </a:solidFill>
                <a:latin typeface="Times New Roman" pitchFamily="18" charset="0"/>
              </a:rPr>
              <a:t>Excretion </a:t>
            </a:r>
          </a:p>
        </p:txBody>
      </p:sp>
    </p:spTree>
    <p:extLst>
      <p:ext uri="{BB962C8B-B14F-4D97-AF65-F5344CB8AC3E}">
        <p14:creationId xmlns:p14="http://schemas.microsoft.com/office/powerpoint/2010/main" val="17905578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22"/>
                                        </p:tgtEl>
                                        <p:attrNameLst>
                                          <p:attrName>style.visibility</p:attrName>
                                        </p:attrNameLst>
                                      </p:cBhvr>
                                      <p:to>
                                        <p:strVal val="visible"/>
                                      </p:to>
                                    </p:set>
                                    <p:animEffect transition="in" filter="wipe(left)">
                                      <p:cBhvr>
                                        <p:cTn id="82" dur="500"/>
                                        <p:tgtEl>
                                          <p:spTgt spid="22"/>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grpId="0" nodeType="clickEffect">
                                  <p:stCondLst>
                                    <p:cond delay="0"/>
                                  </p:stCondLst>
                                  <p:iterate type="lt">
                                    <p:tmPct val="10000"/>
                                  </p:iterate>
                                  <p:childTnLst>
                                    <p:set>
                                      <p:cBhvr>
                                        <p:cTn id="86" dur="1" fill="hold">
                                          <p:stCondLst>
                                            <p:cond delay="0"/>
                                          </p:stCondLst>
                                        </p:cTn>
                                        <p:tgtEl>
                                          <p:spTgt spid="7"/>
                                        </p:tgtEl>
                                        <p:attrNameLst>
                                          <p:attrName>style.visibility</p:attrName>
                                        </p:attrNameLst>
                                      </p:cBhvr>
                                      <p:to>
                                        <p:strVal val="visible"/>
                                      </p:to>
                                    </p:set>
                                    <p:animEffect transition="in" filter="wipe(left)">
                                      <p:cBhvr>
                                        <p:cTn id="87" dur="500"/>
                                        <p:tgtEl>
                                          <p:spTgt spid="7"/>
                                        </p:tgtEl>
                                      </p:cBhvr>
                                    </p:animEffect>
                                  </p:childTnLst>
                                </p:cTn>
                              </p:par>
                            </p:childTnLst>
                          </p:cTn>
                        </p:par>
                      </p:childTnLst>
                    </p:cTn>
                  </p:par>
                  <p:par>
                    <p:cTn id="88" fill="hold" nodeType="clickPar">
                      <p:stCondLst>
                        <p:cond delay="indefinite"/>
                      </p:stCondLst>
                      <p:childTnLst>
                        <p:par>
                          <p:cTn id="89" fill="hold">
                            <p:stCondLst>
                              <p:cond delay="0"/>
                            </p:stCondLst>
                            <p:childTnLst>
                              <p:par>
                                <p:cTn id="90" presetID="22" presetClass="entr" presetSubtype="8" fill="hold" grpId="0" nodeType="clickEffect">
                                  <p:stCondLst>
                                    <p:cond delay="0"/>
                                  </p:stCondLst>
                                  <p:iterate type="lt">
                                    <p:tmPct val="10000"/>
                                  </p:iterate>
                                  <p:childTnLst>
                                    <p:set>
                                      <p:cBhvr>
                                        <p:cTn id="91" dur="1" fill="hold">
                                          <p:stCondLst>
                                            <p:cond delay="0"/>
                                          </p:stCondLst>
                                        </p:cTn>
                                        <p:tgtEl>
                                          <p:spTgt spid="8"/>
                                        </p:tgtEl>
                                        <p:attrNameLst>
                                          <p:attrName>style.visibility</p:attrName>
                                        </p:attrNameLst>
                                      </p:cBhvr>
                                      <p:to>
                                        <p:strVal val="visible"/>
                                      </p:to>
                                    </p:set>
                                    <p:animEffect transition="in" filter="wipe(left)">
                                      <p:cBhvr>
                                        <p:cTn id="92" dur="500"/>
                                        <p:tgtEl>
                                          <p:spTgt spid="8"/>
                                        </p:tgtEl>
                                      </p:cBhvr>
                                    </p:animEffect>
                                  </p:childTnLst>
                                </p:cTn>
                              </p:par>
                            </p:childTnLst>
                          </p:cTn>
                        </p:par>
                      </p:childTnLst>
                    </p:cTn>
                  </p:par>
                  <p:par>
                    <p:cTn id="93" fill="hold" nodeType="clickPar">
                      <p:stCondLst>
                        <p:cond delay="indefinite"/>
                      </p:stCondLst>
                      <p:childTnLst>
                        <p:par>
                          <p:cTn id="94" fill="hold">
                            <p:stCondLst>
                              <p:cond delay="0"/>
                            </p:stCondLst>
                            <p:childTnLst>
                              <p:par>
                                <p:cTn id="95" presetID="22" presetClass="entr" presetSubtype="8" fill="hold" grpId="0" nodeType="clickEffect">
                                  <p:stCondLst>
                                    <p:cond delay="0"/>
                                  </p:stCondLst>
                                  <p:iterate type="lt">
                                    <p:tmPct val="10000"/>
                                  </p:iterate>
                                  <p:childTnLst>
                                    <p:set>
                                      <p:cBhvr>
                                        <p:cTn id="96" dur="1" fill="hold">
                                          <p:stCondLst>
                                            <p:cond delay="0"/>
                                          </p:stCondLst>
                                        </p:cTn>
                                        <p:tgtEl>
                                          <p:spTgt spid="9"/>
                                        </p:tgtEl>
                                        <p:attrNameLst>
                                          <p:attrName>style.visibility</p:attrName>
                                        </p:attrNameLst>
                                      </p:cBhvr>
                                      <p:to>
                                        <p:strVal val="visible"/>
                                      </p:to>
                                    </p:set>
                                    <p:animEffect transition="in" filter="wipe(left)">
                                      <p:cBhvr>
                                        <p:cTn id="97" dur="500"/>
                                        <p:tgtEl>
                                          <p:spTgt spid="9"/>
                                        </p:tgtEl>
                                      </p:cBhvr>
                                    </p:animEffect>
                                  </p:childTnLst>
                                </p:cTn>
                              </p:par>
                            </p:childTnLst>
                          </p:cTn>
                        </p:par>
                      </p:childTnLst>
                    </p:cTn>
                  </p:par>
                  <p:par>
                    <p:cTn id="98" fill="hold" nodeType="clickPar">
                      <p:stCondLst>
                        <p:cond delay="indefinite"/>
                      </p:stCondLst>
                      <p:childTnLst>
                        <p:par>
                          <p:cTn id="99" fill="hold">
                            <p:stCondLst>
                              <p:cond delay="0"/>
                            </p:stCondLst>
                            <p:childTnLst>
                              <p:par>
                                <p:cTn id="100" presetID="22" presetClass="entr" presetSubtype="8" fill="hold" grpId="0" nodeType="clickEffect">
                                  <p:stCondLst>
                                    <p:cond delay="0"/>
                                  </p:stCondLst>
                                  <p:iterate type="lt">
                                    <p:tmPct val="10000"/>
                                  </p:iterate>
                                  <p:childTnLst>
                                    <p:set>
                                      <p:cBhvr>
                                        <p:cTn id="101" dur="1" fill="hold">
                                          <p:stCondLst>
                                            <p:cond delay="0"/>
                                          </p:stCondLst>
                                        </p:cTn>
                                        <p:tgtEl>
                                          <p:spTgt spid="20"/>
                                        </p:tgtEl>
                                        <p:attrNameLst>
                                          <p:attrName>style.visibility</p:attrName>
                                        </p:attrNameLst>
                                      </p:cBhvr>
                                      <p:to>
                                        <p:strVal val="visible"/>
                                      </p:to>
                                    </p:set>
                                    <p:animEffect transition="in" filter="wipe(left)">
                                      <p:cBhvr>
                                        <p:cTn id="102" dur="500"/>
                                        <p:tgtEl>
                                          <p:spTgt spid="20"/>
                                        </p:tgtEl>
                                      </p:cBhvr>
                                    </p:animEffect>
                                  </p:childTnLst>
                                </p:cTn>
                              </p:par>
                            </p:childTnLst>
                          </p:cTn>
                        </p:par>
                      </p:childTnLst>
                    </p:cTn>
                  </p:par>
                  <p:par>
                    <p:cTn id="103" fill="hold" nodeType="clickPar">
                      <p:stCondLst>
                        <p:cond delay="indefinite"/>
                      </p:stCondLst>
                      <p:childTnLst>
                        <p:par>
                          <p:cTn id="104" fill="hold">
                            <p:stCondLst>
                              <p:cond delay="0"/>
                            </p:stCondLst>
                            <p:childTnLst>
                              <p:par>
                                <p:cTn id="105" presetID="22" presetClass="entr" presetSubtype="8" fill="hold" nodeType="clickEffect">
                                  <p:stCondLst>
                                    <p:cond delay="0"/>
                                  </p:stCondLst>
                                  <p:iterate type="lt">
                                    <p:tmPct val="10000"/>
                                  </p:iterate>
                                  <p:childTnLst>
                                    <p:set>
                                      <p:cBhvr>
                                        <p:cTn id="106" dur="1" fill="hold">
                                          <p:stCondLst>
                                            <p:cond delay="0"/>
                                          </p:stCondLst>
                                        </p:cTn>
                                        <p:tgtEl>
                                          <p:spTgt spid="6"/>
                                        </p:tgtEl>
                                        <p:attrNameLst>
                                          <p:attrName>style.visibility</p:attrName>
                                        </p:attrNameLst>
                                      </p:cBhvr>
                                      <p:to>
                                        <p:strVal val="visible"/>
                                      </p:to>
                                    </p:set>
                                    <p:animEffect transition="in" filter="wipe(left)">
                                      <p:cBhvr>
                                        <p:cTn id="10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 grpId="0"/>
      <p:bldP spid="3" grpId="0"/>
      <p:bldP spid="21" grpId="0"/>
      <p:bldP spid="22" grpId="0"/>
    </p:bldLst>
  </p:timing>
</p:sld>
</file>

<file path=ppt/slides/slide6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48. Identify the complete and correct sequence in the passage of </a:t>
            </a:r>
          </a:p>
          <a:p>
            <a:pPr marL="1890713" indent="-1890713"/>
            <a:r>
              <a:rPr lang="en-US" sz="2000" b="1">
                <a:solidFill>
                  <a:srgbClr val="0000FF"/>
                </a:solidFill>
                <a:latin typeface="Times New Roman" pitchFamily="18" charset="0"/>
              </a:rPr>
              <a:t>      spermatozoa.			               (AP EAM 2015)</a:t>
            </a:r>
          </a:p>
        </p:txBody>
      </p:sp>
      <p:sp>
        <p:nvSpPr>
          <p:cNvPr id="5" name="TextBox 4"/>
          <p:cNvSpPr txBox="1"/>
          <p:nvPr/>
        </p:nvSpPr>
        <p:spPr>
          <a:xfrm>
            <a:off x="819692" y="1504950"/>
            <a:ext cx="762705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Seminiferous tubules </a:t>
            </a:r>
            <a:r>
              <a:rPr lang="en-US" sz="2000" b="1">
                <a:solidFill>
                  <a:srgbClr val="C00000"/>
                </a:solidFill>
                <a:latin typeface="Times New Roman" pitchFamily="18" charset="0"/>
                <a:sym typeface="Symbol"/>
              </a:rPr>
              <a:t> Rete testis</a:t>
            </a:r>
            <a:r>
              <a:rPr lang="en-US" sz="2000" b="1">
                <a:solidFill>
                  <a:srgbClr val="C00000"/>
                </a:solidFill>
                <a:latin typeface="Times New Roman" pitchFamily="18" charset="0"/>
              </a:rPr>
              <a:t>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Vasa efferentia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Vas deferens </a:t>
            </a:r>
            <a:r>
              <a:rPr lang="en-US" sz="2000" b="1">
                <a:solidFill>
                  <a:srgbClr val="C00000"/>
                </a:solidFill>
                <a:latin typeface="Times New Roman" pitchFamily="18" charset="0"/>
                <a:sym typeface="Symbol"/>
              </a:rPr>
              <a:t> epididymis  Ejaculatory </a:t>
            </a:r>
            <a:endParaRPr lang="en-US" sz="2000" b="1">
              <a:solidFill>
                <a:srgbClr val="C00000"/>
              </a:solidFill>
              <a:latin typeface="Times New Roman" pitchFamily="18" charset="0"/>
            </a:endParaRPr>
          </a:p>
        </p:txBody>
      </p:sp>
      <p:pic>
        <p:nvPicPr>
          <p:cNvPr id="6"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2038350"/>
            <a:ext cx="623954" cy="623954"/>
          </a:xfrm>
          <a:prstGeom prst="rect">
            <a:avLst/>
          </a:prstGeom>
          <a:noFill/>
        </p:spPr>
      </p:pic>
      <p:sp>
        <p:nvSpPr>
          <p:cNvPr id="7" name="TextBox 6"/>
          <p:cNvSpPr txBox="1"/>
          <p:nvPr/>
        </p:nvSpPr>
        <p:spPr>
          <a:xfrm>
            <a:off x="819692" y="2190750"/>
            <a:ext cx="7790908"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Seminiferous tubules </a:t>
            </a:r>
            <a:r>
              <a:rPr lang="en-US" sz="2000" b="1">
                <a:solidFill>
                  <a:srgbClr val="C00000"/>
                </a:solidFill>
                <a:latin typeface="Times New Roman" pitchFamily="18" charset="0"/>
                <a:sym typeface="Symbol"/>
              </a:rPr>
              <a:t> Rete testis</a:t>
            </a:r>
            <a:r>
              <a:rPr lang="en-US" sz="2000" b="1">
                <a:solidFill>
                  <a:srgbClr val="C00000"/>
                </a:solidFill>
                <a:latin typeface="Times New Roman" pitchFamily="18" charset="0"/>
              </a:rPr>
              <a:t>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Vasa efferentia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a:t>
            </a:r>
            <a:r>
              <a:rPr lang="en-US" sz="2000" b="1">
                <a:solidFill>
                  <a:srgbClr val="C00000"/>
                </a:solidFill>
                <a:latin typeface="Times New Roman" pitchFamily="18" charset="0"/>
                <a:sym typeface="Symbol"/>
              </a:rPr>
              <a:t>epididymis  </a:t>
            </a:r>
            <a:r>
              <a:rPr lang="en-US" sz="2000" b="1">
                <a:solidFill>
                  <a:srgbClr val="C00000"/>
                </a:solidFill>
                <a:latin typeface="Times New Roman" pitchFamily="18" charset="0"/>
              </a:rPr>
              <a:t>Vas deferens </a:t>
            </a:r>
            <a:r>
              <a:rPr lang="en-US" sz="2000" b="1">
                <a:solidFill>
                  <a:srgbClr val="C00000"/>
                </a:solidFill>
                <a:latin typeface="Times New Roman" pitchFamily="18" charset="0"/>
                <a:sym typeface="Symbol"/>
              </a:rPr>
              <a:t> Ejaculatory </a:t>
            </a:r>
            <a:endParaRPr lang="en-US" sz="2000" b="1">
              <a:solidFill>
                <a:srgbClr val="C00000"/>
              </a:solidFill>
              <a:latin typeface="Times New Roman" pitchFamily="18" charset="0"/>
            </a:endParaRPr>
          </a:p>
        </p:txBody>
      </p:sp>
      <p:sp>
        <p:nvSpPr>
          <p:cNvPr id="8" name="TextBox 7"/>
          <p:cNvSpPr txBox="1"/>
          <p:nvPr/>
        </p:nvSpPr>
        <p:spPr>
          <a:xfrm>
            <a:off x="895892" y="2800350"/>
            <a:ext cx="755085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Seminiferous tubules </a:t>
            </a:r>
            <a:r>
              <a:rPr lang="en-US" sz="2000" b="1">
                <a:solidFill>
                  <a:srgbClr val="C00000"/>
                </a:solidFill>
                <a:latin typeface="Times New Roman" pitchFamily="18" charset="0"/>
                <a:sym typeface="Symbol"/>
              </a:rPr>
              <a:t> Rete testis</a:t>
            </a:r>
            <a:r>
              <a:rPr lang="en-US" sz="2000" b="1">
                <a:solidFill>
                  <a:srgbClr val="C00000"/>
                </a:solidFill>
                <a:latin typeface="Times New Roman" pitchFamily="18" charset="0"/>
              </a:rPr>
              <a:t>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Vasa efferentia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a:t>
            </a:r>
            <a:r>
              <a:rPr lang="en-US" sz="2000" b="1">
                <a:solidFill>
                  <a:srgbClr val="C00000"/>
                </a:solidFill>
                <a:latin typeface="Times New Roman" pitchFamily="18" charset="0"/>
                <a:sym typeface="Symbol"/>
              </a:rPr>
              <a:t>epididymis  Urethra  Vagina of female </a:t>
            </a:r>
            <a:endParaRPr lang="en-US" sz="2000" b="1">
              <a:solidFill>
                <a:srgbClr val="C00000"/>
              </a:solidFill>
              <a:latin typeface="Times New Roman" pitchFamily="18" charset="0"/>
            </a:endParaRPr>
          </a:p>
        </p:txBody>
      </p:sp>
      <p:sp>
        <p:nvSpPr>
          <p:cNvPr id="9" name="TextBox 8"/>
          <p:cNvSpPr txBox="1"/>
          <p:nvPr/>
        </p:nvSpPr>
        <p:spPr>
          <a:xfrm>
            <a:off x="895892" y="3500504"/>
            <a:ext cx="755085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Seminiferous tubules </a:t>
            </a:r>
            <a:r>
              <a:rPr lang="en-US" sz="2000" b="1">
                <a:solidFill>
                  <a:srgbClr val="C00000"/>
                </a:solidFill>
                <a:latin typeface="Times New Roman" pitchFamily="18" charset="0"/>
                <a:sym typeface="Symbol"/>
              </a:rPr>
              <a:t> Rete testis</a:t>
            </a:r>
            <a:r>
              <a:rPr lang="en-US" sz="2000" b="1">
                <a:solidFill>
                  <a:srgbClr val="C00000"/>
                </a:solidFill>
                <a:latin typeface="Times New Roman" pitchFamily="18" charset="0"/>
              </a:rPr>
              <a:t>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Vasa efferentia </a:t>
            </a:r>
            <a:r>
              <a:rPr lang="en-US" sz="2000" b="1">
                <a:solidFill>
                  <a:srgbClr val="C00000"/>
                </a:solidFill>
                <a:latin typeface="Times New Roman" pitchFamily="18" charset="0"/>
                <a:sym typeface="Symbol"/>
              </a:rPr>
              <a:t></a:t>
            </a:r>
            <a:r>
              <a:rPr lang="en-US" sz="2000" b="1">
                <a:solidFill>
                  <a:srgbClr val="C00000"/>
                </a:solidFill>
                <a:latin typeface="Times New Roman" pitchFamily="18" charset="0"/>
              </a:rPr>
              <a:t> </a:t>
            </a:r>
            <a:r>
              <a:rPr lang="en-US" sz="2000" b="1">
                <a:solidFill>
                  <a:srgbClr val="C00000"/>
                </a:solidFill>
                <a:latin typeface="Times New Roman" pitchFamily="18" charset="0"/>
                <a:sym typeface="Symbol"/>
              </a:rPr>
              <a:t>epididymis  Ejaculatory duct   Vagina of female </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3030186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6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609600" y="895350"/>
            <a:ext cx="35052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a:solidFill>
                  <a:srgbClr val="0000FF"/>
                </a:solidFill>
                <a:latin typeface="Times New Roman" pitchFamily="18" charset="0"/>
              </a:rPr>
              <a:t>49.Match the following</a:t>
            </a:r>
          </a:p>
        </p:txBody>
      </p:sp>
      <p:sp>
        <p:nvSpPr>
          <p:cNvPr id="6" name="TextBox 5"/>
          <p:cNvSpPr txBox="1"/>
          <p:nvPr/>
        </p:nvSpPr>
        <p:spPr>
          <a:xfrm>
            <a:off x="1320552" y="1660326"/>
            <a:ext cx="203224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A) Leydig cells </a:t>
            </a:r>
          </a:p>
        </p:txBody>
      </p:sp>
      <p:sp>
        <p:nvSpPr>
          <p:cNvPr id="8" name="TextBox 7"/>
          <p:cNvSpPr txBox="1"/>
          <p:nvPr/>
        </p:nvSpPr>
        <p:spPr>
          <a:xfrm>
            <a:off x="1320552" y="2193726"/>
            <a:ext cx="2075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B) Sertoli cells </a:t>
            </a:r>
          </a:p>
        </p:txBody>
      </p:sp>
      <p:sp>
        <p:nvSpPr>
          <p:cNvPr id="9" name="TextBox 8"/>
          <p:cNvSpPr txBox="1"/>
          <p:nvPr/>
        </p:nvSpPr>
        <p:spPr>
          <a:xfrm>
            <a:off x="1320552" y="2723000"/>
            <a:ext cx="17711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C) Rete testis </a:t>
            </a:r>
          </a:p>
        </p:txBody>
      </p:sp>
      <p:sp>
        <p:nvSpPr>
          <p:cNvPr id="10" name="TextBox 9"/>
          <p:cNvSpPr txBox="1"/>
          <p:nvPr/>
        </p:nvSpPr>
        <p:spPr>
          <a:xfrm>
            <a:off x="1320552" y="3260526"/>
            <a:ext cx="271804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D) Corpus luteum  </a:t>
            </a:r>
          </a:p>
        </p:txBody>
      </p:sp>
      <p:sp>
        <p:nvSpPr>
          <p:cNvPr id="11" name="TextBox 10"/>
          <p:cNvSpPr txBox="1"/>
          <p:nvPr/>
        </p:nvSpPr>
        <p:spPr>
          <a:xfrm>
            <a:off x="1676400" y="1259031"/>
            <a:ext cx="11430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List - I</a:t>
            </a:r>
          </a:p>
        </p:txBody>
      </p:sp>
      <p:sp>
        <p:nvSpPr>
          <p:cNvPr id="12" name="TextBox 11"/>
          <p:cNvSpPr txBox="1"/>
          <p:nvPr/>
        </p:nvSpPr>
        <p:spPr>
          <a:xfrm>
            <a:off x="4635625" y="1284790"/>
            <a:ext cx="11430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List - II</a:t>
            </a:r>
          </a:p>
        </p:txBody>
      </p:sp>
      <p:sp>
        <p:nvSpPr>
          <p:cNvPr id="13" name="TextBox 12"/>
          <p:cNvSpPr txBox="1"/>
          <p:nvPr/>
        </p:nvSpPr>
        <p:spPr>
          <a:xfrm>
            <a:off x="4191000" y="1581150"/>
            <a:ext cx="43434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I) Carry sperms from seminiferous tubules to vasa efferentia </a:t>
            </a:r>
          </a:p>
        </p:txBody>
      </p:sp>
      <p:sp>
        <p:nvSpPr>
          <p:cNvPr id="14" name="TextBox 13"/>
          <p:cNvSpPr txBox="1"/>
          <p:nvPr/>
        </p:nvSpPr>
        <p:spPr>
          <a:xfrm>
            <a:off x="4142510" y="2261486"/>
            <a:ext cx="311389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II) Nourish sperms </a:t>
            </a:r>
          </a:p>
        </p:txBody>
      </p:sp>
      <p:sp>
        <p:nvSpPr>
          <p:cNvPr id="15" name="TextBox 14"/>
          <p:cNvSpPr txBox="1"/>
          <p:nvPr/>
        </p:nvSpPr>
        <p:spPr>
          <a:xfrm>
            <a:off x="4114800" y="2718686"/>
            <a:ext cx="3370207"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III) Secretion of testosterone </a:t>
            </a:r>
          </a:p>
        </p:txBody>
      </p:sp>
      <p:sp>
        <p:nvSpPr>
          <p:cNvPr id="16" name="TextBox 15"/>
          <p:cNvSpPr txBox="1"/>
          <p:nvPr/>
        </p:nvSpPr>
        <p:spPr>
          <a:xfrm>
            <a:off x="4114800" y="3252086"/>
            <a:ext cx="3598807"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IV) Secretion of progesterone </a:t>
            </a:r>
          </a:p>
        </p:txBody>
      </p:sp>
    </p:spTree>
    <p:extLst>
      <p:ext uri="{BB962C8B-B14F-4D97-AF65-F5344CB8AC3E}">
        <p14:creationId xmlns:p14="http://schemas.microsoft.com/office/powerpoint/2010/main" val="22201422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2" grpId="0"/>
      <p:bldP spid="13" grpId="0"/>
      <p:bldP spid="14" grpId="0"/>
      <p:bldP spid="15" grpId="0"/>
      <p:bldP spid="16" grpId="0"/>
    </p:bldLst>
  </p:timing>
</p:sld>
</file>

<file path=ppt/slides/slide6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1866900" y="1499486"/>
            <a:ext cx="47625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       A        B       C       D</a:t>
            </a:r>
          </a:p>
        </p:txBody>
      </p:sp>
      <p:sp>
        <p:nvSpPr>
          <p:cNvPr id="5" name="TextBox 4"/>
          <p:cNvSpPr txBox="1"/>
          <p:nvPr/>
        </p:nvSpPr>
        <p:spPr>
          <a:xfrm>
            <a:off x="1638299" y="1875022"/>
            <a:ext cx="56284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       II       III      V       IV</a:t>
            </a:r>
          </a:p>
        </p:txBody>
      </p:sp>
      <p:sp>
        <p:nvSpPr>
          <p:cNvPr id="6" name="TextBox 5"/>
          <p:cNvSpPr txBox="1"/>
          <p:nvPr/>
        </p:nvSpPr>
        <p:spPr>
          <a:xfrm>
            <a:off x="1638299" y="2261486"/>
            <a:ext cx="56284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      III      II        I       IV</a:t>
            </a:r>
          </a:p>
        </p:txBody>
      </p:sp>
      <p:sp>
        <p:nvSpPr>
          <p:cNvPr id="7" name="TextBox 6"/>
          <p:cNvSpPr txBox="1"/>
          <p:nvPr/>
        </p:nvSpPr>
        <p:spPr>
          <a:xfrm>
            <a:off x="1638299" y="2642486"/>
            <a:ext cx="56284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      III      II       V       IV</a:t>
            </a:r>
          </a:p>
        </p:txBody>
      </p:sp>
      <p:sp>
        <p:nvSpPr>
          <p:cNvPr id="8" name="TextBox 7"/>
          <p:cNvSpPr txBox="1"/>
          <p:nvPr/>
        </p:nvSpPr>
        <p:spPr>
          <a:xfrm>
            <a:off x="1638299" y="3023486"/>
            <a:ext cx="5628409"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      II       III       I        V</a:t>
            </a:r>
          </a:p>
        </p:txBody>
      </p:sp>
      <p:sp>
        <p:nvSpPr>
          <p:cNvPr id="9" name="TextBox 8"/>
          <p:cNvSpPr txBox="1"/>
          <p:nvPr/>
        </p:nvSpPr>
        <p:spPr>
          <a:xfrm>
            <a:off x="1981200" y="1054409"/>
            <a:ext cx="25146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 The correct match </a:t>
            </a: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1600200" y="2078176"/>
            <a:ext cx="533400" cy="623954"/>
          </a:xfrm>
          <a:prstGeom prst="rect">
            <a:avLst/>
          </a:prstGeom>
          <a:noFill/>
        </p:spPr>
      </p:pic>
    </p:spTree>
    <p:extLst>
      <p:ext uri="{BB962C8B-B14F-4D97-AF65-F5344CB8AC3E}">
        <p14:creationId xmlns:p14="http://schemas.microsoft.com/office/powerpoint/2010/main" val="20043717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6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2600" y="12763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429000" y="17335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8878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a:xfrm>
            <a:off x="519114" y="285750"/>
            <a:ext cx="6796086" cy="3937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5" name="TextBox 4"/>
          <p:cNvSpPr txBox="1"/>
          <p:nvPr/>
        </p:nvSpPr>
        <p:spPr>
          <a:xfrm>
            <a:off x="2345097" y="1444903"/>
            <a:ext cx="3886200" cy="2554545"/>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4000" b="1" smtClean="0"/>
              <a:t>UNIT-VA </a:t>
            </a:r>
          </a:p>
          <a:p>
            <a:pPr algn="ctr"/>
            <a:r>
              <a:rPr lang="en-US" sz="4000" b="1" smtClean="0"/>
              <a:t>HUMAN REPRODUCTIVE SYSTEM</a:t>
            </a:r>
            <a:endParaRPr lang="en-US" sz="3200" b="1"/>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iterate type="lt">
                                    <p:tmPct val="10000"/>
                                  </p:iterate>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371724" y="1733550"/>
            <a:ext cx="4486276"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Exercise iv</a:t>
            </a:r>
            <a:endParaRPr lang="en-US" sz="4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2041392"/>
            <a:ext cx="714405" cy="714405"/>
          </a:xfrm>
          <a:prstGeom prst="rect">
            <a:avLst/>
          </a:prstGeom>
          <a:noFill/>
        </p:spPr>
      </p:pic>
      <p:sp>
        <p:nvSpPr>
          <p:cNvPr id="5" name="TextBox 4"/>
          <p:cNvSpPr txBox="1"/>
          <p:nvPr/>
        </p:nvSpPr>
        <p:spPr>
          <a:xfrm>
            <a:off x="533400" y="12001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1.  In the menstrual cycle of woman ovulation occurs…</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914400" y="17335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At the end of the menstrual cycle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984961" y="21985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In the middle of the menstrual cycle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994266" y="3124260"/>
            <a:ext cx="463889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a:t>
            </a:r>
            <a:r>
              <a:rPr lang="en-US" sz="2000" b="1" smtClean="0">
                <a:solidFill>
                  <a:srgbClr val="C00000"/>
                </a:solidFill>
                <a:latin typeface="Times New Roman" pitchFamily="18" charset="0"/>
                <a:ea typeface="Cambria Math" pitchFamily="18" charset="0"/>
                <a:cs typeface="Times New Roman" pitchFamily="18" charset="0"/>
              </a:rPr>
              <a:t>) On 25</a:t>
            </a:r>
            <a:r>
              <a:rPr lang="en-US" sz="2000" b="1" baseline="30000" smtClean="0">
                <a:solidFill>
                  <a:srgbClr val="C00000"/>
                </a:solidFill>
                <a:latin typeface="Times New Roman" pitchFamily="18" charset="0"/>
                <a:ea typeface="Cambria Math" pitchFamily="18" charset="0"/>
                <a:cs typeface="Times New Roman" pitchFamily="18" charset="0"/>
              </a:rPr>
              <a:t>th</a:t>
            </a:r>
            <a:r>
              <a:rPr lang="en-US" sz="2000" b="1" smtClean="0">
                <a:solidFill>
                  <a:srgbClr val="C00000"/>
                </a:solidFill>
                <a:latin typeface="Times New Roman" pitchFamily="18" charset="0"/>
                <a:ea typeface="Cambria Math" pitchFamily="18" charset="0"/>
                <a:cs typeface="Times New Roman" pitchFamily="18" charset="0"/>
              </a:rPr>
              <a:t> day</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84961" y="264795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a:t>
            </a:r>
            <a:r>
              <a:rPr lang="en-US" sz="2000" b="1" smtClean="0">
                <a:solidFill>
                  <a:srgbClr val="C00000"/>
                </a:solidFill>
                <a:latin typeface="Times New Roman" pitchFamily="18" charset="0"/>
                <a:ea typeface="Cambria Math" pitchFamily="18" charset="0"/>
                <a:cs typeface="Times New Roman" pitchFamily="18" charset="0"/>
              </a:rPr>
              <a:t>) At the beginning of the menstrual cycle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0" name="TextBox 8"/>
          <p:cNvSpPr txBox="1"/>
          <p:nvPr/>
        </p:nvSpPr>
        <p:spPr>
          <a:xfrm>
            <a:off x="7162800" y="667255"/>
            <a:ext cx="205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4000" b="1" cap="all" smtClean="0">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2800" b="1" cap="all" smtClean="0">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endParaRPr lang="en-US" sz="28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endParaRPr>
          </a:p>
        </p:txBody>
      </p:sp>
    </p:spTree>
    <p:extLst>
      <p:ext uri="{BB962C8B-B14F-4D97-AF65-F5344CB8AC3E}">
        <p14:creationId xmlns:p14="http://schemas.microsoft.com/office/powerpoint/2010/main" val="23607852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43" name="Picture 3"/>
          <p:cNvPicPr>
            <a:picLocks noChangeAspect="1" noChangeArrowheads="1"/>
          </p:cNvPicPr>
          <p:nvPr/>
        </p:nvPicPr>
        <p:blipFill>
          <a:blip r:embed="rId2"/>
          <a:srcRect b="5905"/>
          <a:stretch>
            <a:fillRect/>
          </a:stretch>
        </p:blipFill>
        <p:spPr bwMode="auto">
          <a:xfrm>
            <a:off x="596900" y="1708150"/>
            <a:ext cx="5061493" cy="2857500"/>
          </a:xfrm>
          <a:prstGeom prst="rect">
            <a:avLst/>
          </a:prstGeom>
          <a:ln w="88900" cap="sq" cmpd="thickThin">
            <a:noFill/>
            <a:prstDash val="solid"/>
            <a:miter lim="800000"/>
          </a:ln>
          <a:effectLst>
            <a:innerShdw blurRad="76200">
              <a:srgbClr val="000000"/>
            </a:innerShdw>
          </a:effectLst>
        </p:spPr>
      </p:pic>
      <p:sp>
        <p:nvSpPr>
          <p:cNvPr id="3" name="Rectangle 2"/>
          <p:cNvSpPr/>
          <p:nvPr/>
        </p:nvSpPr>
        <p:spPr>
          <a:xfrm>
            <a:off x="596900" y="781790"/>
            <a:ext cx="2523832"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PROSTATE GLAND</a:t>
            </a:r>
          </a:p>
        </p:txBody>
      </p:sp>
      <p:sp>
        <p:nvSpPr>
          <p:cNvPr id="5" name="Rectangle 4"/>
          <p:cNvSpPr/>
          <p:nvPr/>
        </p:nvSpPr>
        <p:spPr>
          <a:xfrm>
            <a:off x="3429000" y="1114668"/>
            <a:ext cx="853119" cy="40011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Single</a:t>
            </a:r>
          </a:p>
        </p:txBody>
      </p:sp>
      <p:sp>
        <p:nvSpPr>
          <p:cNvPr id="12" name="Right Arrow 11"/>
          <p:cNvSpPr/>
          <p:nvPr/>
        </p:nvSpPr>
        <p:spPr>
          <a:xfrm flipH="1">
            <a:off x="2273300" y="2940050"/>
            <a:ext cx="1752600" cy="228600"/>
          </a:xfrm>
          <a:prstGeom prst="rightArrow">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solidFill>
                <a:srgbClr val="FF0000"/>
              </a:solidFill>
              <a:latin typeface="Times New Roman" pitchFamily="18" charset="0"/>
              <a:cs typeface="Times New Roman" pitchFamily="18" charset="0"/>
            </a:endParaRPr>
          </a:p>
        </p:txBody>
      </p:sp>
      <p:sp>
        <p:nvSpPr>
          <p:cNvPr id="16" name="Freeform 15"/>
          <p:cNvSpPr/>
          <p:nvPr/>
        </p:nvSpPr>
        <p:spPr>
          <a:xfrm>
            <a:off x="1461558" y="2713567"/>
            <a:ext cx="661459" cy="518583"/>
          </a:xfrm>
          <a:custGeom>
            <a:gdLst>
              <a:gd name="connsiteX0" fmla="*/ 430742 w 661459"/>
              <a:gd name="connsiteY0" fmla="*/ 436033 h 456141"/>
              <a:gd name="connsiteX1" fmla="*/ 557742 w 661459"/>
              <a:gd name="connsiteY1" fmla="*/ 397933 h 456141"/>
              <a:gd name="connsiteX2" fmla="*/ 633942 w 661459"/>
              <a:gd name="connsiteY2" fmla="*/ 366183 h 456141"/>
              <a:gd name="connsiteX3" fmla="*/ 633942 w 661459"/>
              <a:gd name="connsiteY3" fmla="*/ 296333 h 456141"/>
              <a:gd name="connsiteX4" fmla="*/ 659342 w 661459"/>
              <a:gd name="connsiteY4" fmla="*/ 220133 h 456141"/>
              <a:gd name="connsiteX5" fmla="*/ 633942 w 661459"/>
              <a:gd name="connsiteY5" fmla="*/ 150283 h 456141"/>
              <a:gd name="connsiteX6" fmla="*/ 494242 w 661459"/>
              <a:gd name="connsiteY6" fmla="*/ 118533 h 456141"/>
              <a:gd name="connsiteX7" fmla="*/ 284692 w 661459"/>
              <a:gd name="connsiteY7" fmla="*/ 67733 h 456141"/>
              <a:gd name="connsiteX8" fmla="*/ 189442 w 661459"/>
              <a:gd name="connsiteY8" fmla="*/ 35983 h 456141"/>
              <a:gd name="connsiteX9" fmla="*/ 94192 w 661459"/>
              <a:gd name="connsiteY9" fmla="*/ 4233 h 456141"/>
              <a:gd name="connsiteX10" fmla="*/ 11642 w 661459"/>
              <a:gd name="connsiteY10" fmla="*/ 61383 h 456141"/>
              <a:gd name="connsiteX11" fmla="*/ 24342 w 661459"/>
              <a:gd name="connsiteY11" fmla="*/ 239183 h 456141"/>
              <a:gd name="connsiteX12" fmla="*/ 100542 w 661459"/>
              <a:gd name="connsiteY12" fmla="*/ 309033 h 456141"/>
              <a:gd name="connsiteX13" fmla="*/ 214842 w 661459"/>
              <a:gd name="connsiteY13" fmla="*/ 429683 h 456141"/>
              <a:gd name="connsiteX14" fmla="*/ 291042 w 661459"/>
              <a:gd name="connsiteY14" fmla="*/ 455083 h 456141"/>
              <a:gd name="connsiteX15" fmla="*/ 430742 w 661459"/>
              <a:gd name="connsiteY15" fmla="*/ 436033 h 456141"/>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1459" h="456141">
                <a:moveTo>
                  <a:pt x="430742" y="436033"/>
                </a:moveTo>
                <a:cubicBezTo>
                  <a:pt x="475192" y="426508"/>
                  <a:pt x="523875" y="409575"/>
                  <a:pt x="557742" y="397933"/>
                </a:cubicBezTo>
                <a:cubicBezTo>
                  <a:pt x="591609" y="386291"/>
                  <a:pt x="621242" y="383116"/>
                  <a:pt x="633942" y="366183"/>
                </a:cubicBezTo>
                <a:cubicBezTo>
                  <a:pt x="646642" y="349250"/>
                  <a:pt x="629709" y="320675"/>
                  <a:pt x="633942" y="296333"/>
                </a:cubicBezTo>
                <a:cubicBezTo>
                  <a:pt x="638175" y="271991"/>
                  <a:pt x="659342" y="244475"/>
                  <a:pt x="659342" y="220133"/>
                </a:cubicBezTo>
                <a:cubicBezTo>
                  <a:pt x="659342" y="195791"/>
                  <a:pt x="661459" y="167216"/>
                  <a:pt x="633942" y="150283"/>
                </a:cubicBezTo>
                <a:cubicBezTo>
                  <a:pt x="606425" y="133350"/>
                  <a:pt x="494242" y="118533"/>
                  <a:pt x="494242" y="118533"/>
                </a:cubicBezTo>
                <a:lnTo>
                  <a:pt x="284692" y="67733"/>
                </a:lnTo>
                <a:cubicBezTo>
                  <a:pt x="233892" y="53975"/>
                  <a:pt x="189442" y="35983"/>
                  <a:pt x="189442" y="35983"/>
                </a:cubicBezTo>
                <a:cubicBezTo>
                  <a:pt x="157692" y="25400"/>
                  <a:pt x="123825" y="0"/>
                  <a:pt x="94192" y="4233"/>
                </a:cubicBezTo>
                <a:cubicBezTo>
                  <a:pt x="64559" y="8466"/>
                  <a:pt x="23284" y="22225"/>
                  <a:pt x="11642" y="61383"/>
                </a:cubicBezTo>
                <a:cubicBezTo>
                  <a:pt x="0" y="100541"/>
                  <a:pt x="9525" y="197908"/>
                  <a:pt x="24342" y="239183"/>
                </a:cubicBezTo>
                <a:cubicBezTo>
                  <a:pt x="39159" y="280458"/>
                  <a:pt x="68792" y="277283"/>
                  <a:pt x="100542" y="309033"/>
                </a:cubicBezTo>
                <a:cubicBezTo>
                  <a:pt x="132292" y="340783"/>
                  <a:pt x="183092" y="405341"/>
                  <a:pt x="214842" y="429683"/>
                </a:cubicBezTo>
                <a:cubicBezTo>
                  <a:pt x="246592" y="454025"/>
                  <a:pt x="249767" y="454025"/>
                  <a:pt x="291042" y="455083"/>
                </a:cubicBezTo>
                <a:cubicBezTo>
                  <a:pt x="332317" y="456141"/>
                  <a:pt x="386292" y="445558"/>
                  <a:pt x="430742" y="436033"/>
                </a:cubicBezTo>
                <a:close/>
              </a:path>
            </a:pathLst>
          </a:custGeom>
          <a:no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b="1">
              <a:latin typeface="Times New Roman" pitchFamily="18" charset="0"/>
              <a:cs typeface="Times New Roman" pitchFamily="18" charset="0"/>
            </a:endParaRPr>
          </a:p>
        </p:txBody>
      </p:sp>
      <p:sp>
        <p:nvSpPr>
          <p:cNvPr id="2" name="Rectangle 1"/>
          <p:cNvSpPr/>
          <p:nvPr/>
        </p:nvSpPr>
        <p:spPr>
          <a:xfrm>
            <a:off x="4648201" y="1708150"/>
            <a:ext cx="914400" cy="12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1" name="Cloud 10"/>
          <p:cNvSpPr/>
          <p:nvPr/>
        </p:nvSpPr>
        <p:spPr>
          <a:xfrm>
            <a:off x="5105401" y="2511521"/>
            <a:ext cx="2989983" cy="138890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Below the urinary bladder</a:t>
            </a:r>
          </a:p>
        </p:txBody>
      </p:sp>
      <p:sp>
        <p:nvSpPr>
          <p:cNvPr id="13" name="Cloud 12"/>
          <p:cNvSpPr/>
          <p:nvPr/>
        </p:nvSpPr>
        <p:spPr>
          <a:xfrm>
            <a:off x="3657600" y="812013"/>
            <a:ext cx="4773670" cy="139884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prostate contributes 15 – 30 percent of the semen. </a:t>
            </a:r>
            <a:endParaRPr lang="en-US" sz="2000" b="1">
              <a:solidFill>
                <a:schemeClr val="tx1"/>
              </a:solidFill>
              <a:latin typeface="Times New Roman" pitchFamily="18" charset="0"/>
            </a:endParaRPr>
          </a:p>
        </p:txBody>
      </p:sp>
    </p:spTree>
    <p:extLst>
      <p:ext uri="{BB962C8B-B14F-4D97-AF65-F5344CB8AC3E}">
        <p14:creationId xmlns:p14="http://schemas.microsoft.com/office/powerpoint/2010/main" val="9541382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nodeType="clickEffect">
                                  <p:stCondLst>
                                    <p:cond delay="0"/>
                                  </p:stCondLst>
                                  <p:iterate type="lt">
                                    <p:tmPct val="10000"/>
                                  </p:iterate>
                                  <p:childTnLst>
                                    <p:set>
                                      <p:cBhvr>
                                        <p:cTn id="18" dur="1" fill="hold">
                                          <p:stCondLst>
                                            <p:cond delay="0"/>
                                          </p:stCondLst>
                                        </p:cTn>
                                        <p:tgtEl>
                                          <p:spTgt spid="10243"/>
                                        </p:tgtEl>
                                        <p:attrNameLst>
                                          <p:attrName>style.visibility</p:attrName>
                                        </p:attrNameLst>
                                      </p:cBhvr>
                                      <p:to>
                                        <p:strVal val="visible"/>
                                      </p:to>
                                    </p:set>
                                    <p:anim calcmode="lin" valueType="num">
                                      <p:cBhvr>
                                        <p:cTn id="19" dur="1000" fill="hold"/>
                                        <p:tgtEl>
                                          <p:spTgt spid="10243"/>
                                        </p:tgtEl>
                                        <p:attrNameLst>
                                          <p:attrName>ppt_w</p:attrName>
                                        </p:attrNameLst>
                                      </p:cBhvr>
                                      <p:tavLst>
                                        <p:tav tm="0">
                                          <p:val>
                                            <p:strVal val="#ppt_w*0.70"/>
                                          </p:val>
                                        </p:tav>
                                        <p:tav tm="100000">
                                          <p:val>
                                            <p:strVal val="#ppt_w"/>
                                          </p:val>
                                        </p:tav>
                                      </p:tavLst>
                                    </p:anim>
                                    <p:anim calcmode="lin" valueType="num">
                                      <p:cBhvr>
                                        <p:cTn id="20" dur="1000" fill="hold"/>
                                        <p:tgtEl>
                                          <p:spTgt spid="10243"/>
                                        </p:tgtEl>
                                        <p:attrNameLst>
                                          <p:attrName>ppt_h</p:attrName>
                                        </p:attrNameLst>
                                      </p:cBhvr>
                                      <p:tavLst>
                                        <p:tav tm="0">
                                          <p:val>
                                            <p:strVal val="#ppt_h"/>
                                          </p:val>
                                        </p:tav>
                                        <p:tav tm="100000">
                                          <p:val>
                                            <p:strVal val="#ppt_h"/>
                                          </p:val>
                                        </p:tav>
                                      </p:tavLst>
                                    </p:anim>
                                    <p:animEffect transition="in" filter="fade">
                                      <p:cBhvr>
                                        <p:cTn id="21" dur="1000"/>
                                        <p:tgtEl>
                                          <p:spTgt spid="10243"/>
                                        </p:tgtEl>
                                      </p:cBhvr>
                                    </p:animEffect>
                                  </p:childTnLst>
                                </p:cTn>
                              </p:par>
                              <p:par>
                                <p:cTn id="22" presetID="22" presetClass="entr" presetSubtype="2" fill="hold" grpId="0" nodeType="withEffect">
                                  <p:stCondLst>
                                    <p:cond delay="0"/>
                                  </p:stCondLst>
                                  <p:iterate type="lt">
                                    <p:tmPct val="10000"/>
                                  </p:iterate>
                                  <p:childTnLst>
                                    <p:set>
                                      <p:cBhvr>
                                        <p:cTn id="23" dur="1" fill="hold">
                                          <p:stCondLst>
                                            <p:cond delay="0"/>
                                          </p:stCondLst>
                                        </p:cTn>
                                        <p:tgtEl>
                                          <p:spTgt spid="12"/>
                                        </p:tgtEl>
                                        <p:attrNameLst>
                                          <p:attrName>style.visibility</p:attrName>
                                        </p:attrNameLst>
                                      </p:cBhvr>
                                      <p:to>
                                        <p:strVal val="visible"/>
                                      </p:to>
                                    </p:set>
                                    <p:animEffect transition="in" filter="wipe(right)">
                                      <p:cBhvr>
                                        <p:cTn id="24" dur="1000"/>
                                        <p:tgtEl>
                                          <p:spTgt spid="12"/>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5" presetClass="entr" presetSubtype="0" fill="hold" grpId="0" nodeType="clickEffect">
                                  <p:stCondLst>
                                    <p:cond delay="0"/>
                                  </p:stCondLst>
                                  <p:iterate type="lt">
                                    <p:tmPct val="10000"/>
                                  </p:iterate>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strVal val="#ppt_w*0.7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animEffect transition="in" filter="fade">
                                      <p:cBhvr>
                                        <p:cTn id="31" dur="1000"/>
                                        <p:tgtEl>
                                          <p:spTgt spid="5"/>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5">
                                            <p:txEl>
                                              <p:pRg st="0" end="0"/>
                                            </p:txEl>
                                          </p:spTgt>
                                        </p:tgtEl>
                                        <p:attrNameLst>
                                          <p:attrName>style.visibility</p:attrName>
                                        </p:attrNameLst>
                                      </p:cBhvr>
                                      <p:to>
                                        <p:strVal val="visible"/>
                                      </p:to>
                                    </p:set>
                                    <p:animEffect transition="in" filter="wipe(left)">
                                      <p:cBhvr>
                                        <p:cTn id="36" dur="500"/>
                                        <p:tgtEl>
                                          <p:spTgt spid="5">
                                            <p:txEl>
                                              <p:pRg st="0" end="0"/>
                                            </p:txEl>
                                          </p:spTgt>
                                        </p:tgtEl>
                                      </p:cBhvr>
                                    </p:animEffect>
                                  </p:childTnLst>
                                </p:cTn>
                              </p:par>
                            </p:childTnLst>
                          </p:cTn>
                        </p:par>
                        <p:par>
                          <p:cTn id="37" fill="hold" nodeType="afterGroup">
                            <p:stCondLst>
                              <p:cond delay="500"/>
                            </p:stCondLst>
                            <p:childTnLst>
                              <p:par>
                                <p:cTn id="38" presetID="22" presetClass="entr" presetSubtype="4" fill="hold" grpId="0" nodeType="afterEffect">
                                  <p:stCondLst>
                                    <p:cond delay="0"/>
                                  </p:stCondLst>
                                  <p:iterate type="lt">
                                    <p:tmPct val="10000"/>
                                  </p:iterate>
                                  <p:childTnLst>
                                    <p:set>
                                      <p:cBhvr>
                                        <p:cTn id="39" dur="1" fill="hold">
                                          <p:stCondLst>
                                            <p:cond delay="0"/>
                                          </p:stCondLst>
                                        </p:cTn>
                                        <p:tgtEl>
                                          <p:spTgt spid="16"/>
                                        </p:tgtEl>
                                        <p:attrNameLst>
                                          <p:attrName>style.visibility</p:attrName>
                                        </p:attrNameLst>
                                      </p:cBhvr>
                                      <p:to>
                                        <p:strVal val="visible"/>
                                      </p:to>
                                    </p:set>
                                    <p:animEffect transition="in" filter="wipe(down)">
                                      <p:cBhvr>
                                        <p:cTn id="40" dur="1000"/>
                                        <p:tgtEl>
                                          <p:spTgt spid="16"/>
                                        </p:tgtEl>
                                      </p:cBhvr>
                                    </p:animEffect>
                                  </p:childTnLst>
                                </p:cTn>
                              </p:par>
                            </p:childTnLst>
                          </p:cTn>
                        </p:par>
                        <p:par>
                          <p:cTn id="41" fill="hold" nodeType="afterGroup">
                            <p:stCondLst>
                              <p:cond delay="1500"/>
                            </p:stCondLst>
                            <p:childTnLst>
                              <p:par>
                                <p:cTn id="42" presetID="26" presetClass="emph" presetSubtype="0" repeatCount="5000" fill="hold" grpId="1" nodeType="afterEffect">
                                  <p:stCondLst>
                                    <p:cond delay="0"/>
                                  </p:stCondLst>
                                  <p:iterate type="lt">
                                    <p:tmPct val="10000"/>
                                  </p:iterate>
                                  <p:childTnLst>
                                    <p:animEffect transition="out" filter="fade">
                                      <p:cBhvr>
                                        <p:cTn id="43" dur="1000" tmFilter="0, 0; .2, .5; .8, .5; 1, 0"/>
                                        <p:tgtEl>
                                          <p:spTgt spid="16"/>
                                        </p:tgtEl>
                                      </p:cBhvr>
                                    </p:animEffect>
                                    <p:animScale>
                                      <p:cBhvr>
                                        <p:cTn id="44" dur="500" autoRev="1" fill="hold"/>
                                        <p:tgtEl>
                                          <p:spTgt spid="16"/>
                                        </p:tgtEl>
                                      </p:cBhvr>
                                      <p:by x="105000" y="105000"/>
                                    </p:animScale>
                                  </p:childTnLst>
                                </p:cTn>
                              </p:par>
                            </p:childTnLst>
                          </p:cTn>
                        </p:par>
                      </p:childTnLst>
                    </p:cTn>
                  </p:par>
                  <p:par>
                    <p:cTn id="45" fill="hold" nodeType="clickPar">
                      <p:stCondLst>
                        <p:cond delay="indefinite"/>
                      </p:stCondLst>
                      <p:childTnLst>
                        <p:par>
                          <p:cTn id="46" fill="hold">
                            <p:stCondLst>
                              <p:cond delay="0"/>
                            </p:stCondLst>
                            <p:childTnLst>
                              <p:par>
                                <p:cTn id="47" presetID="53" presetClass="entr" presetSubtype="16" fill="hold" grpId="0" nodeType="clickEffect">
                                  <p:stCondLst>
                                    <p:cond delay="0"/>
                                  </p:stCondLst>
                                  <p:iterate type="lt">
                                    <p:tmPct val="10000"/>
                                  </p:iterate>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22" presetClass="entr" presetSubtype="8" fill="hold" nodeType="clickEffect">
                                  <p:stCondLst>
                                    <p:cond delay="0"/>
                                  </p:stCondLst>
                                  <p:iterate type="lt">
                                    <p:tmPct val="10000"/>
                                  </p:iterate>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wipe(left)">
                                      <p:cBhvr>
                                        <p:cTn id="56" dur="500"/>
                                        <p:tgtEl>
                                          <p:spTgt spid="11">
                                            <p:txEl>
                                              <p:pRg st="0" end="0"/>
                                            </p:txEl>
                                          </p:spTgt>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30" presetClass="entr" presetSubtype="0" fill="hold" grpId="0" nodeType="clickEffect">
                                  <p:stCondLst>
                                    <p:cond delay="0"/>
                                  </p:stCondLst>
                                  <p:iterate type="lt">
                                    <p:tmPct val="10000"/>
                                  </p:iterate>
                                  <p:childTnLst>
                                    <p:set>
                                      <p:cBhvr>
                                        <p:cTn id="60" dur="1" fill="hold">
                                          <p:stCondLst>
                                            <p:cond delay="0"/>
                                          </p:stCondLst>
                                        </p:cTn>
                                        <p:tgtEl>
                                          <p:spTgt spid="13"/>
                                        </p:tgtEl>
                                        <p:attrNameLst>
                                          <p:attrName>style.visibility</p:attrName>
                                        </p:attrNameLst>
                                      </p:cBhvr>
                                      <p:to>
                                        <p:strVal val="visible"/>
                                      </p:to>
                                    </p:set>
                                    <p:animEffect transition="in" filter="fade">
                                      <p:cBhvr>
                                        <p:cTn id="61" dur="800" decel="100000"/>
                                        <p:tgtEl>
                                          <p:spTgt spid="13"/>
                                        </p:tgtEl>
                                      </p:cBhvr>
                                    </p:animEffect>
                                    <p:anim calcmode="lin" valueType="num">
                                      <p:cBhvr>
                                        <p:cTn id="62" dur="800" decel="100000" fill="hold"/>
                                        <p:tgtEl>
                                          <p:spTgt spid="13"/>
                                        </p:tgtEl>
                                        <p:attrNameLst>
                                          <p:attrName>style.rotation</p:attrName>
                                        </p:attrNameLst>
                                      </p:cBhvr>
                                      <p:tavLst>
                                        <p:tav tm="0">
                                          <p:val>
                                            <p:fltVal val="-90"/>
                                          </p:val>
                                        </p:tav>
                                        <p:tav tm="100000">
                                          <p:val>
                                            <p:fltVal val="0"/>
                                          </p:val>
                                        </p:tav>
                                      </p:tavLst>
                                    </p:anim>
                                    <p:anim calcmode="lin" valueType="num">
                                      <p:cBhvr>
                                        <p:cTn id="63" dur="800" decel="100000" fill="hold"/>
                                        <p:tgtEl>
                                          <p:spTgt spid="13"/>
                                        </p:tgtEl>
                                        <p:attrNameLst>
                                          <p:attrName>ppt_x</p:attrName>
                                        </p:attrNameLst>
                                      </p:cBhvr>
                                      <p:tavLst>
                                        <p:tav tm="0">
                                          <p:val>
                                            <p:strVal val="#ppt_x+0.4"/>
                                          </p:val>
                                        </p:tav>
                                        <p:tav tm="100000">
                                          <p:val>
                                            <p:strVal val="#ppt_x-0.05"/>
                                          </p:val>
                                        </p:tav>
                                      </p:tavLst>
                                    </p:anim>
                                    <p:anim calcmode="lin" valueType="num">
                                      <p:cBhvr>
                                        <p:cTn id="64" dur="800" decel="100000" fill="hold"/>
                                        <p:tgtEl>
                                          <p:spTgt spid="13"/>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67" fill="hold" nodeType="clickPar">
                      <p:stCondLst>
                        <p:cond delay="indefinite"/>
                      </p:stCondLst>
                      <p:childTnLst>
                        <p:par>
                          <p:cTn id="68" fill="hold">
                            <p:stCondLst>
                              <p:cond delay="0"/>
                            </p:stCondLst>
                            <p:childTnLst>
                              <p:par>
                                <p:cTn id="69" presetID="22" presetClass="entr" presetSubtype="8" fill="hold" nodeType="clickEffect">
                                  <p:stCondLst>
                                    <p:cond delay="0"/>
                                  </p:stCondLst>
                                  <p:iterate type="lt">
                                    <p:tmPct val="10000"/>
                                  </p:iterate>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2" grpId="0" animBg="1"/>
      <p:bldP spid="16" grpId="0" animBg="1"/>
      <p:bldP spid="16" grpId="1" animBg="1"/>
      <p:bldP spid="11" grpId="0" animBg="1"/>
      <p:bldP spid="13" grpId="0" animBg="1"/>
    </p:bldLst>
  </p:timing>
</p:sld>
</file>

<file path=ppt/slides/slide6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97328" y="1143060"/>
            <a:ext cx="714405" cy="714405"/>
          </a:xfrm>
          <a:prstGeom prst="rect">
            <a:avLst/>
          </a:prstGeom>
          <a:noFill/>
        </p:spPr>
      </p:pic>
      <p:sp>
        <p:nvSpPr>
          <p:cNvPr id="5" name="TextBox 4"/>
          <p:cNvSpPr txBox="1"/>
          <p:nvPr/>
        </p:nvSpPr>
        <p:spPr>
          <a:xfrm>
            <a:off x="533400" y="7429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2. During ovulation….</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996239" y="13611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Gonadotropins attains peak level</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990600" y="18754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Estrogen level declines</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993215" y="2808950"/>
            <a:ext cx="670298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a:t>
            </a:r>
            <a:r>
              <a:rPr lang="en-US" sz="2000" b="1" smtClean="0">
                <a:solidFill>
                  <a:srgbClr val="C00000"/>
                </a:solidFill>
                <a:latin typeface="Times New Roman" pitchFamily="18" charset="0"/>
                <a:ea typeface="Cambria Math" pitchFamily="18" charset="0"/>
                <a:cs typeface="Times New Roman" pitchFamily="18" charset="0"/>
              </a:rPr>
              <a:t>) Both estrogen and progesterone attain peak level</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90600" y="2332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a:t>
            </a:r>
            <a:r>
              <a:rPr lang="en-US" sz="2000" b="1" smtClean="0">
                <a:solidFill>
                  <a:srgbClr val="C00000"/>
                </a:solidFill>
                <a:latin typeface="Times New Roman" pitchFamily="18" charset="0"/>
                <a:ea typeface="Cambria Math" pitchFamily="18" charset="0"/>
                <a:cs typeface="Times New Roman" pitchFamily="18" charset="0"/>
              </a:rPr>
              <a:t>) Progesterone level rises</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34144097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9715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3.  During luteal phase of menstrual cycle…..</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996239" y="1428750"/>
            <a:ext cx="67761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Corpus luteum</a:t>
            </a:r>
            <a:r>
              <a:rPr lang="en-US" sz="2000" b="1">
                <a:solidFill>
                  <a:srgbClr val="C00000"/>
                </a:solidFill>
                <a:latin typeface="Times New Roman" pitchFamily="18" charset="0"/>
                <a:ea typeface="Cambria Math" pitchFamily="18" charset="0"/>
                <a:cs typeface="Times New Roman" pitchFamily="18" charset="0"/>
              </a:rPr>
              <a:t> </a:t>
            </a:r>
            <a:r>
              <a:rPr lang="en-US" sz="2000" b="1" smtClean="0">
                <a:solidFill>
                  <a:srgbClr val="C00000"/>
                </a:solidFill>
                <a:latin typeface="Times New Roman" pitchFamily="18" charset="0"/>
                <a:ea typeface="Cambria Math" pitchFamily="18" charset="0"/>
                <a:cs typeface="Times New Roman" pitchFamily="18" charset="0"/>
              </a:rPr>
              <a:t>persists in the absence of pregnancy</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990600" y="19430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Corpus luteum secretes large amount of progesterone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993215" y="2876550"/>
            <a:ext cx="586478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a:t>
            </a:r>
            <a:r>
              <a:rPr lang="en-US" sz="2000" b="1" smtClean="0">
                <a:solidFill>
                  <a:srgbClr val="C00000"/>
                </a:solidFill>
                <a:latin typeface="Times New Roman" pitchFamily="18" charset="0"/>
                <a:ea typeface="Cambria Math" pitchFamily="18" charset="0"/>
                <a:cs typeface="Times New Roman" pitchFamily="18" charset="0"/>
              </a:rPr>
              <a:t>) The endometrium of uterus </a:t>
            </a:r>
            <a:r>
              <a:rPr lang="en-US" sz="2000" b="1">
                <a:solidFill>
                  <a:srgbClr val="C00000"/>
                </a:solidFill>
                <a:latin typeface="Times New Roman" pitchFamily="18" charset="0"/>
                <a:ea typeface="Cambria Math" pitchFamily="18" charset="0"/>
                <a:cs typeface="Times New Roman" pitchFamily="18" charset="0"/>
              </a:rPr>
              <a:t>s</a:t>
            </a:r>
            <a:r>
              <a:rPr lang="en-US" sz="2000" b="1" smtClean="0">
                <a:solidFill>
                  <a:srgbClr val="C00000"/>
                </a:solidFill>
                <a:latin typeface="Times New Roman" pitchFamily="18" charset="0"/>
                <a:ea typeface="Cambria Math" pitchFamily="18" charset="0"/>
                <a:cs typeface="Times New Roman" pitchFamily="18" charset="0"/>
              </a:rPr>
              <a:t>tarts regression</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90600" y="24002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a:t>
            </a:r>
            <a:r>
              <a:rPr lang="en-US" sz="2000" b="1" smtClean="0">
                <a:solidFill>
                  <a:srgbClr val="C00000"/>
                </a:solidFill>
                <a:latin typeface="Times New Roman" pitchFamily="18" charset="0"/>
                <a:ea typeface="Cambria Math" pitchFamily="18" charset="0"/>
                <a:cs typeface="Times New Roman" pitchFamily="18" charset="0"/>
              </a:rPr>
              <a:t>) The mature graffian follicle ruptures</a:t>
            </a:r>
            <a:endParaRPr lang="en-US" sz="2000" b="1">
              <a:solidFill>
                <a:srgbClr val="C00000"/>
              </a:solidFill>
              <a:latin typeface="Times New Roman" pitchFamily="18" charset="0"/>
              <a:ea typeface="Cambria Math" pitchFamily="18" charset="0"/>
              <a:cs typeface="Times New Roman" pitchFamily="18" charset="0"/>
            </a:endParaRP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84168" y="1680561"/>
            <a:ext cx="714405" cy="714405"/>
          </a:xfrm>
          <a:prstGeom prst="rect">
            <a:avLst/>
          </a:prstGeom>
          <a:noFill/>
        </p:spPr>
      </p:pic>
    </p:spTree>
    <p:extLst>
      <p:ext uri="{BB962C8B-B14F-4D97-AF65-F5344CB8AC3E}">
        <p14:creationId xmlns:p14="http://schemas.microsoft.com/office/powerpoint/2010/main" val="10826670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1999" y="1905059"/>
            <a:ext cx="609601" cy="609601"/>
          </a:xfrm>
          <a:prstGeom prst="rect">
            <a:avLst/>
          </a:prstGeom>
          <a:noFill/>
        </p:spPr>
      </p:pic>
      <p:sp>
        <p:nvSpPr>
          <p:cNvPr id="5" name="TextBox 4"/>
          <p:cNvSpPr txBox="1"/>
          <p:nvPr/>
        </p:nvSpPr>
        <p:spPr>
          <a:xfrm>
            <a:off x="457200" y="797064"/>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4. During fifth week of development in the embryonic testes, primordial germ cells differentiate into</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914400" y="1638240"/>
            <a:ext cx="746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1) Primary spermatocytes</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899160" y="2114550"/>
            <a:ext cx="75590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2) Spermatogonia</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912230" y="3257550"/>
            <a:ext cx="5793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Spermatozoa</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14400" y="2724150"/>
            <a:ext cx="5791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Secondary spermatocytes</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32294321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1999" y="2730241"/>
            <a:ext cx="714405" cy="714405"/>
          </a:xfrm>
          <a:prstGeom prst="rect">
            <a:avLst/>
          </a:prstGeom>
          <a:noFill/>
        </p:spPr>
      </p:pic>
      <p:sp>
        <p:nvSpPr>
          <p:cNvPr id="5" name="TextBox 4"/>
          <p:cNvSpPr txBox="1"/>
          <p:nvPr/>
        </p:nvSpPr>
        <p:spPr>
          <a:xfrm>
            <a:off x="533400" y="9715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5. Cryptorchidism is the condition in which</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860911" y="1439589"/>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1 Accessory glands do not develop</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855272" y="1953879"/>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Formation of testes does not take place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857887" y="2887389"/>
            <a:ext cx="510278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a:t>
            </a:r>
            <a:r>
              <a:rPr lang="en-US" sz="2000" b="1" smtClean="0">
                <a:solidFill>
                  <a:srgbClr val="C00000"/>
                </a:solidFill>
                <a:latin typeface="Times New Roman" pitchFamily="18" charset="0"/>
                <a:ea typeface="Cambria Math" pitchFamily="18" charset="0"/>
                <a:cs typeface="Times New Roman" pitchFamily="18" charset="0"/>
              </a:rPr>
              <a:t>) Testes do not descend into the scrotum</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855272" y="2411079"/>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a:t>
            </a:r>
            <a:r>
              <a:rPr lang="en-US" sz="2000" b="1" smtClean="0">
                <a:solidFill>
                  <a:srgbClr val="C00000"/>
                </a:solidFill>
                <a:latin typeface="Times New Roman" pitchFamily="18" charset="0"/>
                <a:ea typeface="Cambria Math" pitchFamily="18" charset="0"/>
                <a:cs typeface="Times New Roman" pitchFamily="18" charset="0"/>
              </a:rPr>
              <a:t>) Formation of seminal plasma does not take place</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3584218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54477" y="2571750"/>
            <a:ext cx="714405" cy="714405"/>
          </a:xfrm>
          <a:prstGeom prst="rect">
            <a:avLst/>
          </a:prstGeom>
          <a:noFill/>
        </p:spPr>
      </p:pic>
      <p:sp>
        <p:nvSpPr>
          <p:cNvPr id="5" name="TextBox 4"/>
          <p:cNvSpPr txBox="1"/>
          <p:nvPr/>
        </p:nvSpPr>
        <p:spPr>
          <a:xfrm>
            <a:off x="533400" y="739625"/>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6. </a:t>
            </a:r>
            <a:r>
              <a:rPr lang="en-US" sz="2000" b="1">
                <a:solidFill>
                  <a:srgbClr val="0000FF"/>
                </a:solidFill>
                <a:latin typeface="Times New Roman" pitchFamily="18" charset="0"/>
                <a:ea typeface="Cambria Math" pitchFamily="18" charset="0"/>
                <a:cs typeface="Times New Roman" pitchFamily="18" charset="0"/>
              </a:rPr>
              <a:t>A</a:t>
            </a:r>
            <a:r>
              <a:rPr lang="en-US" sz="2000" b="1" smtClean="0">
                <a:solidFill>
                  <a:srgbClr val="0000FF"/>
                </a:solidFill>
                <a:latin typeface="Times New Roman" pitchFamily="18" charset="0"/>
                <a:ea typeface="Cambria Math" pitchFamily="18" charset="0"/>
                <a:cs typeface="Times New Roman" pitchFamily="18" charset="0"/>
              </a:rPr>
              <a:t>fter ovulation the fate of granulosa cells in the follicle is that they…</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996239" y="12763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degenerate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990600" y="1790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2) develop into corpus spongiosum</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940136" y="2247840"/>
            <a:ext cx="561306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become corpora cavernosa</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14400" y="27812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become corpus luteum</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23827603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2543145"/>
            <a:ext cx="714405" cy="714405"/>
          </a:xfrm>
          <a:prstGeom prst="rect">
            <a:avLst/>
          </a:prstGeom>
          <a:noFill/>
        </p:spPr>
      </p:pic>
      <p:sp>
        <p:nvSpPr>
          <p:cNvPr id="5" name="TextBox 4"/>
          <p:cNvSpPr txBox="1"/>
          <p:nvPr/>
        </p:nvSpPr>
        <p:spPr>
          <a:xfrm>
            <a:off x="533400" y="76823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7. Splanchnopleure gives rise to</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823057" y="12763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Amnion &amp; Chorion </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817418" y="17906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Chorion &amp; Allantois</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820033" y="2247840"/>
            <a:ext cx="510278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Amnion &amp; allantois</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817418" y="27812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Allantois &amp; Yolk sac</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32970996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2847945"/>
            <a:ext cx="714405" cy="714405"/>
          </a:xfrm>
          <a:prstGeom prst="rect">
            <a:avLst/>
          </a:prstGeom>
          <a:noFill/>
        </p:spPr>
      </p:pic>
      <p:sp>
        <p:nvSpPr>
          <p:cNvPr id="5" name="TextBox 4"/>
          <p:cNvSpPr txBox="1"/>
          <p:nvPr/>
        </p:nvSpPr>
        <p:spPr>
          <a:xfrm>
            <a:off x="533400" y="7429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8. In humans, at the end of the first meiotic division, the male germ cells differentiate into the</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996239" y="155587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Spermatids</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990600" y="20701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Spermatogonia</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990600" y="252736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Primary spermatocytes</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90600" y="306076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a:t>
            </a:r>
            <a:r>
              <a:rPr lang="en-US" sz="2000" b="1">
                <a:solidFill>
                  <a:srgbClr val="C00000"/>
                </a:solidFill>
                <a:latin typeface="Times New Roman" pitchFamily="18" charset="0"/>
                <a:ea typeface="Cambria Math" pitchFamily="18" charset="0"/>
                <a:cs typeface="Times New Roman" pitchFamily="18" charset="0"/>
              </a:rPr>
              <a:t>) </a:t>
            </a:r>
            <a:r>
              <a:rPr lang="en-US" sz="2000" b="1" smtClean="0">
                <a:solidFill>
                  <a:srgbClr val="C00000"/>
                </a:solidFill>
                <a:latin typeface="Times New Roman" pitchFamily="18" charset="0"/>
                <a:ea typeface="Cambria Math" pitchFamily="18" charset="0"/>
                <a:cs typeface="Times New Roman" pitchFamily="18" charset="0"/>
              </a:rPr>
              <a:t>Secondary spermatocytes</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31200574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69373" y="1882625"/>
            <a:ext cx="714405" cy="714405"/>
          </a:xfrm>
          <a:prstGeom prst="rect">
            <a:avLst/>
          </a:prstGeom>
          <a:noFill/>
        </p:spPr>
      </p:pic>
      <p:sp>
        <p:nvSpPr>
          <p:cNvPr id="5" name="TextBox 4"/>
          <p:cNvSpPr txBox="1"/>
          <p:nvPr/>
        </p:nvSpPr>
        <p:spPr>
          <a:xfrm>
            <a:off x="533400" y="76823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9. The vas deferens receives duct from the seminal vesicle and opens into urethra as</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996239" y="15811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Epididymis</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990600" y="20954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Ejaculatory duct </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990600" y="255264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Efferent ductile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75360" y="308604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Ureter</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37711808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23276"/>
            <a:ext cx="85344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r>
              <a:rPr lang="en-US" sz="2000" b="1" smtClean="0">
                <a:solidFill>
                  <a:srgbClr val="0000FF"/>
                </a:solidFill>
                <a:latin typeface="Times New Roman" pitchFamily="18" charset="0"/>
                <a:ea typeface="Cambria Math" pitchFamily="18" charset="0"/>
                <a:cs typeface="Times New Roman" pitchFamily="18" charset="0"/>
              </a:rPr>
              <a:t>10. Assertion (A) : Vagina forms the birth canal along with the cephalic </a:t>
            </a:r>
          </a:p>
          <a:p>
            <a:pPr marL="457200" indent="-457200"/>
            <a:r>
              <a:rPr lang="en-US" sz="2000" b="1">
                <a:solidFill>
                  <a:srgbClr val="0000FF"/>
                </a:solidFill>
                <a:latin typeface="Times New Roman" pitchFamily="18" charset="0"/>
                <a:ea typeface="Cambria Math" pitchFamily="18" charset="0"/>
                <a:cs typeface="Times New Roman" pitchFamily="18" charset="0"/>
              </a:rPr>
              <a:t> </a:t>
            </a:r>
            <a:r>
              <a:rPr lang="en-US" sz="2000" b="1" smtClean="0">
                <a:solidFill>
                  <a:srgbClr val="0000FF"/>
                </a:solidFill>
                <a:latin typeface="Times New Roman" pitchFamily="18" charset="0"/>
                <a:ea typeface="Cambria Math" pitchFamily="18" charset="0"/>
                <a:cs typeface="Times New Roman" pitchFamily="18" charset="0"/>
              </a:rPr>
              <a:t>                               canal. </a:t>
            </a:r>
          </a:p>
          <a:p>
            <a:pPr marL="457200" indent="-457200"/>
            <a:r>
              <a:rPr lang="en-US" sz="2000" b="1">
                <a:solidFill>
                  <a:srgbClr val="0000FF"/>
                </a:solidFill>
                <a:latin typeface="Times New Roman" pitchFamily="18" charset="0"/>
                <a:ea typeface="Cambria Math" pitchFamily="18" charset="0"/>
                <a:cs typeface="Times New Roman" pitchFamily="18" charset="0"/>
              </a:rPr>
              <a:t> </a:t>
            </a:r>
            <a:r>
              <a:rPr lang="en-US" sz="2000" b="1" smtClean="0">
                <a:solidFill>
                  <a:srgbClr val="0000FF"/>
                </a:solidFill>
                <a:latin typeface="Times New Roman" pitchFamily="18" charset="0"/>
                <a:ea typeface="Cambria Math" pitchFamily="18" charset="0"/>
                <a:cs typeface="Times New Roman" pitchFamily="18" charset="0"/>
              </a:rPr>
              <a:t>      Reason (R) : Vagina extends from the cervix to the vestibule.</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0" name="TextBox 9"/>
          <p:cNvSpPr txBox="1"/>
          <p:nvPr/>
        </p:nvSpPr>
        <p:spPr>
          <a:xfrm>
            <a:off x="983550" y="18900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Both A </a:t>
            </a:r>
            <a:r>
              <a:rPr lang="en-US" sz="2000" b="1">
                <a:solidFill>
                  <a:srgbClr val="C00000"/>
                </a:solidFill>
                <a:latin typeface="Times New Roman" pitchFamily="18" charset="0"/>
              </a:rPr>
              <a:t>&amp;</a:t>
            </a:r>
            <a:r>
              <a:rPr lang="en-US" sz="2000" b="1" smtClean="0">
                <a:solidFill>
                  <a:srgbClr val="C00000"/>
                </a:solidFill>
                <a:latin typeface="Times New Roman" pitchFamily="18" charset="0"/>
              </a:rPr>
              <a:t> R are true and R explains A </a:t>
            </a:r>
            <a:endParaRPr lang="en-US" sz="2000" b="1">
              <a:solidFill>
                <a:srgbClr val="C00000"/>
              </a:solidFill>
              <a:latin typeface="Times New Roman" pitchFamily="18" charset="0"/>
            </a:endParaRPr>
          </a:p>
        </p:txBody>
      </p:sp>
      <p:pic>
        <p:nvPicPr>
          <p:cNvPr id="11"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3090796"/>
            <a:ext cx="623954" cy="623954"/>
          </a:xfrm>
          <a:prstGeom prst="rect">
            <a:avLst/>
          </a:prstGeom>
          <a:noFill/>
        </p:spPr>
      </p:pic>
      <p:sp>
        <p:nvSpPr>
          <p:cNvPr id="12" name="TextBox 11"/>
          <p:cNvSpPr txBox="1"/>
          <p:nvPr/>
        </p:nvSpPr>
        <p:spPr>
          <a:xfrm>
            <a:off x="983550" y="23878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Both A </a:t>
            </a:r>
            <a:r>
              <a:rPr lang="en-US" sz="2000" b="1">
                <a:solidFill>
                  <a:srgbClr val="C00000"/>
                </a:solidFill>
                <a:latin typeface="Times New Roman" pitchFamily="18" charset="0"/>
              </a:rPr>
              <a:t>&amp;</a:t>
            </a:r>
            <a:r>
              <a:rPr lang="en-US" sz="2000" b="1" smtClean="0">
                <a:solidFill>
                  <a:srgbClr val="C00000"/>
                </a:solidFill>
                <a:latin typeface="Times New Roman" pitchFamily="18" charset="0"/>
              </a:rPr>
              <a:t> R are true and R doesn’t explains A</a:t>
            </a:r>
            <a:endParaRPr lang="en-US" sz="2000" b="1">
              <a:solidFill>
                <a:srgbClr val="C00000"/>
              </a:solidFill>
              <a:latin typeface="Times New Roman" pitchFamily="18" charset="0"/>
            </a:endParaRPr>
          </a:p>
        </p:txBody>
      </p:sp>
      <p:sp>
        <p:nvSpPr>
          <p:cNvPr id="13" name="TextBox 12"/>
          <p:cNvSpPr txBox="1"/>
          <p:nvPr/>
        </p:nvSpPr>
        <p:spPr>
          <a:xfrm>
            <a:off x="983550" y="286219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A is true but R is false </a:t>
            </a:r>
            <a:endParaRPr lang="en-US" sz="2000" b="1">
              <a:solidFill>
                <a:srgbClr val="C00000"/>
              </a:solidFill>
              <a:latin typeface="Times New Roman" pitchFamily="18" charset="0"/>
            </a:endParaRPr>
          </a:p>
        </p:txBody>
      </p:sp>
      <p:sp>
        <p:nvSpPr>
          <p:cNvPr id="14" name="TextBox 13"/>
          <p:cNvSpPr txBox="1"/>
          <p:nvPr/>
        </p:nvSpPr>
        <p:spPr>
          <a:xfrm>
            <a:off x="983550" y="33282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A is false but R is true</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29986743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P spid="14" grpId="0"/>
    </p:bldLst>
  </p:timing>
</p:sld>
</file>

<file path=ppt/slides/slide6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7624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11. At the time of ovulation the state of female gamete</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843839" y="1352550"/>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Primary oocyte at prophase I of Meiosis I</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838200" y="1866840"/>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Secondary oocyte at Metaphase II of Meiosis II</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838200" y="2324040"/>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Secondary oocyte at prophase I of Meiosis I</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822960" y="285744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Primary oocyte at the Metaphase II of Meiosis II</a:t>
            </a:r>
            <a:endParaRPr lang="en-US" sz="2000" b="1">
              <a:solidFill>
                <a:srgbClr val="C00000"/>
              </a:solidFill>
              <a:latin typeface="Times New Roman" pitchFamily="18" charset="0"/>
              <a:ea typeface="Cambria Math" pitchFamily="18" charset="0"/>
              <a:cs typeface="Times New Roman" pitchFamily="18" charset="0"/>
            </a:endParaRP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12669" y="1657350"/>
            <a:ext cx="714405" cy="714405"/>
          </a:xfrm>
          <a:prstGeom prst="rect">
            <a:avLst/>
          </a:prstGeom>
          <a:noFill/>
        </p:spPr>
      </p:pic>
    </p:spTree>
    <p:extLst>
      <p:ext uri="{BB962C8B-B14F-4D97-AF65-F5344CB8AC3E}">
        <p14:creationId xmlns:p14="http://schemas.microsoft.com/office/powerpoint/2010/main" val="1402874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Rectangle 6"/>
          <p:cNvSpPr/>
          <p:nvPr/>
        </p:nvSpPr>
        <p:spPr>
          <a:xfrm>
            <a:off x="609600" y="800040"/>
            <a:ext cx="2523832"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PROSTATE GLAND</a:t>
            </a:r>
          </a:p>
        </p:txBody>
      </p:sp>
      <p:pic>
        <p:nvPicPr>
          <p:cNvPr id="14338" name="Picture 2" descr="C:\Users\sony\Desktop\Ritu BIO\reproduction\sperman2.gif"/>
          <p:cNvPicPr>
            <a:picLocks noChangeAspect="1" noChangeArrowheads="1" noCrop="1"/>
          </p:cNvPicPr>
          <p:nvPr/>
        </p:nvPicPr>
        <p:blipFill>
          <a:blip r:embed="rId2"/>
          <a:stretch>
            <a:fillRect/>
          </a:stretch>
        </p:blipFill>
        <p:spPr bwMode="auto">
          <a:xfrm>
            <a:off x="676064" y="2038350"/>
            <a:ext cx="4043082" cy="2590800"/>
          </a:xfrm>
          <a:prstGeom prst="rect">
            <a:avLst/>
          </a:prstGeom>
          <a:ln w="88900" cap="sq" cmpd="thickThin">
            <a:noFill/>
            <a:prstDash val="solid"/>
            <a:miter lim="800000"/>
          </a:ln>
          <a:effectLst>
            <a:innerShdw blurRad="76200">
              <a:srgbClr val="000000"/>
            </a:innerShdw>
          </a:effectLst>
        </p:spPr>
      </p:pic>
      <p:sp>
        <p:nvSpPr>
          <p:cNvPr id="17" name="Cloud 16"/>
          <p:cNvSpPr/>
          <p:nvPr/>
        </p:nvSpPr>
        <p:spPr>
          <a:xfrm>
            <a:off x="3581400" y="898607"/>
            <a:ext cx="3491252" cy="1444543"/>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fluid from the prostate is clear and slightly acidic.</a:t>
            </a:r>
            <a:endParaRPr lang="en-US" sz="2000" b="1">
              <a:solidFill>
                <a:schemeClr val="tx1"/>
              </a:solidFill>
              <a:latin typeface="Times New Roman" pitchFamily="18" charset="0"/>
            </a:endParaRPr>
          </a:p>
        </p:txBody>
      </p:sp>
      <p:sp>
        <p:nvSpPr>
          <p:cNvPr id="18" name="Cloud Callout 17"/>
          <p:cNvSpPr/>
          <p:nvPr/>
        </p:nvSpPr>
        <p:spPr>
          <a:xfrm rot="633114">
            <a:off x="4998765" y="2116063"/>
            <a:ext cx="3532428" cy="2025648"/>
          </a:xfrm>
          <a:prstGeom prst="cloudCallout">
            <a:avLst>
              <a:gd name="adj1" fmla="val -50787"/>
              <a:gd name="adj2" fmla="val 48007"/>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prostatic secretion ‘activates’ the spermatozoa and provides nutrition.</a:t>
            </a:r>
            <a:endParaRPr lang="en-US" sz="2000" b="1">
              <a:solidFill>
                <a:schemeClr val="tx1"/>
              </a:solidFill>
              <a:latin typeface="Times New Roman" pitchFamily="18" charset="0"/>
            </a:endParaRPr>
          </a:p>
        </p:txBody>
      </p:sp>
    </p:spTree>
    <p:extLst>
      <p:ext uri="{BB962C8B-B14F-4D97-AF65-F5344CB8AC3E}">
        <p14:creationId xmlns:p14="http://schemas.microsoft.com/office/powerpoint/2010/main" val="28030432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iterate type="lt">
                                    <p:tmPct val="10000"/>
                                  </p:iterate>
                                  <p:childTnLst>
                                    <p:set>
                                      <p:cBhvr>
                                        <p:cTn id="6" dur="1" fill="hold">
                                          <p:stCondLst>
                                            <p:cond delay="0"/>
                                          </p:stCondLst>
                                        </p:cTn>
                                        <p:tgtEl>
                                          <p:spTgt spid="14338"/>
                                        </p:tgtEl>
                                        <p:attrNameLst>
                                          <p:attrName>style.visibility</p:attrName>
                                        </p:attrNameLst>
                                      </p:cBhvr>
                                      <p:to>
                                        <p:strVal val="visible"/>
                                      </p:to>
                                    </p:set>
                                    <p:anim calcmode="lin" valueType="num">
                                      <p:cBhvr>
                                        <p:cTn id="7" dur="1000" fill="hold"/>
                                        <p:tgtEl>
                                          <p:spTgt spid="14338"/>
                                        </p:tgtEl>
                                        <p:attrNameLst>
                                          <p:attrName>ppt_w</p:attrName>
                                        </p:attrNameLst>
                                      </p:cBhvr>
                                      <p:tavLst>
                                        <p:tav tm="0">
                                          <p:val>
                                            <p:strVal val="#ppt_w*0.70"/>
                                          </p:val>
                                        </p:tav>
                                        <p:tav tm="100000">
                                          <p:val>
                                            <p:strVal val="#ppt_w"/>
                                          </p:val>
                                        </p:tav>
                                      </p:tavLst>
                                    </p:anim>
                                    <p:anim calcmode="lin" valueType="num">
                                      <p:cBhvr>
                                        <p:cTn id="8" dur="1000" fill="hold"/>
                                        <p:tgtEl>
                                          <p:spTgt spid="14338"/>
                                        </p:tgtEl>
                                        <p:attrNameLst>
                                          <p:attrName>ppt_h</p:attrName>
                                        </p:attrNameLst>
                                      </p:cBhvr>
                                      <p:tavLst>
                                        <p:tav tm="0">
                                          <p:val>
                                            <p:strVal val="#ppt_h"/>
                                          </p:val>
                                        </p:tav>
                                        <p:tav tm="100000">
                                          <p:val>
                                            <p:strVal val="#ppt_h"/>
                                          </p:val>
                                        </p:tav>
                                      </p:tavLst>
                                    </p:anim>
                                    <p:animEffect transition="in" filter="fade">
                                      <p:cBhvr>
                                        <p:cTn id="9" dur="1000"/>
                                        <p:tgtEl>
                                          <p:spTgt spid="14338"/>
                                        </p:tgtEl>
                                      </p:cBhvr>
                                    </p:animEffect>
                                  </p:childTnLst>
                                </p:cTn>
                              </p:par>
                            </p:childTnLst>
                          </p:cTn>
                        </p:par>
                      </p:childTnLst>
                    </p:cTn>
                  </p:par>
                  <p:par>
                    <p:cTn id="10" fill="hold" nodeType="clickPar">
                      <p:stCondLst>
                        <p:cond delay="indefinite"/>
                        <p:cond evt="onBegin" delay="0">
                          <p:tn val="9"/>
                        </p:cond>
                      </p:stCondLst>
                      <p:childTnLst>
                        <p:par>
                          <p:cTn id="11" fill="hold">
                            <p:stCondLst>
                              <p:cond delay="0"/>
                            </p:stCondLst>
                            <p:childTnLst>
                              <p:par>
                                <p:cTn id="12" presetID="30" presetClass="entr" presetSubtype="0" fill="hold" grpId="0" nodeType="clickEffect">
                                  <p:stCondLst>
                                    <p:cond delay="0"/>
                                  </p:stCondLst>
                                  <p:iterate type="lt">
                                    <p:tmPct val="10000"/>
                                  </p:iterate>
                                  <p:childTnLst>
                                    <p:set>
                                      <p:cBhvr>
                                        <p:cTn id="13" dur="1" fill="hold">
                                          <p:stCondLst>
                                            <p:cond delay="0"/>
                                          </p:stCondLst>
                                        </p:cTn>
                                        <p:tgtEl>
                                          <p:spTgt spid="17"/>
                                        </p:tgtEl>
                                        <p:attrNameLst>
                                          <p:attrName>style.visibility</p:attrName>
                                        </p:attrNameLst>
                                      </p:cBhvr>
                                      <p:to>
                                        <p:strVal val="visible"/>
                                      </p:to>
                                    </p:set>
                                    <p:animEffect transition="in" filter="fade">
                                      <p:cBhvr>
                                        <p:cTn id="14" dur="800" decel="100000"/>
                                        <p:tgtEl>
                                          <p:spTgt spid="17"/>
                                        </p:tgtEl>
                                      </p:cBhvr>
                                    </p:animEffect>
                                    <p:anim calcmode="lin" valueType="num">
                                      <p:cBhvr>
                                        <p:cTn id="15" dur="800" decel="100000" fill="hold"/>
                                        <p:tgtEl>
                                          <p:spTgt spid="17"/>
                                        </p:tgtEl>
                                        <p:attrNameLst>
                                          <p:attrName>style.rotation</p:attrName>
                                        </p:attrNameLst>
                                      </p:cBhvr>
                                      <p:tavLst>
                                        <p:tav tm="0">
                                          <p:val>
                                            <p:fltVal val="-90"/>
                                          </p:val>
                                        </p:tav>
                                        <p:tav tm="100000">
                                          <p:val>
                                            <p:fltVal val="0"/>
                                          </p:val>
                                        </p:tav>
                                      </p:tavLst>
                                    </p:anim>
                                    <p:anim calcmode="lin" valueType="num">
                                      <p:cBhvr>
                                        <p:cTn id="16" dur="800" decel="100000" fill="hold"/>
                                        <p:tgtEl>
                                          <p:spTgt spid="17"/>
                                        </p:tgtEl>
                                        <p:attrNameLst>
                                          <p:attrName>ppt_x</p:attrName>
                                        </p:attrNameLst>
                                      </p:cBhvr>
                                      <p:tavLst>
                                        <p:tav tm="0">
                                          <p:val>
                                            <p:strVal val="#ppt_x+0.4"/>
                                          </p:val>
                                        </p:tav>
                                        <p:tav tm="100000">
                                          <p:val>
                                            <p:strVal val="#ppt_x-0.05"/>
                                          </p:val>
                                        </p:tav>
                                      </p:tavLst>
                                    </p:anim>
                                    <p:anim calcmode="lin" valueType="num">
                                      <p:cBhvr>
                                        <p:cTn id="17" dur="800" decel="100000" fill="hold"/>
                                        <p:tgtEl>
                                          <p:spTgt spid="17"/>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wipe(left)">
                                      <p:cBhvr>
                                        <p:cTn id="24" dur="1000"/>
                                        <p:tgtEl>
                                          <p:spTgt spid="17">
                                            <p:txEl>
                                              <p:pRg st="0" end="0"/>
                                            </p:txEl>
                                          </p:spTgt>
                                        </p:tgtEl>
                                      </p:cBhvr>
                                    </p:animEffec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30" presetClass="entr" presetSubtype="0" fill="hold" grpId="0" nodeType="clickEffect">
                                  <p:stCondLst>
                                    <p:cond delay="0"/>
                                  </p:stCondLst>
                                  <p:iterate type="lt">
                                    <p:tmPct val="10000"/>
                                  </p:iterate>
                                  <p:childTnLst>
                                    <p:set>
                                      <p:cBhvr>
                                        <p:cTn id="28" dur="1" fill="hold">
                                          <p:stCondLst>
                                            <p:cond delay="0"/>
                                          </p:stCondLst>
                                        </p:cTn>
                                        <p:tgtEl>
                                          <p:spTgt spid="18"/>
                                        </p:tgtEl>
                                        <p:attrNameLst>
                                          <p:attrName>style.visibility</p:attrName>
                                        </p:attrNameLst>
                                      </p:cBhvr>
                                      <p:to>
                                        <p:strVal val="visible"/>
                                      </p:to>
                                    </p:set>
                                    <p:animEffect transition="in" filter="fade">
                                      <p:cBhvr>
                                        <p:cTn id="29" dur="800" decel="100000"/>
                                        <p:tgtEl>
                                          <p:spTgt spid="18"/>
                                        </p:tgtEl>
                                      </p:cBhvr>
                                    </p:animEffect>
                                    <p:anim calcmode="lin" valueType="num">
                                      <p:cBhvr>
                                        <p:cTn id="30" dur="800" decel="100000" fill="hold"/>
                                        <p:tgtEl>
                                          <p:spTgt spid="18"/>
                                        </p:tgtEl>
                                        <p:attrNameLst>
                                          <p:attrName>style.rotation</p:attrName>
                                        </p:attrNameLst>
                                      </p:cBhvr>
                                      <p:tavLst>
                                        <p:tav tm="0">
                                          <p:val>
                                            <p:fltVal val="-90"/>
                                          </p:val>
                                        </p:tav>
                                        <p:tav tm="100000">
                                          <p:val>
                                            <p:fltVal val="0"/>
                                          </p:val>
                                        </p:tav>
                                      </p:tavLst>
                                    </p:anim>
                                    <p:anim calcmode="lin" valueType="num">
                                      <p:cBhvr>
                                        <p:cTn id="31" dur="800" decel="100000" fill="hold"/>
                                        <p:tgtEl>
                                          <p:spTgt spid="18"/>
                                        </p:tgtEl>
                                        <p:attrNameLst>
                                          <p:attrName>ppt_x</p:attrName>
                                        </p:attrNameLst>
                                      </p:cBhvr>
                                      <p:tavLst>
                                        <p:tav tm="0">
                                          <p:val>
                                            <p:strVal val="#ppt_x+0.4"/>
                                          </p:val>
                                        </p:tav>
                                        <p:tav tm="100000">
                                          <p:val>
                                            <p:strVal val="#ppt_x-0.05"/>
                                          </p:val>
                                        </p:tav>
                                      </p:tavLst>
                                    </p:anim>
                                    <p:anim calcmode="lin" valueType="num">
                                      <p:cBhvr>
                                        <p:cTn id="32" dur="800" decel="100000" fill="hold"/>
                                        <p:tgtEl>
                                          <p:spTgt spid="18"/>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22" presetClass="entr" presetSubtype="8" fill="hold" nodeType="clickEffect">
                                  <p:stCondLst>
                                    <p:cond delay="0"/>
                                  </p:stCondLst>
                                  <p:iterate type="lt">
                                    <p:tmPct val="10000"/>
                                  </p:iterate>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wipe(left)">
                                      <p:cBhvr>
                                        <p:cTn id="39" dur="10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6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8191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12. The double layered fold of peritoneum connecting the ovary with the wall of abdominal cavity is…</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996240" y="1632070"/>
            <a:ext cx="1960414"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Mesorchium</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975360" y="2126275"/>
            <a:ext cx="243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Mesovarium</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990600" y="2603560"/>
            <a:ext cx="240951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Mesometrium</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75360" y="3136960"/>
            <a:ext cx="2682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Mesosalpinx</a:t>
            </a:r>
            <a:endParaRPr lang="en-US" sz="2000" b="1">
              <a:solidFill>
                <a:srgbClr val="C00000"/>
              </a:solidFill>
              <a:latin typeface="Times New Roman" pitchFamily="18" charset="0"/>
              <a:ea typeface="Cambria Math" pitchFamily="18" charset="0"/>
              <a:cs typeface="Times New Roman" pitchFamily="18" charset="0"/>
            </a:endParaRP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2038350"/>
            <a:ext cx="536743" cy="536743"/>
          </a:xfrm>
          <a:prstGeom prst="rect">
            <a:avLst/>
          </a:prstGeom>
          <a:noFill/>
        </p:spPr>
      </p:pic>
    </p:spTree>
    <p:extLst>
      <p:ext uri="{BB962C8B-B14F-4D97-AF65-F5344CB8AC3E}">
        <p14:creationId xmlns:p14="http://schemas.microsoft.com/office/powerpoint/2010/main" val="3626173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1352550"/>
            <a:ext cx="590417" cy="590417"/>
          </a:xfrm>
          <a:prstGeom prst="rect">
            <a:avLst/>
          </a:prstGeom>
          <a:noFill/>
        </p:spPr>
      </p:pic>
      <p:sp>
        <p:nvSpPr>
          <p:cNvPr id="5" name="TextBox 4"/>
          <p:cNvSpPr txBox="1"/>
          <p:nvPr/>
        </p:nvSpPr>
        <p:spPr>
          <a:xfrm>
            <a:off x="533400" y="7429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13. The region in the ovary which appears more granular due to the presence of ovarian follicles is the…..</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996239" y="1460487"/>
            <a:ext cx="50235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Outer most layer of stroma </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990600" y="1974777"/>
            <a:ext cx="624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Inner most layer of stroma</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990600" y="2431977"/>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Layer outer to germinal epithelium </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75360" y="2965377"/>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Layer outer to tunica albuginea</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21184190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8153400"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14. Assertion (A) : The fallopian tubes are involved in the collection of ovum after ovulation</a:t>
            </a:r>
          </a:p>
          <a:p>
            <a:pPr marL="457200" indent="-457200" algn="just"/>
            <a:r>
              <a:rPr lang="en-US" sz="2000" b="1">
                <a:solidFill>
                  <a:srgbClr val="0000FF"/>
                </a:solidFill>
                <a:latin typeface="Times New Roman" pitchFamily="18" charset="0"/>
                <a:ea typeface="Cambria Math" pitchFamily="18" charset="0"/>
                <a:cs typeface="Times New Roman" pitchFamily="18" charset="0"/>
              </a:rPr>
              <a:t> </a:t>
            </a:r>
            <a:r>
              <a:rPr lang="en-US" sz="2000" b="1" smtClean="0">
                <a:solidFill>
                  <a:srgbClr val="0000FF"/>
                </a:solidFill>
                <a:latin typeface="Times New Roman" pitchFamily="18" charset="0"/>
                <a:ea typeface="Cambria Math" pitchFamily="18" charset="0"/>
                <a:cs typeface="Times New Roman" pitchFamily="18" charset="0"/>
              </a:rPr>
              <a:t>       Reason (R): A funnel shapes ‘infundibulum’ with ‘fimbriae’ is present in each oviduct at its hinder end</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0" name="TextBox 9"/>
          <p:cNvSpPr txBox="1"/>
          <p:nvPr/>
        </p:nvSpPr>
        <p:spPr>
          <a:xfrm>
            <a:off x="819692" y="211867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Both A &amp; R are true and R explains A </a:t>
            </a:r>
            <a:endParaRPr lang="en-US" sz="2000" b="1">
              <a:solidFill>
                <a:srgbClr val="C00000"/>
              </a:solidFill>
              <a:latin typeface="Times New Roman" pitchFamily="18" charset="0"/>
            </a:endParaRPr>
          </a:p>
        </p:txBody>
      </p:sp>
      <p:pic>
        <p:nvPicPr>
          <p:cNvPr id="11"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685800" y="2952750"/>
            <a:ext cx="623954" cy="623954"/>
          </a:xfrm>
          <a:prstGeom prst="rect">
            <a:avLst/>
          </a:prstGeom>
          <a:noFill/>
        </p:spPr>
      </p:pic>
      <p:sp>
        <p:nvSpPr>
          <p:cNvPr id="12" name="TextBox 11"/>
          <p:cNvSpPr txBox="1"/>
          <p:nvPr/>
        </p:nvSpPr>
        <p:spPr>
          <a:xfrm>
            <a:off x="819692" y="261643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Both A </a:t>
            </a:r>
            <a:r>
              <a:rPr lang="en-US" sz="2000" b="1">
                <a:solidFill>
                  <a:srgbClr val="C00000"/>
                </a:solidFill>
                <a:latin typeface="Times New Roman" pitchFamily="18" charset="0"/>
              </a:rPr>
              <a:t>&amp;</a:t>
            </a:r>
            <a:r>
              <a:rPr lang="en-US" sz="2000" b="1" smtClean="0">
                <a:solidFill>
                  <a:srgbClr val="C00000"/>
                </a:solidFill>
                <a:latin typeface="Times New Roman" pitchFamily="18" charset="0"/>
              </a:rPr>
              <a:t> R are true and R doesn’t explains A</a:t>
            </a:r>
            <a:endParaRPr lang="en-US" sz="2000" b="1">
              <a:solidFill>
                <a:srgbClr val="C00000"/>
              </a:solidFill>
              <a:latin typeface="Times New Roman" pitchFamily="18" charset="0"/>
            </a:endParaRPr>
          </a:p>
        </p:txBody>
      </p:sp>
      <p:sp>
        <p:nvSpPr>
          <p:cNvPr id="13" name="TextBox 12"/>
          <p:cNvSpPr txBox="1"/>
          <p:nvPr/>
        </p:nvSpPr>
        <p:spPr>
          <a:xfrm>
            <a:off x="850865" y="3080575"/>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A is true but R is false </a:t>
            </a:r>
            <a:endParaRPr lang="en-US" sz="2000" b="1">
              <a:solidFill>
                <a:srgbClr val="C00000"/>
              </a:solidFill>
              <a:latin typeface="Times New Roman" pitchFamily="18" charset="0"/>
            </a:endParaRPr>
          </a:p>
        </p:txBody>
      </p:sp>
      <p:sp>
        <p:nvSpPr>
          <p:cNvPr id="14" name="TextBox 13"/>
          <p:cNvSpPr txBox="1"/>
          <p:nvPr/>
        </p:nvSpPr>
        <p:spPr>
          <a:xfrm>
            <a:off x="850865" y="35623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smtClean="0">
                <a:solidFill>
                  <a:srgbClr val="C00000"/>
                </a:solidFill>
                <a:latin typeface="Times New Roman" pitchFamily="18" charset="0"/>
              </a:rPr>
              <a:t>4) A is false but R is true</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1650725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P spid="14" grpId="0"/>
    </p:bldLst>
  </p:timing>
</p:sld>
</file>

<file path=ppt/slides/slide6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15. Find out the correct match in the following</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835566" y="1123950"/>
            <a:ext cx="6852361"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Perimetrium – Joins the measosalpinx with mesometrium</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829927" y="1657350"/>
            <a:ext cx="7924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smtClean="0">
                <a:solidFill>
                  <a:srgbClr val="C00000"/>
                </a:solidFill>
                <a:latin typeface="Times New Roman" pitchFamily="18" charset="0"/>
                <a:ea typeface="Cambria Math" pitchFamily="18" charset="0"/>
                <a:cs typeface="Times New Roman" pitchFamily="18" charset="0"/>
              </a:rPr>
              <a:t>2) Myometrium – Consists of voluntary muscles helpful in partuirition</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829927" y="2128853"/>
            <a:ext cx="7620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Endometrium – Undergoes cyclic changes during menstrual cycle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814687" y="2581245"/>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Mesometrium – thin membrane around uterus</a:t>
            </a:r>
            <a:endParaRPr lang="en-US" sz="2000" b="1">
              <a:solidFill>
                <a:srgbClr val="C00000"/>
              </a:solidFill>
              <a:latin typeface="Times New Roman" pitchFamily="18" charset="0"/>
              <a:ea typeface="Cambria Math" pitchFamily="18" charset="0"/>
              <a:cs typeface="Times New Roman" pitchFamily="18" charset="0"/>
            </a:endParaRP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52505" y="1962150"/>
            <a:ext cx="619095" cy="619095"/>
          </a:xfrm>
          <a:prstGeom prst="rect">
            <a:avLst/>
          </a:prstGeom>
          <a:noFill/>
        </p:spPr>
      </p:pic>
    </p:spTree>
    <p:extLst>
      <p:ext uri="{BB962C8B-B14F-4D97-AF65-F5344CB8AC3E}">
        <p14:creationId xmlns:p14="http://schemas.microsoft.com/office/powerpoint/2010/main" val="27662898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6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742950"/>
            <a:ext cx="81534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0000FF"/>
                </a:solidFill>
                <a:latin typeface="Times New Roman" pitchFamily="18" charset="0"/>
                <a:ea typeface="Cambria Math" pitchFamily="18" charset="0"/>
                <a:cs typeface="Times New Roman" pitchFamily="18" charset="0"/>
              </a:rPr>
              <a:t>16. Assertion (A): The placenta of humans is called discoidal.</a:t>
            </a:r>
          </a:p>
          <a:p>
            <a:pPr marL="342900" indent="-342900" algn="just"/>
            <a:r>
              <a:rPr lang="en-US" sz="2000" b="1">
                <a:solidFill>
                  <a:srgbClr val="0000FF"/>
                </a:solidFill>
                <a:latin typeface="Times New Roman" pitchFamily="18" charset="0"/>
                <a:ea typeface="Cambria Math" pitchFamily="18" charset="0"/>
                <a:cs typeface="Times New Roman" pitchFamily="18" charset="0"/>
              </a:rPr>
              <a:t> </a:t>
            </a:r>
            <a:r>
              <a:rPr lang="en-US" sz="2000" b="1" smtClean="0">
                <a:solidFill>
                  <a:srgbClr val="0000FF"/>
                </a:solidFill>
                <a:latin typeface="Times New Roman" pitchFamily="18" charset="0"/>
                <a:ea typeface="Cambria Math" pitchFamily="18" charset="0"/>
                <a:cs typeface="Times New Roman" pitchFamily="18" charset="0"/>
              </a:rPr>
              <a:t>     Reason (R): The villi are restricted to the ventral surface of the </a:t>
            </a:r>
          </a:p>
          <a:p>
            <a:pPr marL="342900" indent="-342900" algn="just"/>
            <a:r>
              <a:rPr lang="en-US" sz="2000" b="1">
                <a:solidFill>
                  <a:srgbClr val="0000FF"/>
                </a:solidFill>
                <a:latin typeface="Times New Roman" pitchFamily="18" charset="0"/>
                <a:ea typeface="Cambria Math" pitchFamily="18" charset="0"/>
                <a:cs typeface="Times New Roman" pitchFamily="18" charset="0"/>
              </a:rPr>
              <a:t> </a:t>
            </a:r>
            <a:r>
              <a:rPr lang="en-US" sz="2000" b="1" smtClean="0">
                <a:solidFill>
                  <a:srgbClr val="0000FF"/>
                </a:solidFill>
                <a:latin typeface="Times New Roman" pitchFamily="18" charset="0"/>
                <a:ea typeface="Cambria Math" pitchFamily="18" charset="0"/>
                <a:cs typeface="Times New Roman" pitchFamily="18" charset="0"/>
              </a:rPr>
              <a:t>                           blastodisc.</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0" name="TextBox 9"/>
          <p:cNvSpPr txBox="1"/>
          <p:nvPr/>
        </p:nvSpPr>
        <p:spPr>
          <a:xfrm>
            <a:off x="907350" y="17335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Both A </a:t>
            </a:r>
            <a:r>
              <a:rPr lang="en-US" sz="2000" b="1">
                <a:solidFill>
                  <a:srgbClr val="C00000"/>
                </a:solidFill>
                <a:latin typeface="Times New Roman" pitchFamily="18" charset="0"/>
              </a:rPr>
              <a:t>&amp;</a:t>
            </a:r>
            <a:r>
              <a:rPr lang="en-US" sz="2000" b="1" smtClean="0">
                <a:solidFill>
                  <a:srgbClr val="C00000"/>
                </a:solidFill>
                <a:latin typeface="Times New Roman" pitchFamily="18" charset="0"/>
              </a:rPr>
              <a:t> R are true and R explains A </a:t>
            </a:r>
            <a:endParaRPr lang="en-US" sz="2000" b="1">
              <a:solidFill>
                <a:srgbClr val="C00000"/>
              </a:solidFill>
              <a:latin typeface="Times New Roman" pitchFamily="18" charset="0"/>
            </a:endParaRPr>
          </a:p>
        </p:txBody>
      </p:sp>
      <p:pic>
        <p:nvPicPr>
          <p:cNvPr id="11"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73458" y="2546703"/>
            <a:ext cx="623954" cy="623954"/>
          </a:xfrm>
          <a:prstGeom prst="rect">
            <a:avLst/>
          </a:prstGeom>
          <a:noFill/>
        </p:spPr>
      </p:pic>
      <p:sp>
        <p:nvSpPr>
          <p:cNvPr id="12" name="TextBox 11"/>
          <p:cNvSpPr txBox="1"/>
          <p:nvPr/>
        </p:nvSpPr>
        <p:spPr>
          <a:xfrm>
            <a:off x="907350" y="22313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Both A &amp; R are true and R doesn’t explains A</a:t>
            </a:r>
            <a:endParaRPr lang="en-US" sz="2000" b="1">
              <a:solidFill>
                <a:srgbClr val="C00000"/>
              </a:solidFill>
              <a:latin typeface="Times New Roman" pitchFamily="18" charset="0"/>
            </a:endParaRPr>
          </a:p>
        </p:txBody>
      </p:sp>
      <p:sp>
        <p:nvSpPr>
          <p:cNvPr id="13" name="TextBox 12"/>
          <p:cNvSpPr txBox="1"/>
          <p:nvPr/>
        </p:nvSpPr>
        <p:spPr>
          <a:xfrm>
            <a:off x="907350" y="272415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A is true but R is false </a:t>
            </a:r>
            <a:endParaRPr lang="en-US" sz="2000" b="1">
              <a:solidFill>
                <a:srgbClr val="C00000"/>
              </a:solidFill>
              <a:latin typeface="Times New Roman" pitchFamily="18" charset="0"/>
            </a:endParaRPr>
          </a:p>
        </p:txBody>
      </p:sp>
      <p:sp>
        <p:nvSpPr>
          <p:cNvPr id="14" name="TextBox 13"/>
          <p:cNvSpPr txBox="1"/>
          <p:nvPr/>
        </p:nvSpPr>
        <p:spPr>
          <a:xfrm>
            <a:off x="907350" y="31758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A is false but R is true</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38218460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2" grpId="0"/>
      <p:bldP spid="13" grpId="0"/>
      <p:bldP spid="14" grpId="0"/>
    </p:bldLst>
  </p:timing>
</p:sld>
</file>

<file path=ppt/slides/slide6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2"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62000" y="1809750"/>
            <a:ext cx="623954" cy="623954"/>
          </a:xfrm>
          <a:prstGeom prst="rect">
            <a:avLst/>
          </a:prstGeom>
          <a:noFill/>
        </p:spPr>
      </p:pic>
      <p:sp>
        <p:nvSpPr>
          <p:cNvPr id="10" name="TextBox 9"/>
          <p:cNvSpPr txBox="1"/>
          <p:nvPr/>
        </p:nvSpPr>
        <p:spPr>
          <a:xfrm>
            <a:off x="533400" y="742950"/>
            <a:ext cx="8153400"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r>
              <a:rPr lang="en-US" sz="2000" b="1" smtClean="0">
                <a:solidFill>
                  <a:srgbClr val="0000FF"/>
                </a:solidFill>
                <a:latin typeface="Times New Roman" pitchFamily="18" charset="0"/>
                <a:ea typeface="Cambria Math" pitchFamily="18" charset="0"/>
                <a:cs typeface="Times New Roman" pitchFamily="18" charset="0"/>
              </a:rPr>
              <a:t>17. Assertion (A): Vagina can with stand the mechanical stress and   </a:t>
            </a:r>
          </a:p>
          <a:p>
            <a:pPr marL="457200" indent="-457200" algn="just"/>
            <a:r>
              <a:rPr lang="en-US" sz="2000" b="1">
                <a:solidFill>
                  <a:srgbClr val="0000FF"/>
                </a:solidFill>
                <a:latin typeface="Times New Roman" pitchFamily="18" charset="0"/>
                <a:ea typeface="Cambria Math" pitchFamily="18" charset="0"/>
                <a:cs typeface="Times New Roman" pitchFamily="18" charset="0"/>
              </a:rPr>
              <a:t> </a:t>
            </a:r>
            <a:r>
              <a:rPr lang="en-US" sz="2000" b="1" smtClean="0">
                <a:solidFill>
                  <a:srgbClr val="0000FF"/>
                </a:solidFill>
                <a:latin typeface="Times New Roman" pitchFamily="18" charset="0"/>
                <a:ea typeface="Cambria Math" pitchFamily="18" charset="0"/>
                <a:cs typeface="Times New Roman" pitchFamily="18" charset="0"/>
              </a:rPr>
              <a:t>                              aberration occurring during coitus.</a:t>
            </a:r>
          </a:p>
          <a:p>
            <a:pPr marL="404813" indent="-404813" algn="just"/>
            <a:r>
              <a:rPr lang="en-US" sz="2000" b="1" smtClean="0">
                <a:solidFill>
                  <a:srgbClr val="0000FF"/>
                </a:solidFill>
                <a:latin typeface="Times New Roman" pitchFamily="18" charset="0"/>
                <a:ea typeface="Cambria Math" pitchFamily="18" charset="0"/>
                <a:cs typeface="Times New Roman" pitchFamily="18" charset="0"/>
              </a:rPr>
              <a:t>     Reason (R): It is lined by non keratinized stratified squamous </a:t>
            </a:r>
          </a:p>
          <a:p>
            <a:pPr marL="404813" indent="-404813" algn="just"/>
            <a:r>
              <a:rPr lang="en-US" sz="2000" b="1">
                <a:solidFill>
                  <a:srgbClr val="0000FF"/>
                </a:solidFill>
                <a:latin typeface="Times New Roman" pitchFamily="18" charset="0"/>
                <a:ea typeface="Cambria Math" pitchFamily="18" charset="0"/>
                <a:cs typeface="Times New Roman" pitchFamily="18" charset="0"/>
              </a:rPr>
              <a:t> </a:t>
            </a:r>
            <a:r>
              <a:rPr lang="en-US" sz="2000" b="1" smtClean="0">
                <a:solidFill>
                  <a:srgbClr val="0000FF"/>
                </a:solidFill>
                <a:latin typeface="Times New Roman" pitchFamily="18" charset="0"/>
                <a:ea typeface="Cambria Math" pitchFamily="18" charset="0"/>
                <a:cs typeface="Times New Roman" pitchFamily="18" charset="0"/>
              </a:rPr>
              <a:t>                         epithelium.</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1" name="TextBox 10"/>
          <p:cNvSpPr txBox="1"/>
          <p:nvPr/>
        </p:nvSpPr>
        <p:spPr>
          <a:xfrm>
            <a:off x="895892" y="203892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Both A </a:t>
            </a:r>
            <a:r>
              <a:rPr lang="en-US" sz="2000" b="1">
                <a:solidFill>
                  <a:srgbClr val="C00000"/>
                </a:solidFill>
                <a:latin typeface="Times New Roman" pitchFamily="18" charset="0"/>
              </a:rPr>
              <a:t>&amp;</a:t>
            </a:r>
            <a:r>
              <a:rPr lang="en-US" sz="2000" b="1" smtClean="0">
                <a:solidFill>
                  <a:srgbClr val="C00000"/>
                </a:solidFill>
                <a:latin typeface="Times New Roman" pitchFamily="18" charset="0"/>
              </a:rPr>
              <a:t> R are true and R explains A </a:t>
            </a:r>
            <a:endParaRPr lang="en-US" sz="2000" b="1">
              <a:solidFill>
                <a:srgbClr val="C00000"/>
              </a:solidFill>
              <a:latin typeface="Times New Roman" pitchFamily="18" charset="0"/>
            </a:endParaRPr>
          </a:p>
        </p:txBody>
      </p:sp>
      <p:sp>
        <p:nvSpPr>
          <p:cNvPr id="13" name="TextBox 12"/>
          <p:cNvSpPr txBox="1"/>
          <p:nvPr/>
        </p:nvSpPr>
        <p:spPr>
          <a:xfrm>
            <a:off x="895892" y="253668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Both A </a:t>
            </a:r>
            <a:r>
              <a:rPr lang="en-US" sz="2000" b="1">
                <a:solidFill>
                  <a:srgbClr val="C00000"/>
                </a:solidFill>
                <a:latin typeface="Times New Roman" pitchFamily="18" charset="0"/>
              </a:rPr>
              <a:t>&amp;</a:t>
            </a:r>
            <a:r>
              <a:rPr lang="en-US" sz="2000" b="1" smtClean="0">
                <a:solidFill>
                  <a:srgbClr val="C00000"/>
                </a:solidFill>
                <a:latin typeface="Times New Roman" pitchFamily="18" charset="0"/>
              </a:rPr>
              <a:t> R are true and R doesn’t explains A</a:t>
            </a:r>
            <a:endParaRPr lang="en-US" sz="2000" b="1">
              <a:solidFill>
                <a:srgbClr val="C00000"/>
              </a:solidFill>
              <a:latin typeface="Times New Roman" pitchFamily="18" charset="0"/>
            </a:endParaRPr>
          </a:p>
        </p:txBody>
      </p:sp>
      <p:sp>
        <p:nvSpPr>
          <p:cNvPr id="14" name="TextBox 13"/>
          <p:cNvSpPr txBox="1"/>
          <p:nvPr/>
        </p:nvSpPr>
        <p:spPr>
          <a:xfrm>
            <a:off x="895892" y="30234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A is true but R is false </a:t>
            </a:r>
            <a:endParaRPr lang="en-US" sz="2000" b="1">
              <a:solidFill>
                <a:srgbClr val="C00000"/>
              </a:solidFill>
              <a:latin typeface="Times New Roman" pitchFamily="18" charset="0"/>
            </a:endParaRPr>
          </a:p>
        </p:txBody>
      </p:sp>
      <p:sp>
        <p:nvSpPr>
          <p:cNvPr id="15" name="TextBox 14"/>
          <p:cNvSpPr txBox="1"/>
          <p:nvPr/>
        </p:nvSpPr>
        <p:spPr>
          <a:xfrm>
            <a:off x="895892" y="348068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A is false but R is true</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33526084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Lst>
  </p:timing>
</p:sld>
</file>

<file path=ppt/slides/slide6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667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9113" indent="-519113" algn="just"/>
            <a:r>
              <a:rPr lang="en-US" sz="2000" b="1" smtClean="0">
                <a:solidFill>
                  <a:srgbClr val="0000FF"/>
                </a:solidFill>
                <a:latin typeface="Times New Roman" pitchFamily="18" charset="0"/>
                <a:ea typeface="Cambria Math" pitchFamily="18" charset="0"/>
                <a:cs typeface="Times New Roman" pitchFamily="18" charset="0"/>
              </a:rPr>
              <a:t>18. Which of the following statements are correct with respect to ‘pudendum’ </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1066801" y="3467040"/>
            <a:ext cx="243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Only I &amp; II</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3937131" y="3543240"/>
            <a:ext cx="421626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Only II &amp; III</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1066800" y="3975160"/>
            <a:ext cx="26670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Only III &amp; IV</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3886200" y="4108450"/>
            <a:ext cx="36576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Only I &amp;IV</a:t>
            </a:r>
            <a:endParaRPr lang="en-US" sz="2000" b="1">
              <a:solidFill>
                <a:srgbClr val="C00000"/>
              </a:solidFill>
              <a:latin typeface="Times New Roman" pitchFamily="18" charset="0"/>
              <a:ea typeface="Cambria Math" pitchFamily="18" charset="0"/>
              <a:cs typeface="Times New Roman" pitchFamily="18" charset="0"/>
            </a:endParaRP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3733800" y="3943350"/>
            <a:ext cx="714405" cy="714405"/>
          </a:xfrm>
          <a:prstGeom prst="rect">
            <a:avLst/>
          </a:prstGeom>
          <a:noFill/>
        </p:spPr>
      </p:pic>
      <p:sp>
        <p:nvSpPr>
          <p:cNvPr id="10" name="TextBox 9"/>
          <p:cNvSpPr txBox="1"/>
          <p:nvPr/>
        </p:nvSpPr>
        <p:spPr>
          <a:xfrm>
            <a:off x="762000" y="1406664"/>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9113" indent="-519113" algn="just"/>
            <a:r>
              <a:rPr lang="en-US" sz="2000" b="1" smtClean="0">
                <a:solidFill>
                  <a:srgbClr val="0000FF"/>
                </a:solidFill>
                <a:latin typeface="Times New Roman" pitchFamily="18" charset="0"/>
                <a:ea typeface="Cambria Math" pitchFamily="18" charset="0"/>
                <a:cs typeface="Times New Roman" pitchFamily="18" charset="0"/>
              </a:rPr>
              <a:t>I) Urethral orifice of the urethra is upper to vaginal orifice of vagina</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1" name="TextBox 10"/>
          <p:cNvSpPr txBox="1"/>
          <p:nvPr/>
        </p:nvSpPr>
        <p:spPr>
          <a:xfrm>
            <a:off x="762000" y="179064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9113" indent="-519113" algn="just"/>
            <a:r>
              <a:rPr lang="en-US" sz="2000" b="1" smtClean="0">
                <a:solidFill>
                  <a:srgbClr val="0000FF"/>
                </a:solidFill>
                <a:latin typeface="Times New Roman" pitchFamily="18" charset="0"/>
                <a:ea typeface="Cambria Math" pitchFamily="18" charset="0"/>
                <a:cs typeface="Times New Roman" pitchFamily="18" charset="0"/>
              </a:rPr>
              <a:t>II) Labia minora lie outer to labia majora</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2" name="TextBox 11"/>
          <p:cNvSpPr txBox="1"/>
          <p:nvPr/>
        </p:nvSpPr>
        <p:spPr>
          <a:xfrm>
            <a:off x="762000" y="2174616"/>
            <a:ext cx="7772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9113" indent="-519113" algn="just"/>
            <a:r>
              <a:rPr lang="en-US" sz="2000" b="1" smtClean="0">
                <a:solidFill>
                  <a:srgbClr val="0000FF"/>
                </a:solidFill>
                <a:latin typeface="Times New Roman" pitchFamily="18" charset="0"/>
                <a:ea typeface="Cambria Math" pitchFamily="18" charset="0"/>
                <a:cs typeface="Times New Roman" pitchFamily="18" charset="0"/>
              </a:rPr>
              <a:t>III) ‘Clitoris’ is a sensitive erectile structure supported by corpus callosum</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3" name="TextBox 12"/>
          <p:cNvSpPr txBox="1"/>
          <p:nvPr/>
        </p:nvSpPr>
        <p:spPr>
          <a:xfrm>
            <a:off x="762000" y="27241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9113" indent="-519113" algn="just"/>
            <a:r>
              <a:rPr lang="en-US" sz="2000" b="1" smtClean="0">
                <a:solidFill>
                  <a:srgbClr val="0000FF"/>
                </a:solidFill>
                <a:latin typeface="Times New Roman" pitchFamily="18" charset="0"/>
                <a:ea typeface="Cambria Math" pitchFamily="18" charset="0"/>
                <a:cs typeface="Times New Roman" pitchFamily="18" charset="0"/>
              </a:rPr>
              <a:t>IV) Mons pubis is a cushion of fatty tissue covered by skin and public hair</a:t>
            </a:r>
            <a:endParaRPr lang="en-US" sz="2000" b="1">
              <a:solidFill>
                <a:srgbClr val="0000FF"/>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29392103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1" grpId="0"/>
      <p:bldP spid="12" grpId="0"/>
      <p:bldP spid="13" grpId="0"/>
    </p:bldLst>
  </p:timing>
</p:sld>
</file>

<file path=ppt/slides/slide6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93716" y="1338344"/>
            <a:ext cx="590417" cy="590417"/>
          </a:xfrm>
          <a:prstGeom prst="rect">
            <a:avLst/>
          </a:prstGeom>
          <a:noFill/>
        </p:spPr>
      </p:pic>
      <p:sp>
        <p:nvSpPr>
          <p:cNvPr id="4" name="TextBox 3"/>
          <p:cNvSpPr txBox="1"/>
          <p:nvPr/>
        </p:nvSpPr>
        <p:spPr>
          <a:xfrm>
            <a:off x="533400" y="952440"/>
            <a:ext cx="8153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0000FF"/>
                </a:solidFill>
                <a:latin typeface="Times New Roman" pitchFamily="18" charset="0"/>
                <a:ea typeface="Cambria Math" pitchFamily="18" charset="0"/>
                <a:cs typeface="Times New Roman" pitchFamily="18" charset="0"/>
              </a:rPr>
              <a:t>19) Uterus is positioned</a:t>
            </a:r>
            <a:endParaRPr lang="en-US" sz="2000" b="1">
              <a:solidFill>
                <a:srgbClr val="0000FF"/>
              </a:solidFill>
              <a:latin typeface="Times New Roman" pitchFamily="18" charset="0"/>
              <a:ea typeface="Cambria Math" pitchFamily="18" charset="0"/>
              <a:cs typeface="Times New Roman" pitchFamily="18" charset="0"/>
            </a:endParaRPr>
          </a:p>
        </p:txBody>
      </p:sp>
      <p:sp>
        <p:nvSpPr>
          <p:cNvPr id="5" name="TextBox 4"/>
          <p:cNvSpPr txBox="1"/>
          <p:nvPr/>
        </p:nvSpPr>
        <p:spPr>
          <a:xfrm>
            <a:off x="990600" y="1476465"/>
            <a:ext cx="7391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Dorsal to the urinary bladder and ventral to the rectum</a:t>
            </a:r>
            <a:endParaRPr lang="en-US" sz="2000" b="1">
              <a:solidFill>
                <a:srgbClr val="C00000"/>
              </a:solidFill>
              <a:latin typeface="Times New Roman" pitchFamily="18" charset="0"/>
              <a:ea typeface="Cambria Math" pitchFamily="18" charset="0"/>
              <a:cs typeface="Times New Roman" pitchFamily="18" charset="0"/>
            </a:endParaRPr>
          </a:p>
        </p:txBody>
      </p:sp>
      <p:sp>
        <p:nvSpPr>
          <p:cNvPr id="6" name="TextBox 5"/>
          <p:cNvSpPr txBox="1"/>
          <p:nvPr/>
        </p:nvSpPr>
        <p:spPr>
          <a:xfrm>
            <a:off x="990600" y="1990755"/>
            <a:ext cx="7696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Dorsal to the rectum and ventral to the urinary bladder</a:t>
            </a:r>
            <a:endParaRPr lang="en-US" sz="2000" b="1">
              <a:solidFill>
                <a:srgbClr val="C00000"/>
              </a:solidFill>
              <a:latin typeface="Times New Roman" pitchFamily="18" charset="0"/>
              <a:ea typeface="Cambria Math" pitchFamily="18" charset="0"/>
              <a:cs typeface="Times New Roman" pitchFamily="18" charset="0"/>
            </a:endParaRPr>
          </a:p>
        </p:txBody>
      </p:sp>
      <p:sp>
        <p:nvSpPr>
          <p:cNvPr id="7" name="TextBox 6"/>
          <p:cNvSpPr txBox="1"/>
          <p:nvPr/>
        </p:nvSpPr>
        <p:spPr>
          <a:xfrm>
            <a:off x="990600" y="2447955"/>
            <a:ext cx="617437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Ventral to both rectum and the urinary bladder</a:t>
            </a:r>
            <a:endParaRPr lang="en-US" sz="2000" b="1">
              <a:solidFill>
                <a:srgbClr val="C00000"/>
              </a:solidFill>
              <a:latin typeface="Times New Roman" pitchFamily="18" charset="0"/>
              <a:ea typeface="Cambria Math" pitchFamily="18" charset="0"/>
              <a:cs typeface="Times New Roman" pitchFamily="18" charset="0"/>
            </a:endParaRPr>
          </a:p>
        </p:txBody>
      </p:sp>
      <p:sp>
        <p:nvSpPr>
          <p:cNvPr id="8" name="TextBox 7"/>
          <p:cNvSpPr txBox="1"/>
          <p:nvPr/>
        </p:nvSpPr>
        <p:spPr>
          <a:xfrm>
            <a:off x="975360" y="2933640"/>
            <a:ext cx="6873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Dorsal to both rectum and urinary bladder</a:t>
            </a:r>
            <a:endParaRPr lang="en-US" sz="2000" b="1">
              <a:solidFill>
                <a:srgbClr val="C00000"/>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12608635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6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666750"/>
            <a:ext cx="8153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0000FF"/>
                </a:solidFill>
                <a:latin typeface="Times New Roman" pitchFamily="18" charset="0"/>
                <a:ea typeface="Cambria Math" pitchFamily="18" charset="0"/>
                <a:cs typeface="Times New Roman" pitchFamily="18" charset="0"/>
              </a:rPr>
              <a:t>20) Arrange the following in sequence in the flow of milk from mammary </a:t>
            </a:r>
          </a:p>
          <a:p>
            <a:pPr algn="just"/>
            <a:r>
              <a:rPr lang="en-US" sz="2000" b="1">
                <a:solidFill>
                  <a:srgbClr val="0000FF"/>
                </a:solidFill>
                <a:latin typeface="Times New Roman" pitchFamily="18" charset="0"/>
                <a:ea typeface="Cambria Math" pitchFamily="18" charset="0"/>
                <a:cs typeface="Times New Roman" pitchFamily="18" charset="0"/>
              </a:rPr>
              <a:t> </a:t>
            </a:r>
            <a:r>
              <a:rPr lang="en-US" sz="2000" b="1" smtClean="0">
                <a:solidFill>
                  <a:srgbClr val="0000FF"/>
                </a:solidFill>
                <a:latin typeface="Times New Roman" pitchFamily="18" charset="0"/>
                <a:ea typeface="Cambria Math" pitchFamily="18" charset="0"/>
                <a:cs typeface="Times New Roman" pitchFamily="18" charset="0"/>
              </a:rPr>
              <a:t>     glands </a:t>
            </a:r>
            <a:endParaRPr lang="en-US" sz="2000" b="1">
              <a:solidFill>
                <a:srgbClr val="0000FF"/>
              </a:solidFill>
              <a:latin typeface="Times New Roman" pitchFamily="18" charset="0"/>
              <a:ea typeface="Cambria Math" pitchFamily="18" charset="0"/>
              <a:cs typeface="Times New Roman" pitchFamily="18" charset="0"/>
            </a:endParaRPr>
          </a:p>
        </p:txBody>
      </p:sp>
      <p:sp>
        <p:nvSpPr>
          <p:cNvPr id="8" name="TextBox 7"/>
          <p:cNvSpPr txBox="1"/>
          <p:nvPr/>
        </p:nvSpPr>
        <p:spPr>
          <a:xfrm>
            <a:off x="838200" y="2571750"/>
            <a:ext cx="2156455"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a:t>
            </a:r>
            <a:r>
              <a:rPr lang="en-US" sz="2000" b="1" smtClean="0">
                <a:solidFill>
                  <a:srgbClr val="C00000"/>
                </a:solidFill>
                <a:latin typeface="Times New Roman" pitchFamily="18" charset="0"/>
                <a:ea typeface="Cambria Math" pitchFamily="18" charset="0"/>
                <a:cs typeface="Times New Roman" pitchFamily="18" charset="0"/>
              </a:rPr>
              <a:t>)  C-D-E-A-B</a:t>
            </a:r>
            <a:endParaRPr lang="en-US" sz="2000" b="1">
              <a:solidFill>
                <a:srgbClr val="C00000"/>
              </a:solidFill>
              <a:latin typeface="Times New Roman" pitchFamily="18" charset="0"/>
              <a:ea typeface="Cambria Math" pitchFamily="18" charset="0"/>
              <a:cs typeface="Times New Roman" pitchFamily="18" charset="0"/>
            </a:endParaRPr>
          </a:p>
        </p:txBody>
      </p:sp>
      <p:sp>
        <p:nvSpPr>
          <p:cNvPr id="19" name="TextBox 18"/>
          <p:cNvSpPr txBox="1"/>
          <p:nvPr/>
        </p:nvSpPr>
        <p:spPr>
          <a:xfrm>
            <a:off x="838200" y="3009840"/>
            <a:ext cx="24384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a:t>
            </a:r>
            <a:r>
              <a:rPr lang="en-US" sz="2000" b="1" smtClean="0">
                <a:solidFill>
                  <a:srgbClr val="C00000"/>
                </a:solidFill>
                <a:latin typeface="Times New Roman" pitchFamily="18" charset="0"/>
                <a:ea typeface="Cambria Math" pitchFamily="18" charset="0"/>
                <a:cs typeface="Times New Roman" pitchFamily="18" charset="0"/>
              </a:rPr>
              <a:t>) C-E-D-A-B</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0" name="TextBox 19"/>
          <p:cNvSpPr txBox="1"/>
          <p:nvPr/>
        </p:nvSpPr>
        <p:spPr>
          <a:xfrm>
            <a:off x="838200" y="3467040"/>
            <a:ext cx="240951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3) C-A-B-D-E</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822960" y="3924240"/>
            <a:ext cx="268224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C00000"/>
                </a:solidFill>
                <a:latin typeface="Times New Roman" pitchFamily="18" charset="0"/>
                <a:ea typeface="Cambria Math" pitchFamily="18" charset="0"/>
                <a:cs typeface="Times New Roman" pitchFamily="18" charset="0"/>
              </a:rPr>
              <a:t>4) C-E-A-D-B</a:t>
            </a:r>
            <a:endParaRPr lang="en-US" sz="2000" b="1">
              <a:solidFill>
                <a:srgbClr val="C00000"/>
              </a:solidFill>
              <a:latin typeface="Times New Roman" pitchFamily="18" charset="0"/>
              <a:ea typeface="Cambria Math" pitchFamily="18" charset="0"/>
              <a:cs typeface="Times New Roman" pitchFamily="18" charset="0"/>
            </a:endParaRPr>
          </a:p>
        </p:txBody>
      </p:sp>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81183" y="2895733"/>
            <a:ext cx="590417" cy="590417"/>
          </a:xfrm>
          <a:prstGeom prst="rect">
            <a:avLst/>
          </a:prstGeom>
          <a:noFill/>
        </p:spPr>
      </p:pic>
      <p:sp>
        <p:nvSpPr>
          <p:cNvPr id="10" name="TextBox 9"/>
          <p:cNvSpPr txBox="1"/>
          <p:nvPr/>
        </p:nvSpPr>
        <p:spPr>
          <a:xfrm>
            <a:off x="838200" y="1330464"/>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0000FF"/>
                </a:solidFill>
                <a:latin typeface="Times New Roman" pitchFamily="18" charset="0"/>
                <a:ea typeface="Cambria Math" pitchFamily="18" charset="0"/>
                <a:cs typeface="Times New Roman" pitchFamily="18" charset="0"/>
              </a:rPr>
              <a:t>A)Mammary ampulla</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1" name="TextBox 10"/>
          <p:cNvSpPr txBox="1"/>
          <p:nvPr/>
        </p:nvSpPr>
        <p:spPr>
          <a:xfrm>
            <a:off x="838200" y="1714440"/>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C</a:t>
            </a:r>
            <a:r>
              <a:rPr lang="en-US" sz="2000" b="1" smtClean="0">
                <a:solidFill>
                  <a:srgbClr val="0000FF"/>
                </a:solidFill>
                <a:latin typeface="Times New Roman" pitchFamily="18" charset="0"/>
                <a:ea typeface="Cambria Math" pitchFamily="18" charset="0"/>
                <a:cs typeface="Times New Roman" pitchFamily="18" charset="0"/>
              </a:rPr>
              <a:t>) Alveoli</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2" name="TextBox 11"/>
          <p:cNvSpPr txBox="1"/>
          <p:nvPr/>
        </p:nvSpPr>
        <p:spPr>
          <a:xfrm>
            <a:off x="838200" y="2095440"/>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E</a:t>
            </a:r>
            <a:r>
              <a:rPr lang="en-US" sz="2000" b="1" smtClean="0">
                <a:solidFill>
                  <a:srgbClr val="0000FF"/>
                </a:solidFill>
                <a:latin typeface="Times New Roman" pitchFamily="18" charset="0"/>
                <a:ea typeface="Cambria Math" pitchFamily="18" charset="0"/>
                <a:cs typeface="Times New Roman" pitchFamily="18" charset="0"/>
              </a:rPr>
              <a:t>) Mammary tubules</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3" name="TextBox 12"/>
          <p:cNvSpPr txBox="1"/>
          <p:nvPr/>
        </p:nvSpPr>
        <p:spPr>
          <a:xfrm>
            <a:off x="3810000" y="1352550"/>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smtClean="0">
                <a:solidFill>
                  <a:srgbClr val="0000FF"/>
                </a:solidFill>
                <a:latin typeface="Times New Roman" pitchFamily="18" charset="0"/>
                <a:ea typeface="Cambria Math" pitchFamily="18" charset="0"/>
                <a:cs typeface="Times New Roman" pitchFamily="18" charset="0"/>
              </a:rPr>
              <a:t>B) Lactiferous duct</a:t>
            </a:r>
            <a:endParaRPr lang="en-US" sz="2000" b="1">
              <a:solidFill>
                <a:srgbClr val="0000FF"/>
              </a:solidFill>
              <a:latin typeface="Times New Roman" pitchFamily="18" charset="0"/>
              <a:ea typeface="Cambria Math" pitchFamily="18" charset="0"/>
              <a:cs typeface="Times New Roman" pitchFamily="18" charset="0"/>
            </a:endParaRPr>
          </a:p>
        </p:txBody>
      </p:sp>
      <p:sp>
        <p:nvSpPr>
          <p:cNvPr id="14" name="TextBox 13"/>
          <p:cNvSpPr txBox="1"/>
          <p:nvPr/>
        </p:nvSpPr>
        <p:spPr>
          <a:xfrm>
            <a:off x="3810000" y="1733550"/>
            <a:ext cx="2971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0000FF"/>
                </a:solidFill>
                <a:latin typeface="Times New Roman" pitchFamily="18" charset="0"/>
                <a:ea typeface="Cambria Math" pitchFamily="18" charset="0"/>
                <a:cs typeface="Times New Roman" pitchFamily="18" charset="0"/>
              </a:rPr>
              <a:t>D</a:t>
            </a:r>
            <a:r>
              <a:rPr lang="en-US" sz="2000" b="1" smtClean="0">
                <a:solidFill>
                  <a:srgbClr val="0000FF"/>
                </a:solidFill>
                <a:latin typeface="Times New Roman" pitchFamily="18" charset="0"/>
                <a:ea typeface="Cambria Math" pitchFamily="18" charset="0"/>
                <a:cs typeface="Times New Roman" pitchFamily="18" charset="0"/>
              </a:rPr>
              <a:t>) Mammary duct</a:t>
            </a:r>
            <a:endParaRPr lang="en-US" sz="2000" b="1">
              <a:solidFill>
                <a:srgbClr val="0000FF"/>
              </a:solidFill>
              <a:latin typeface="Times New Roman" pitchFamily="18" charset="0"/>
              <a:ea typeface="Cambria Math" pitchFamily="18" charset="0"/>
              <a:cs typeface="Times New Roman" pitchFamily="18" charset="0"/>
            </a:endParaRPr>
          </a:p>
        </p:txBody>
      </p:sp>
    </p:spTree>
    <p:extLst>
      <p:ext uri="{BB962C8B-B14F-4D97-AF65-F5344CB8AC3E}">
        <p14:creationId xmlns:p14="http://schemas.microsoft.com/office/powerpoint/2010/main" val="928339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P spid="10" grpId="0"/>
      <p:bldP spid="11" grpId="0"/>
      <p:bldP spid="12" grpId="0"/>
      <p:bldP spid="13" grpId="0"/>
      <p:bldP spid="14" grpId="0"/>
    </p:bldLst>
  </p:timing>
</p:sld>
</file>

<file path=ppt/slides/slide6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590550"/>
            <a:ext cx="79248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b="1" smtClean="0">
                <a:solidFill>
                  <a:srgbClr val="0000FF"/>
                </a:solidFill>
                <a:latin typeface="Times New Roman" pitchFamily="18" charset="0"/>
              </a:rPr>
              <a:t>21.  Match the following </a:t>
            </a:r>
            <a:endParaRPr lang="en-US" b="1">
              <a:solidFill>
                <a:srgbClr val="0000FF"/>
              </a:solidFill>
              <a:latin typeface="Times New Roman" pitchFamily="18" charset="0"/>
            </a:endParaRPr>
          </a:p>
        </p:txBody>
      </p:sp>
      <p:sp>
        <p:nvSpPr>
          <p:cNvPr id="12" name="TextBox 11"/>
          <p:cNvSpPr txBox="1"/>
          <p:nvPr/>
        </p:nvSpPr>
        <p:spPr>
          <a:xfrm>
            <a:off x="1066800" y="1056190"/>
            <a:ext cx="9144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smtClean="0">
                <a:solidFill>
                  <a:srgbClr val="0000FF"/>
                </a:solidFill>
                <a:latin typeface="Times New Roman" pitchFamily="18" charset="0"/>
              </a:rPr>
              <a:t>Set-I</a:t>
            </a:r>
            <a:endParaRPr lang="en-US" b="1">
              <a:solidFill>
                <a:srgbClr val="0000FF"/>
              </a:solidFill>
              <a:latin typeface="Times New Roman" pitchFamily="18" charset="0"/>
            </a:endParaRPr>
          </a:p>
        </p:txBody>
      </p:sp>
      <p:sp>
        <p:nvSpPr>
          <p:cNvPr id="9" name="TextBox 8"/>
          <p:cNvSpPr txBox="1"/>
          <p:nvPr/>
        </p:nvSpPr>
        <p:spPr>
          <a:xfrm>
            <a:off x="907722" y="3342141"/>
            <a:ext cx="32189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V   III     IV	 II	 I</a:t>
            </a:r>
            <a:endParaRPr lang="en-US" sz="2000" b="1">
              <a:solidFill>
                <a:srgbClr val="C00000"/>
              </a:solidFill>
              <a:latin typeface="Times New Roman" pitchFamily="18" charset="0"/>
            </a:endParaRP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38200" y="4309996"/>
            <a:ext cx="623954" cy="623954"/>
          </a:xfrm>
          <a:prstGeom prst="rect">
            <a:avLst/>
          </a:prstGeom>
          <a:noFill/>
        </p:spPr>
      </p:pic>
      <p:sp>
        <p:nvSpPr>
          <p:cNvPr id="11" name="TextBox 10"/>
          <p:cNvSpPr txBox="1"/>
          <p:nvPr/>
        </p:nvSpPr>
        <p:spPr>
          <a:xfrm>
            <a:off x="903068" y="3723141"/>
            <a:ext cx="3399017"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a:t>
            </a:r>
            <a:r>
              <a:rPr lang="en-US" sz="2000" b="1">
                <a:solidFill>
                  <a:srgbClr val="C00000"/>
                </a:solidFill>
                <a:latin typeface="Times New Roman" pitchFamily="18" charset="0"/>
              </a:rPr>
              <a:t>V    </a:t>
            </a:r>
            <a:r>
              <a:rPr lang="en-US" sz="2000" b="1" smtClean="0">
                <a:solidFill>
                  <a:srgbClr val="C00000"/>
                </a:solidFill>
                <a:latin typeface="Times New Roman" pitchFamily="18" charset="0"/>
              </a:rPr>
              <a:t>I       II</a:t>
            </a:r>
            <a:r>
              <a:rPr lang="en-US" sz="2000" b="1">
                <a:solidFill>
                  <a:srgbClr val="C00000"/>
                </a:solidFill>
                <a:latin typeface="Times New Roman" pitchFamily="18" charset="0"/>
              </a:rPr>
              <a:t>	 </a:t>
            </a:r>
            <a:r>
              <a:rPr lang="en-US" sz="2000" b="1" smtClean="0">
                <a:solidFill>
                  <a:srgbClr val="C00000"/>
                </a:solidFill>
                <a:latin typeface="Times New Roman" pitchFamily="18" charset="0"/>
              </a:rPr>
              <a:t>IV</a:t>
            </a:r>
            <a:r>
              <a:rPr lang="en-US" sz="2000" b="1">
                <a:solidFill>
                  <a:srgbClr val="C00000"/>
                </a:solidFill>
                <a:latin typeface="Times New Roman" pitchFamily="18" charset="0"/>
              </a:rPr>
              <a:t>	 </a:t>
            </a:r>
            <a:r>
              <a:rPr lang="en-US" sz="2000" b="1" smtClean="0">
                <a:solidFill>
                  <a:srgbClr val="C00000"/>
                </a:solidFill>
                <a:latin typeface="Times New Roman" pitchFamily="18" charset="0"/>
              </a:rPr>
              <a:t>III</a:t>
            </a:r>
            <a:endParaRPr lang="en-US" sz="2000" b="1">
              <a:solidFill>
                <a:srgbClr val="C00000"/>
              </a:solidFill>
              <a:latin typeface="Times New Roman" pitchFamily="18" charset="0"/>
            </a:endParaRPr>
          </a:p>
        </p:txBody>
      </p:sp>
      <p:sp>
        <p:nvSpPr>
          <p:cNvPr id="17" name="TextBox 16"/>
          <p:cNvSpPr txBox="1"/>
          <p:nvPr/>
        </p:nvSpPr>
        <p:spPr>
          <a:xfrm>
            <a:off x="903068" y="4104141"/>
            <a:ext cx="3399017"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a:t>
            </a:r>
            <a:r>
              <a:rPr lang="en-US" sz="2000" b="1">
                <a:solidFill>
                  <a:srgbClr val="C00000"/>
                </a:solidFill>
                <a:latin typeface="Times New Roman" pitchFamily="18" charset="0"/>
              </a:rPr>
              <a:t>V   </a:t>
            </a:r>
            <a:r>
              <a:rPr lang="en-US" sz="2000" b="1" smtClean="0">
                <a:solidFill>
                  <a:srgbClr val="C00000"/>
                </a:solidFill>
                <a:latin typeface="Times New Roman" pitchFamily="18" charset="0"/>
              </a:rPr>
              <a:t> II       I</a:t>
            </a:r>
            <a:r>
              <a:rPr lang="en-US" sz="2000" b="1">
                <a:solidFill>
                  <a:srgbClr val="C00000"/>
                </a:solidFill>
                <a:latin typeface="Times New Roman" pitchFamily="18" charset="0"/>
              </a:rPr>
              <a:t>	 </a:t>
            </a:r>
            <a:r>
              <a:rPr lang="en-US" sz="2000" b="1" smtClean="0">
                <a:solidFill>
                  <a:srgbClr val="C00000"/>
                </a:solidFill>
                <a:latin typeface="Times New Roman" pitchFamily="18" charset="0"/>
              </a:rPr>
              <a:t>III</a:t>
            </a:r>
            <a:r>
              <a:rPr lang="en-US" sz="2000" b="1">
                <a:solidFill>
                  <a:srgbClr val="C00000"/>
                </a:solidFill>
                <a:latin typeface="Times New Roman" pitchFamily="18" charset="0"/>
              </a:rPr>
              <a:t>	 </a:t>
            </a:r>
            <a:r>
              <a:rPr lang="en-US" sz="2000" b="1" smtClean="0">
                <a:solidFill>
                  <a:srgbClr val="C00000"/>
                </a:solidFill>
                <a:latin typeface="Times New Roman" pitchFamily="18" charset="0"/>
              </a:rPr>
              <a:t>IV</a:t>
            </a:r>
            <a:endParaRPr lang="en-US" sz="2000" b="1">
              <a:solidFill>
                <a:srgbClr val="C00000"/>
              </a:solidFill>
              <a:latin typeface="Times New Roman" pitchFamily="18" charset="0"/>
            </a:endParaRPr>
          </a:p>
        </p:txBody>
      </p:sp>
      <p:sp>
        <p:nvSpPr>
          <p:cNvPr id="18" name="TextBox 17"/>
          <p:cNvSpPr txBox="1"/>
          <p:nvPr/>
        </p:nvSpPr>
        <p:spPr>
          <a:xfrm>
            <a:off x="921577" y="4485141"/>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a:t>
            </a:r>
            <a:r>
              <a:rPr lang="en-US" sz="2000" b="1">
                <a:solidFill>
                  <a:srgbClr val="C00000"/>
                </a:solidFill>
                <a:latin typeface="Times New Roman" pitchFamily="18" charset="0"/>
              </a:rPr>
              <a:t>V   </a:t>
            </a:r>
            <a:r>
              <a:rPr lang="en-US" sz="2000" b="1" smtClean="0">
                <a:solidFill>
                  <a:srgbClr val="C00000"/>
                </a:solidFill>
                <a:latin typeface="Times New Roman" pitchFamily="18" charset="0"/>
              </a:rPr>
              <a:t>II       I</a:t>
            </a:r>
            <a:r>
              <a:rPr lang="en-US" sz="2000" b="1">
                <a:solidFill>
                  <a:srgbClr val="C00000"/>
                </a:solidFill>
                <a:latin typeface="Times New Roman" pitchFamily="18" charset="0"/>
              </a:rPr>
              <a:t>	 </a:t>
            </a:r>
            <a:r>
              <a:rPr lang="en-US" sz="2000" b="1" smtClean="0">
                <a:solidFill>
                  <a:srgbClr val="C00000"/>
                </a:solidFill>
                <a:latin typeface="Times New Roman" pitchFamily="18" charset="0"/>
              </a:rPr>
              <a:t>IV</a:t>
            </a:r>
            <a:r>
              <a:rPr lang="en-US" sz="2000" b="1">
                <a:solidFill>
                  <a:srgbClr val="C00000"/>
                </a:solidFill>
                <a:latin typeface="Times New Roman" pitchFamily="18" charset="0"/>
              </a:rPr>
              <a:t>	 </a:t>
            </a:r>
            <a:r>
              <a:rPr lang="en-US" sz="2000" b="1" smtClean="0">
                <a:solidFill>
                  <a:srgbClr val="C00000"/>
                </a:solidFill>
                <a:latin typeface="Times New Roman" pitchFamily="18" charset="0"/>
              </a:rPr>
              <a:t>III</a:t>
            </a:r>
            <a:endParaRPr lang="en-US" sz="2000" b="1">
              <a:solidFill>
                <a:srgbClr val="C00000"/>
              </a:solidFill>
              <a:latin typeface="Times New Roman" pitchFamily="18" charset="0"/>
            </a:endParaRPr>
          </a:p>
        </p:txBody>
      </p:sp>
      <p:sp>
        <p:nvSpPr>
          <p:cNvPr id="13" name="TextBox 12"/>
          <p:cNvSpPr txBox="1"/>
          <p:nvPr/>
        </p:nvSpPr>
        <p:spPr>
          <a:xfrm>
            <a:off x="1066800" y="1355526"/>
            <a:ext cx="25908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smtClean="0">
                <a:solidFill>
                  <a:srgbClr val="0000FF"/>
                </a:solidFill>
                <a:latin typeface="Times New Roman" pitchFamily="18" charset="0"/>
              </a:rPr>
              <a:t>A) Bartholin glands</a:t>
            </a:r>
            <a:endParaRPr lang="en-US" b="1">
              <a:solidFill>
                <a:srgbClr val="0000FF"/>
              </a:solidFill>
              <a:latin typeface="Times New Roman" pitchFamily="18" charset="0"/>
            </a:endParaRPr>
          </a:p>
        </p:txBody>
      </p:sp>
      <p:sp>
        <p:nvSpPr>
          <p:cNvPr id="14" name="TextBox 13"/>
          <p:cNvSpPr txBox="1"/>
          <p:nvPr/>
        </p:nvSpPr>
        <p:spPr>
          <a:xfrm>
            <a:off x="1066800" y="1660326"/>
            <a:ext cx="25908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a:solidFill>
                  <a:srgbClr val="0000FF"/>
                </a:solidFill>
                <a:latin typeface="Times New Roman" pitchFamily="18" charset="0"/>
              </a:rPr>
              <a:t>B</a:t>
            </a:r>
            <a:r>
              <a:rPr lang="en-US" b="1" smtClean="0">
                <a:solidFill>
                  <a:srgbClr val="0000FF"/>
                </a:solidFill>
                <a:latin typeface="Times New Roman" pitchFamily="18" charset="0"/>
              </a:rPr>
              <a:t>) Skene’s glands</a:t>
            </a:r>
            <a:endParaRPr lang="en-US" b="1">
              <a:solidFill>
                <a:srgbClr val="0000FF"/>
              </a:solidFill>
              <a:latin typeface="Times New Roman" pitchFamily="18" charset="0"/>
            </a:endParaRPr>
          </a:p>
        </p:txBody>
      </p:sp>
      <p:sp>
        <p:nvSpPr>
          <p:cNvPr id="15" name="TextBox 14"/>
          <p:cNvSpPr txBox="1"/>
          <p:nvPr/>
        </p:nvSpPr>
        <p:spPr>
          <a:xfrm>
            <a:off x="1066800" y="1965126"/>
            <a:ext cx="25908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a:solidFill>
                  <a:srgbClr val="0000FF"/>
                </a:solidFill>
                <a:latin typeface="Times New Roman" pitchFamily="18" charset="0"/>
              </a:rPr>
              <a:t>C</a:t>
            </a:r>
            <a:r>
              <a:rPr lang="en-US" b="1" smtClean="0">
                <a:solidFill>
                  <a:srgbClr val="0000FF"/>
                </a:solidFill>
                <a:latin typeface="Times New Roman" pitchFamily="18" charset="0"/>
              </a:rPr>
              <a:t>) Clitoris</a:t>
            </a:r>
            <a:endParaRPr lang="en-US" b="1">
              <a:solidFill>
                <a:srgbClr val="0000FF"/>
              </a:solidFill>
              <a:latin typeface="Times New Roman" pitchFamily="18" charset="0"/>
            </a:endParaRPr>
          </a:p>
        </p:txBody>
      </p:sp>
      <p:sp>
        <p:nvSpPr>
          <p:cNvPr id="16" name="TextBox 15"/>
          <p:cNvSpPr txBox="1"/>
          <p:nvPr/>
        </p:nvSpPr>
        <p:spPr>
          <a:xfrm>
            <a:off x="1066800" y="2346126"/>
            <a:ext cx="25908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smtClean="0">
                <a:solidFill>
                  <a:srgbClr val="0000FF"/>
                </a:solidFill>
                <a:latin typeface="Times New Roman" pitchFamily="18" charset="0"/>
              </a:rPr>
              <a:t>D) Ampulla</a:t>
            </a:r>
            <a:endParaRPr lang="en-US" b="1">
              <a:solidFill>
                <a:srgbClr val="0000FF"/>
              </a:solidFill>
              <a:latin typeface="Times New Roman" pitchFamily="18" charset="0"/>
            </a:endParaRPr>
          </a:p>
        </p:txBody>
      </p:sp>
      <p:sp>
        <p:nvSpPr>
          <p:cNvPr id="19" name="TextBox 18"/>
          <p:cNvSpPr txBox="1"/>
          <p:nvPr/>
        </p:nvSpPr>
        <p:spPr>
          <a:xfrm>
            <a:off x="1066800" y="2650926"/>
            <a:ext cx="25908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a:solidFill>
                  <a:srgbClr val="0000FF"/>
                </a:solidFill>
                <a:latin typeface="Times New Roman" pitchFamily="18" charset="0"/>
              </a:rPr>
              <a:t>E</a:t>
            </a:r>
            <a:r>
              <a:rPr lang="en-US" b="1" smtClean="0">
                <a:solidFill>
                  <a:srgbClr val="0000FF"/>
                </a:solidFill>
                <a:latin typeface="Times New Roman" pitchFamily="18" charset="0"/>
              </a:rPr>
              <a:t>) Vestibule</a:t>
            </a:r>
            <a:endParaRPr lang="en-US" b="1">
              <a:solidFill>
                <a:srgbClr val="0000FF"/>
              </a:solidFill>
              <a:latin typeface="Times New Roman" pitchFamily="18" charset="0"/>
            </a:endParaRPr>
          </a:p>
        </p:txBody>
      </p:sp>
      <p:sp>
        <p:nvSpPr>
          <p:cNvPr id="20" name="TextBox 19"/>
          <p:cNvSpPr txBox="1"/>
          <p:nvPr/>
        </p:nvSpPr>
        <p:spPr>
          <a:xfrm>
            <a:off x="3886200" y="1056190"/>
            <a:ext cx="9144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smtClean="0">
                <a:solidFill>
                  <a:srgbClr val="0000FF"/>
                </a:solidFill>
                <a:latin typeface="Times New Roman" pitchFamily="18" charset="0"/>
              </a:rPr>
              <a:t>Set-II</a:t>
            </a:r>
            <a:endParaRPr lang="en-US" b="1">
              <a:solidFill>
                <a:srgbClr val="0000FF"/>
              </a:solidFill>
              <a:latin typeface="Times New Roman" pitchFamily="18" charset="0"/>
            </a:endParaRPr>
          </a:p>
        </p:txBody>
      </p:sp>
      <p:sp>
        <p:nvSpPr>
          <p:cNvPr id="21" name="TextBox 20"/>
          <p:cNvSpPr txBox="1"/>
          <p:nvPr/>
        </p:nvSpPr>
        <p:spPr>
          <a:xfrm>
            <a:off x="3886200" y="1355526"/>
            <a:ext cx="44958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a:solidFill>
                  <a:srgbClr val="0000FF"/>
                </a:solidFill>
                <a:latin typeface="Times New Roman" pitchFamily="18" charset="0"/>
              </a:rPr>
              <a:t>I</a:t>
            </a:r>
            <a:r>
              <a:rPr lang="en-US" b="1" smtClean="0">
                <a:solidFill>
                  <a:srgbClr val="0000FF"/>
                </a:solidFill>
                <a:latin typeface="Times New Roman" pitchFamily="18" charset="0"/>
              </a:rPr>
              <a:t>) Homologous to penis</a:t>
            </a:r>
            <a:endParaRPr lang="en-US" b="1">
              <a:solidFill>
                <a:srgbClr val="0000FF"/>
              </a:solidFill>
              <a:latin typeface="Times New Roman" pitchFamily="18" charset="0"/>
            </a:endParaRPr>
          </a:p>
        </p:txBody>
      </p:sp>
      <p:sp>
        <p:nvSpPr>
          <p:cNvPr id="22" name="TextBox 21"/>
          <p:cNvSpPr txBox="1"/>
          <p:nvPr/>
        </p:nvSpPr>
        <p:spPr>
          <a:xfrm>
            <a:off x="3886200" y="1660326"/>
            <a:ext cx="41910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smtClean="0">
                <a:solidFill>
                  <a:srgbClr val="0000FF"/>
                </a:solidFill>
                <a:latin typeface="Times New Roman" pitchFamily="18" charset="0"/>
              </a:rPr>
              <a:t>II) Homologous to prostate gland</a:t>
            </a:r>
            <a:endParaRPr lang="en-US" b="1">
              <a:solidFill>
                <a:srgbClr val="0000FF"/>
              </a:solidFill>
              <a:latin typeface="Times New Roman" pitchFamily="18" charset="0"/>
            </a:endParaRPr>
          </a:p>
        </p:txBody>
      </p:sp>
      <p:sp>
        <p:nvSpPr>
          <p:cNvPr id="23" name="TextBox 22"/>
          <p:cNvSpPr txBox="1"/>
          <p:nvPr/>
        </p:nvSpPr>
        <p:spPr>
          <a:xfrm>
            <a:off x="3886200" y="1965126"/>
            <a:ext cx="41910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smtClean="0">
                <a:solidFill>
                  <a:srgbClr val="0000FF"/>
                </a:solidFill>
                <a:latin typeface="Times New Roman" pitchFamily="18" charset="0"/>
              </a:rPr>
              <a:t>III) The space between labia minora</a:t>
            </a:r>
            <a:endParaRPr lang="en-US" b="1">
              <a:solidFill>
                <a:srgbClr val="0000FF"/>
              </a:solidFill>
              <a:latin typeface="Times New Roman" pitchFamily="18" charset="0"/>
            </a:endParaRPr>
          </a:p>
        </p:txBody>
      </p:sp>
      <p:sp>
        <p:nvSpPr>
          <p:cNvPr id="24" name="TextBox 23"/>
          <p:cNvSpPr txBox="1"/>
          <p:nvPr/>
        </p:nvSpPr>
        <p:spPr>
          <a:xfrm>
            <a:off x="3886200" y="2346126"/>
            <a:ext cx="51816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smtClean="0">
                <a:solidFill>
                  <a:srgbClr val="0000FF"/>
                </a:solidFill>
                <a:latin typeface="Times New Roman" pitchFamily="18" charset="0"/>
              </a:rPr>
              <a:t>IV) Between infundibulum and isthmus</a:t>
            </a:r>
            <a:endParaRPr lang="en-US" b="1">
              <a:solidFill>
                <a:srgbClr val="0000FF"/>
              </a:solidFill>
              <a:latin typeface="Times New Roman" pitchFamily="18" charset="0"/>
            </a:endParaRPr>
          </a:p>
        </p:txBody>
      </p:sp>
      <p:sp>
        <p:nvSpPr>
          <p:cNvPr id="25" name="TextBox 24"/>
          <p:cNvSpPr txBox="1"/>
          <p:nvPr/>
        </p:nvSpPr>
        <p:spPr>
          <a:xfrm>
            <a:off x="3886200" y="2650926"/>
            <a:ext cx="4648200" cy="355686"/>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b="1" smtClean="0">
                <a:solidFill>
                  <a:srgbClr val="0000FF"/>
                </a:solidFill>
                <a:latin typeface="Times New Roman" pitchFamily="18" charset="0"/>
              </a:rPr>
              <a:t>V) Homologous to cowper’s glands</a:t>
            </a:r>
            <a:endParaRPr lang="en-US" b="1">
              <a:solidFill>
                <a:srgbClr val="0000FF"/>
              </a:solidFill>
              <a:latin typeface="Times New Roman" pitchFamily="18" charset="0"/>
            </a:endParaRPr>
          </a:p>
        </p:txBody>
      </p:sp>
      <p:sp>
        <p:nvSpPr>
          <p:cNvPr id="26" name="TextBox 25"/>
          <p:cNvSpPr txBox="1"/>
          <p:nvPr/>
        </p:nvSpPr>
        <p:spPr>
          <a:xfrm>
            <a:off x="1135950" y="3031877"/>
            <a:ext cx="3733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04813" indent="-404813"/>
            <a:r>
              <a:rPr lang="en-US" sz="2000" b="1" smtClean="0">
                <a:solidFill>
                  <a:srgbClr val="0000FF"/>
                </a:solidFill>
                <a:latin typeface="Times New Roman" pitchFamily="18" charset="0"/>
              </a:rPr>
              <a:t>A	   B	   C	D           E</a:t>
            </a:r>
            <a:endParaRPr lang="en-US" sz="2000" b="1">
              <a:solidFill>
                <a:srgbClr val="0000FF"/>
              </a:solidFill>
              <a:latin typeface="Times New Roman" pitchFamily="18" charset="0"/>
            </a:endParaRPr>
          </a:p>
        </p:txBody>
      </p:sp>
    </p:spTree>
    <p:extLst>
      <p:ext uri="{BB962C8B-B14F-4D97-AF65-F5344CB8AC3E}">
        <p14:creationId xmlns:p14="http://schemas.microsoft.com/office/powerpoint/2010/main" val="28933610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nodeType="clickPar">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
                                  </p:iterate>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nodeType="clickPar">
                      <p:stCondLst>
                        <p:cond delay="indefinite"/>
                      </p:stCondLst>
                      <p:childTnLst>
                        <p:par>
                          <p:cTn id="64" fill="hold">
                            <p:stCondLst>
                              <p:cond delay="0"/>
                            </p:stCondLst>
                            <p:childTnLst>
                              <p:par>
                                <p:cTn id="65" presetID="22" presetClass="entr" presetSubtype="8" fill="hold" grpId="0" nodeType="clickEffect">
                                  <p:stCondLst>
                                    <p:cond delay="0"/>
                                  </p:stCondLst>
                                  <p:iterate type="lt">
                                    <p:tmPct val="10000"/>
                                  </p:iterate>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grpId="0" nodeType="clickEffect">
                                  <p:stCondLst>
                                    <p:cond delay="0"/>
                                  </p:stCondLst>
                                  <p:iterate type="lt">
                                    <p:tmPct val="10000"/>
                                  </p:iterate>
                                  <p:childTnLst>
                                    <p:set>
                                      <p:cBhvr>
                                        <p:cTn id="76" dur="1" fill="hold">
                                          <p:stCondLst>
                                            <p:cond delay="0"/>
                                          </p:stCondLst>
                                        </p:cTn>
                                        <p:tgtEl>
                                          <p:spTgt spid="9"/>
                                        </p:tgtEl>
                                        <p:attrNameLst>
                                          <p:attrName>style.visibility</p:attrName>
                                        </p:attrNameLst>
                                      </p:cBhvr>
                                      <p:to>
                                        <p:strVal val="visible"/>
                                      </p:to>
                                    </p:set>
                                    <p:animEffect transition="in" filter="wipe(left)">
                                      <p:cBhvr>
                                        <p:cTn id="77" dur="500"/>
                                        <p:tgtEl>
                                          <p:spTgt spid="9"/>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22" presetClass="entr" presetSubtype="8" fill="hold" grpId="0" nodeType="clickEffect">
                                  <p:stCondLst>
                                    <p:cond delay="0"/>
                                  </p:stCondLst>
                                  <p:iterate type="lt">
                                    <p:tmPct val="10000"/>
                                  </p:iterate>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nodeType="clickPar">
                      <p:stCondLst>
                        <p:cond delay="indefinite"/>
                      </p:stCondLst>
                      <p:childTnLst>
                        <p:par>
                          <p:cTn id="84" fill="hold">
                            <p:stCondLst>
                              <p:cond delay="0"/>
                            </p:stCondLst>
                            <p:childTnLst>
                              <p:par>
                                <p:cTn id="85" presetID="22" presetClass="entr" presetSubtype="8" fill="hold" grpId="0" nodeType="clickEffect">
                                  <p:stCondLst>
                                    <p:cond delay="0"/>
                                  </p:stCondLst>
                                  <p:iterate type="lt">
                                    <p:tmPct val="10000"/>
                                  </p:iterate>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childTnLst>
                    </p:cTn>
                  </p:par>
                  <p:par>
                    <p:cTn id="88" fill="hold" nodeType="clickPar">
                      <p:stCondLst>
                        <p:cond delay="indefinite"/>
                      </p:stCondLst>
                      <p:childTnLst>
                        <p:par>
                          <p:cTn id="89" fill="hold">
                            <p:stCondLst>
                              <p:cond delay="0"/>
                            </p:stCondLst>
                            <p:childTnLst>
                              <p:par>
                                <p:cTn id="90" presetID="22" presetClass="entr" presetSubtype="8" fill="hold" grpId="0" nodeType="clickEffect">
                                  <p:stCondLst>
                                    <p:cond delay="0"/>
                                  </p:stCondLst>
                                  <p:iterate type="lt">
                                    <p:tmPct val="10000"/>
                                  </p:iterate>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childTnLst>
                    </p:cTn>
                  </p:par>
                  <p:par>
                    <p:cTn id="93" fill="hold" nodeType="clickPar">
                      <p:stCondLst>
                        <p:cond delay="indefinite"/>
                      </p:stCondLst>
                      <p:childTnLst>
                        <p:par>
                          <p:cTn id="94" fill="hold">
                            <p:stCondLst>
                              <p:cond delay="0"/>
                            </p:stCondLst>
                            <p:childTnLst>
                              <p:par>
                                <p:cTn id="95" presetID="22" presetClass="entr" presetSubtype="8" fill="hold" nodeType="clickEffect">
                                  <p:stCondLst>
                                    <p:cond delay="0"/>
                                  </p:stCondLst>
                                  <p:iterate type="lt">
                                    <p:tmPct val="10000"/>
                                  </p:iterate>
                                  <p:childTnLst>
                                    <p:set>
                                      <p:cBhvr>
                                        <p:cTn id="96" dur="1" fill="hold">
                                          <p:stCondLst>
                                            <p:cond delay="0"/>
                                          </p:stCondLst>
                                        </p:cTn>
                                        <p:tgtEl>
                                          <p:spTgt spid="10"/>
                                        </p:tgtEl>
                                        <p:attrNameLst>
                                          <p:attrName>style.visibility</p:attrName>
                                        </p:attrNameLst>
                                      </p:cBhvr>
                                      <p:to>
                                        <p:strVal val="visible"/>
                                      </p:to>
                                    </p:set>
                                    <p:animEffect transition="in" filter="wipe(left)">
                                      <p:cBhvr>
                                        <p:cTn id="9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9" grpId="0"/>
      <p:bldP spid="11" grpId="0"/>
      <p:bldP spid="17" grpId="0"/>
      <p:bldP spid="18" grpId="0"/>
      <p:bldP spid="13" grpId="0"/>
      <p:bldP spid="14" grpId="0"/>
      <p:bldP spid="15" grpId="0"/>
      <p:bldP spid="16" grpId="0"/>
      <p:bldP spid="19" grpId="0"/>
      <p:bldP spid="20" grpId="0"/>
      <p:bldP spid="21" grpId="0"/>
      <p:bldP spid="22" grpId="0"/>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533400" y="1657350"/>
            <a:ext cx="800100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REPRODUCTIVE SYSTEM</a:t>
            </a:r>
          </a:p>
        </p:txBody>
      </p:sp>
    </p:spTree>
    <p:extLst>
      <p:ext uri="{BB962C8B-B14F-4D97-AF65-F5344CB8AC3E}">
        <p14:creationId xmlns:p14="http://schemas.microsoft.com/office/powerpoint/2010/main" val="12962247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4" name="Picture 2" descr="C:\Users\sony\Desktop\Ritu BIO\reproduction\Male_reproductive_system1.jpg"/>
          <p:cNvPicPr>
            <a:picLocks noChangeAspect="1" noChangeArrowheads="1"/>
          </p:cNvPicPr>
          <p:nvPr/>
        </p:nvPicPr>
        <p:blipFill>
          <a:blip r:embed="rId2"/>
          <a:srcRect l="12052" t="1968"/>
          <a:stretch>
            <a:fillRect/>
          </a:stretch>
        </p:blipFill>
        <p:spPr bwMode="auto">
          <a:xfrm>
            <a:off x="838200" y="1401388"/>
            <a:ext cx="2971800" cy="3380162"/>
          </a:xfrm>
          <a:prstGeom prst="rect">
            <a:avLst/>
          </a:prstGeom>
          <a:ln w="88900" cap="sq" cmpd="thickThin">
            <a:noFill/>
            <a:prstDash val="solid"/>
            <a:miter lim="800000"/>
          </a:ln>
          <a:effectLst>
            <a:innerShdw blurRad="76200">
              <a:srgbClr val="000000"/>
            </a:innerShdw>
          </a:effectLst>
        </p:spPr>
      </p:pic>
      <p:sp>
        <p:nvSpPr>
          <p:cNvPr id="2" name="Rectangle 1"/>
          <p:cNvSpPr/>
          <p:nvPr/>
        </p:nvSpPr>
        <p:spPr>
          <a:xfrm>
            <a:off x="609600" y="784058"/>
            <a:ext cx="5410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COWPER’S or BULBOURETHRAL GLANDS</a:t>
            </a:r>
          </a:p>
        </p:txBody>
      </p:sp>
      <p:sp>
        <p:nvSpPr>
          <p:cNvPr id="13" name="Left Arrow 12"/>
          <p:cNvSpPr/>
          <p:nvPr/>
        </p:nvSpPr>
        <p:spPr>
          <a:xfrm>
            <a:off x="2133600" y="2668579"/>
            <a:ext cx="1232210" cy="107451"/>
          </a:xfrm>
          <a:prstGeom prst="leftArrow">
            <a:avLst/>
          </a:prstGeom>
          <a:solidFill>
            <a:srgbClr val="FFFF00"/>
          </a:solid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sz="2000" b="1">
              <a:latin typeface="Times New Roman" pitchFamily="18" charset="0"/>
              <a:cs typeface="Times New Roman" pitchFamily="18" charset="0"/>
            </a:endParaRPr>
          </a:p>
        </p:txBody>
      </p:sp>
      <p:sp>
        <p:nvSpPr>
          <p:cNvPr id="10" name="Cloud 9"/>
          <p:cNvSpPr/>
          <p:nvPr/>
        </p:nvSpPr>
        <p:spPr>
          <a:xfrm>
            <a:off x="3391495" y="1265190"/>
            <a:ext cx="4000468" cy="1982330"/>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Below the prostate gland at the beginning of the internal portion of the penis.</a:t>
            </a:r>
          </a:p>
        </p:txBody>
      </p:sp>
      <p:sp>
        <p:nvSpPr>
          <p:cNvPr id="17" name="Oval 16"/>
          <p:cNvSpPr/>
          <p:nvPr/>
        </p:nvSpPr>
        <p:spPr>
          <a:xfrm>
            <a:off x="1600200" y="2619133"/>
            <a:ext cx="231041" cy="2283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b="1">
              <a:latin typeface="Times New Roman" pitchFamily="18" charset="0"/>
              <a:cs typeface="Times New Roman" pitchFamily="18" charset="0"/>
            </a:endParaRPr>
          </a:p>
        </p:txBody>
      </p:sp>
      <p:sp>
        <p:nvSpPr>
          <p:cNvPr id="18" name="Oval 17"/>
          <p:cNvSpPr/>
          <p:nvPr/>
        </p:nvSpPr>
        <p:spPr>
          <a:xfrm>
            <a:off x="1862141" y="2638185"/>
            <a:ext cx="231041" cy="2283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2000" b="1">
              <a:latin typeface="Times New Roman" pitchFamily="18" charset="0"/>
              <a:cs typeface="Times New Roman" pitchFamily="18" charset="0"/>
            </a:endParaRPr>
          </a:p>
        </p:txBody>
      </p:sp>
    </p:spTree>
    <p:extLst>
      <p:ext uri="{BB962C8B-B14F-4D97-AF65-F5344CB8AC3E}">
        <p14:creationId xmlns:p14="http://schemas.microsoft.com/office/powerpoint/2010/main" val="15500575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500"/>
                                        <p:tgtEl>
                                          <p:spTgt spid="2">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nodeType="clickEffect">
                                  <p:stCondLst>
                                    <p:cond delay="0"/>
                                  </p:stCondLst>
                                  <p:iterate type="lt">
                                    <p:tmPct val="10000"/>
                                  </p:iterate>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0.70"/>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par>
                                <p:cTn id="22" presetID="55" presetClass="entr" presetSubtype="0" fill="hold" grpId="0" nodeType="withEffect">
                                  <p:stCondLst>
                                    <p:cond delay="0"/>
                                  </p:stCondLst>
                                  <p:iterate type="lt">
                                    <p:tmPct val="10000"/>
                                  </p:iterate>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subTnLst>
                                    <p:audio>
                                      <p:cMediaNode>
                                        <p:cTn display="0" masterRel="sameClick">
                                          <p:stCondLst>
                                            <p:cond evt="begin" delay="0">
                                              <p:tn val="22"/>
                                            </p:cond>
                                          </p:stCondLst>
                                          <p:endCondLst>
                                            <p:cond evt="onStopAudio" delay="0">
                                              <p:tgtEl>
                                                <p:sldTgt/>
                                              </p:tgtEl>
                                            </p:cond>
                                          </p:endCondLst>
                                        </p:cTn>
                                        <p:tgtEl>
                                          <p:sndTgt r:embed="rId3" name="audio111.wav"/>
                                        </p:tgtEl>
                                      </p:cMediaNode>
                                    </p:audio>
                                  </p:subTnLst>
                                </p:cTn>
                              </p:par>
                              <p:par>
                                <p:cTn id="27" presetID="22" presetClass="entr" presetSubtype="4" fill="hold" grpId="0" nodeType="withEffect">
                                  <p:stCondLst>
                                    <p:cond delay="0"/>
                                  </p:stCondLst>
                                  <p:iterate type="lt">
                                    <p:tmPct val="10000"/>
                                  </p:iterate>
                                  <p:childTnLst>
                                    <p:set>
                                      <p:cBhvr>
                                        <p:cTn id="28" dur="1" fill="hold">
                                          <p:stCondLst>
                                            <p:cond delay="0"/>
                                          </p:stCondLst>
                                        </p:cTn>
                                        <p:tgtEl>
                                          <p:spTgt spid="18"/>
                                        </p:tgtEl>
                                        <p:attrNameLst>
                                          <p:attrName>style.visibility</p:attrName>
                                        </p:attrNameLst>
                                      </p:cBhvr>
                                      <p:to>
                                        <p:strVal val="visible"/>
                                      </p:to>
                                    </p:set>
                                    <p:animEffect transition="in" filter="wipe(down)">
                                      <p:cBhvr>
                                        <p:cTn id="29" dur="1000"/>
                                        <p:tgtEl>
                                          <p:spTgt spid="18"/>
                                        </p:tgtEl>
                                      </p:cBhvr>
                                    </p:animEffect>
                                  </p:childTnLst>
                                </p:cTn>
                              </p:par>
                              <p:par>
                                <p:cTn id="30" presetID="22" presetClass="entr" presetSubtype="4" fill="hold" grpId="0" nodeType="withEffect">
                                  <p:stCondLst>
                                    <p:cond delay="0"/>
                                  </p:stCondLst>
                                  <p:iterate type="lt">
                                    <p:tmPct val="10000"/>
                                  </p:iterate>
                                  <p:childTnLst>
                                    <p:set>
                                      <p:cBhvr>
                                        <p:cTn id="31" dur="1" fill="hold">
                                          <p:stCondLst>
                                            <p:cond delay="0"/>
                                          </p:stCondLst>
                                        </p:cTn>
                                        <p:tgtEl>
                                          <p:spTgt spid="17"/>
                                        </p:tgtEl>
                                        <p:attrNameLst>
                                          <p:attrName>style.visibility</p:attrName>
                                        </p:attrNameLst>
                                      </p:cBhvr>
                                      <p:to>
                                        <p:strVal val="visible"/>
                                      </p:to>
                                    </p:set>
                                    <p:animEffect transition="in" filter="wipe(down)">
                                      <p:cBhvr>
                                        <p:cTn id="32" dur="1000"/>
                                        <p:tgtEl>
                                          <p:spTgt spid="17"/>
                                        </p:tgtEl>
                                      </p:cBhvr>
                                    </p:animEffect>
                                  </p:childTnLst>
                                </p:cTn>
                              </p:par>
                            </p:childTnLst>
                          </p:cTn>
                        </p:par>
                        <p:par>
                          <p:cTn id="33" fill="hold" nodeType="afterGroup">
                            <p:stCondLst>
                              <p:cond delay="1000"/>
                            </p:stCondLst>
                            <p:childTnLst>
                              <p:par>
                                <p:cTn id="34" presetID="26" presetClass="emph" presetSubtype="0" repeatCount="5000" fill="hold" grpId="1" nodeType="afterEffect">
                                  <p:stCondLst>
                                    <p:cond delay="0"/>
                                  </p:stCondLst>
                                  <p:iterate type="lt">
                                    <p:tmPct val="10000"/>
                                  </p:iterate>
                                  <p:childTnLst>
                                    <p:animEffect transition="out" filter="fade">
                                      <p:cBhvr>
                                        <p:cTn id="35" dur="1000" tmFilter="0, 0; .2, .5; .8, .5; 1, 0"/>
                                        <p:tgtEl>
                                          <p:spTgt spid="18"/>
                                        </p:tgtEl>
                                      </p:cBhvr>
                                    </p:animEffect>
                                    <p:animScale>
                                      <p:cBhvr>
                                        <p:cTn id="36" dur="500" autoRev="1" fill="hold"/>
                                        <p:tgtEl>
                                          <p:spTgt spid="18"/>
                                        </p:tgtEl>
                                      </p:cBhvr>
                                      <p:by x="105000" y="105000"/>
                                    </p:animScale>
                                  </p:childTnLst>
                                </p:cTn>
                              </p:par>
                              <p:par>
                                <p:cTn id="37" presetID="26" presetClass="emph" presetSubtype="0" repeatCount="5000" fill="hold" grpId="1" nodeType="withEffect">
                                  <p:stCondLst>
                                    <p:cond delay="0"/>
                                  </p:stCondLst>
                                  <p:iterate type="lt">
                                    <p:tmPct val="10000"/>
                                  </p:iterate>
                                  <p:childTnLst>
                                    <p:animEffect transition="out" filter="fade">
                                      <p:cBhvr>
                                        <p:cTn id="38" dur="1000" tmFilter="0, 0; .2, .5; .8, .5; 1, 0"/>
                                        <p:tgtEl>
                                          <p:spTgt spid="17"/>
                                        </p:tgtEl>
                                      </p:cBhvr>
                                    </p:animEffect>
                                    <p:animScale>
                                      <p:cBhvr>
                                        <p:cTn id="39" dur="500" autoRev="1" fill="hold"/>
                                        <p:tgtEl>
                                          <p:spTgt spid="17"/>
                                        </p:tgtEl>
                                      </p:cBhvr>
                                      <p:by x="105000" y="105000"/>
                                    </p:animScale>
                                  </p:childTnLst>
                                </p:cTn>
                              </p:par>
                            </p:childTnLst>
                          </p:cTn>
                        </p:par>
                      </p:childTnLst>
                    </p:cTn>
                  </p:par>
                  <p:par>
                    <p:cTn id="40" fill="hold" nodeType="clickPar">
                      <p:stCondLst>
                        <p:cond delay="indefinite"/>
                      </p:stCondLst>
                      <p:childTnLst>
                        <p:par>
                          <p:cTn id="41" fill="hold">
                            <p:stCondLst>
                              <p:cond delay="0"/>
                            </p:stCondLst>
                            <p:childTnLst>
                              <p:par>
                                <p:cTn id="42" presetID="53" presetClass="entr" presetSubtype="16" fill="hold" grpId="0" nodeType="clickEffect">
                                  <p:stCondLst>
                                    <p:cond delay="0"/>
                                  </p:stCondLst>
                                  <p:iterate type="lt">
                                    <p:tmPct val="10000"/>
                                  </p:iterate>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22" presetClass="entr" presetSubtype="8" fill="hold" nodeType="clickEffect">
                                  <p:stCondLst>
                                    <p:cond delay="0"/>
                                  </p:stCondLst>
                                  <p:iterate type="lt">
                                    <p:tmPct val="10000"/>
                                  </p:iterate>
                                  <p:childTnLst>
                                    <p:set>
                                      <p:cBhvr>
                                        <p:cTn id="50" dur="1" fill="hold">
                                          <p:stCondLst>
                                            <p:cond delay="0"/>
                                          </p:stCondLst>
                                        </p:cTn>
                                        <p:tgtEl>
                                          <p:spTgt spid="10">
                                            <p:txEl>
                                              <p:pRg st="0" end="0"/>
                                            </p:txEl>
                                          </p:spTgt>
                                        </p:tgtEl>
                                        <p:attrNameLst>
                                          <p:attrName>style.visibility</p:attrName>
                                        </p:attrNameLst>
                                      </p:cBhvr>
                                      <p:to>
                                        <p:strVal val="visible"/>
                                      </p:to>
                                    </p:set>
                                    <p:animEffect transition="in" filter="wipe(left)">
                                      <p:cBhvr>
                                        <p:cTn id="5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0" grpId="0" animBg="1"/>
      <p:bldP spid="17" grpId="0" animBg="1"/>
      <p:bldP spid="17" grpId="1" animBg="1"/>
      <p:bldP spid="18" grpId="0" animBg="1"/>
      <p:bldP spid="18" grpId="1" animBg="1"/>
    </p:bldLst>
  </p:timing>
</p:sld>
</file>

<file path=ppt/slides/slide7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smtClean="0">
                <a:solidFill>
                  <a:srgbClr val="0000FF"/>
                </a:solidFill>
                <a:latin typeface="Times New Roman" pitchFamily="18" charset="0"/>
              </a:rPr>
              <a:t>22. The secretions of grater vestibular gland are involved in</a:t>
            </a:r>
            <a:endParaRPr lang="en-US" sz="2000" b="1">
              <a:solidFill>
                <a:srgbClr val="0000FF"/>
              </a:solidFill>
              <a:latin typeface="Times New Roman" pitchFamily="18" charset="0"/>
            </a:endParaRPr>
          </a:p>
        </p:txBody>
      </p:sp>
      <p:sp>
        <p:nvSpPr>
          <p:cNvPr id="12" name="TextBox 11"/>
          <p:cNvSpPr txBox="1"/>
          <p:nvPr/>
        </p:nvSpPr>
        <p:spPr>
          <a:xfrm>
            <a:off x="983550" y="12763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Providing alkalinity</a:t>
            </a:r>
            <a:endParaRPr lang="en-US" sz="2000" b="1">
              <a:solidFill>
                <a:srgbClr val="C00000"/>
              </a:solidFill>
              <a:latin typeface="Times New Roman" pitchFamily="18" charset="0"/>
            </a:endParaRPr>
          </a:p>
        </p:txBody>
      </p:sp>
      <p:pic>
        <p:nvPicPr>
          <p:cNvPr id="13"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2160570"/>
            <a:ext cx="623954" cy="623954"/>
          </a:xfrm>
          <a:prstGeom prst="rect">
            <a:avLst/>
          </a:prstGeom>
          <a:noFill/>
        </p:spPr>
      </p:pic>
      <p:sp>
        <p:nvSpPr>
          <p:cNvPr id="14" name="TextBox 13"/>
          <p:cNvSpPr txBox="1"/>
          <p:nvPr/>
        </p:nvSpPr>
        <p:spPr>
          <a:xfrm>
            <a:off x="983550" y="17741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Providing  nutrients to sperms</a:t>
            </a:r>
            <a:endParaRPr lang="en-US" sz="2000" b="1">
              <a:solidFill>
                <a:srgbClr val="C00000"/>
              </a:solidFill>
              <a:latin typeface="Times New Roman" pitchFamily="18" charset="0"/>
            </a:endParaRPr>
          </a:p>
        </p:txBody>
      </p:sp>
      <p:sp>
        <p:nvSpPr>
          <p:cNvPr id="15" name="TextBox 14"/>
          <p:cNvSpPr txBox="1"/>
          <p:nvPr/>
        </p:nvSpPr>
        <p:spPr>
          <a:xfrm>
            <a:off x="983550" y="23390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Lubricating the vagina</a:t>
            </a:r>
            <a:endParaRPr lang="en-US" sz="2000" b="1">
              <a:solidFill>
                <a:srgbClr val="C00000"/>
              </a:solidFill>
              <a:latin typeface="Times New Roman" pitchFamily="18" charset="0"/>
            </a:endParaRPr>
          </a:p>
        </p:txBody>
      </p:sp>
      <p:sp>
        <p:nvSpPr>
          <p:cNvPr id="16" name="TextBox 15"/>
          <p:cNvSpPr txBox="1"/>
          <p:nvPr/>
        </p:nvSpPr>
        <p:spPr>
          <a:xfrm>
            <a:off x="983550" y="29431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Stimulating the penis to swell</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3146298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6" grpId="0"/>
    </p:bldLst>
  </p:timing>
</p:sld>
</file>

<file path=ppt/slides/slide7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smtClean="0">
                <a:solidFill>
                  <a:srgbClr val="0000FF"/>
                </a:solidFill>
                <a:latin typeface="Times New Roman" pitchFamily="18" charset="0"/>
              </a:rPr>
              <a:t>23. Find out the wrong match</a:t>
            </a:r>
            <a:endParaRPr lang="en-US" sz="2000" b="1">
              <a:solidFill>
                <a:srgbClr val="0000FF"/>
              </a:solidFill>
              <a:latin typeface="Times New Roman" pitchFamily="18" charset="0"/>
            </a:endParaRPr>
          </a:p>
        </p:txBody>
      </p:sp>
      <p:sp>
        <p:nvSpPr>
          <p:cNvPr id="12" name="TextBox 11"/>
          <p:cNvSpPr txBox="1"/>
          <p:nvPr/>
        </p:nvSpPr>
        <p:spPr>
          <a:xfrm>
            <a:off x="983550" y="13525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Mesovarium – Ovaries</a:t>
            </a:r>
            <a:endParaRPr lang="en-US" sz="2000" b="1">
              <a:solidFill>
                <a:srgbClr val="C00000"/>
              </a:solidFill>
              <a:latin typeface="Times New Roman" pitchFamily="18" charset="0"/>
            </a:endParaRPr>
          </a:p>
        </p:txBody>
      </p:sp>
      <p:pic>
        <p:nvPicPr>
          <p:cNvPr id="13"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2801688"/>
            <a:ext cx="623954" cy="623954"/>
          </a:xfrm>
          <a:prstGeom prst="rect">
            <a:avLst/>
          </a:prstGeom>
          <a:noFill/>
        </p:spPr>
      </p:pic>
      <p:sp>
        <p:nvSpPr>
          <p:cNvPr id="14" name="TextBox 13"/>
          <p:cNvSpPr txBox="1"/>
          <p:nvPr/>
        </p:nvSpPr>
        <p:spPr>
          <a:xfrm>
            <a:off x="983550" y="185030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Mesometrium - Uterus</a:t>
            </a:r>
            <a:endParaRPr lang="en-US" sz="2000" b="1">
              <a:solidFill>
                <a:srgbClr val="C00000"/>
              </a:solidFill>
              <a:latin typeface="Times New Roman" pitchFamily="18" charset="0"/>
            </a:endParaRPr>
          </a:p>
        </p:txBody>
      </p:sp>
      <p:sp>
        <p:nvSpPr>
          <p:cNvPr id="15" name="TextBox 14"/>
          <p:cNvSpPr txBox="1"/>
          <p:nvPr/>
        </p:nvSpPr>
        <p:spPr>
          <a:xfrm>
            <a:off x="983550" y="24152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Mesosalpinx - Oviduct</a:t>
            </a:r>
            <a:endParaRPr lang="en-US" sz="2000" b="1">
              <a:solidFill>
                <a:srgbClr val="C00000"/>
              </a:solidFill>
              <a:latin typeface="Times New Roman" pitchFamily="18" charset="0"/>
            </a:endParaRPr>
          </a:p>
        </p:txBody>
      </p:sp>
      <p:sp>
        <p:nvSpPr>
          <p:cNvPr id="16" name="TextBox 15"/>
          <p:cNvSpPr txBox="1"/>
          <p:nvPr/>
        </p:nvSpPr>
        <p:spPr>
          <a:xfrm>
            <a:off x="983550" y="30193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Mesothelium - Vagina</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14219885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6" grpId="0"/>
    </p:bldLst>
  </p:timing>
</p:sld>
</file>

<file path=ppt/slides/slide7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smtClean="0">
                <a:solidFill>
                  <a:srgbClr val="0000FF"/>
                </a:solidFill>
                <a:latin typeface="Times New Roman" pitchFamily="18" charset="0"/>
              </a:rPr>
              <a:t>24. Primordial follicle consists of </a:t>
            </a:r>
            <a:endParaRPr lang="en-US" sz="2000" b="1">
              <a:solidFill>
                <a:srgbClr val="0000FF"/>
              </a:solidFill>
              <a:latin typeface="Times New Roman" pitchFamily="18" charset="0"/>
            </a:endParaRPr>
          </a:p>
        </p:txBody>
      </p:sp>
      <p:sp>
        <p:nvSpPr>
          <p:cNvPr id="27" name="TextBox 26"/>
          <p:cNvSpPr txBox="1"/>
          <p:nvPr/>
        </p:nvSpPr>
        <p:spPr>
          <a:xfrm>
            <a:off x="983550" y="1355526"/>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Primary oocyte + Squamous cell layer</a:t>
            </a:r>
            <a:endParaRPr lang="en-US" sz="2000" b="1">
              <a:solidFill>
                <a:srgbClr val="C00000"/>
              </a:solidFill>
              <a:latin typeface="Times New Roman" pitchFamily="18" charset="0"/>
            </a:endParaRPr>
          </a:p>
        </p:txBody>
      </p:sp>
      <p:pic>
        <p:nvPicPr>
          <p:cNvPr id="28"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1200150"/>
            <a:ext cx="623954" cy="623954"/>
          </a:xfrm>
          <a:prstGeom prst="rect">
            <a:avLst/>
          </a:prstGeom>
          <a:noFill/>
        </p:spPr>
      </p:pic>
      <p:sp>
        <p:nvSpPr>
          <p:cNvPr id="29" name="TextBox 28"/>
          <p:cNvSpPr txBox="1"/>
          <p:nvPr/>
        </p:nvSpPr>
        <p:spPr>
          <a:xfrm>
            <a:off x="983550" y="1853282"/>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a:t>
            </a:r>
            <a:r>
              <a:rPr lang="en-US" sz="2000" b="1">
                <a:solidFill>
                  <a:srgbClr val="C00000"/>
                </a:solidFill>
                <a:latin typeface="Times New Roman" pitchFamily="18" charset="0"/>
              </a:rPr>
              <a:t>Primary oocyte </a:t>
            </a:r>
            <a:r>
              <a:rPr lang="en-US" sz="2000" b="1" smtClean="0">
                <a:solidFill>
                  <a:srgbClr val="C00000"/>
                </a:solidFill>
                <a:latin typeface="Times New Roman" pitchFamily="18" charset="0"/>
              </a:rPr>
              <a:t> + Stratified squamous cell layer</a:t>
            </a:r>
            <a:endParaRPr lang="en-US" sz="2000" b="1">
              <a:solidFill>
                <a:srgbClr val="C00000"/>
              </a:solidFill>
              <a:latin typeface="Times New Roman" pitchFamily="18" charset="0"/>
            </a:endParaRPr>
          </a:p>
        </p:txBody>
      </p:sp>
      <p:sp>
        <p:nvSpPr>
          <p:cNvPr id="30" name="TextBox 29"/>
          <p:cNvSpPr txBox="1"/>
          <p:nvPr/>
        </p:nvSpPr>
        <p:spPr>
          <a:xfrm>
            <a:off x="983550" y="241820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a:t>
            </a:r>
            <a:r>
              <a:rPr lang="en-US" sz="2000" b="1">
                <a:solidFill>
                  <a:srgbClr val="C00000"/>
                </a:solidFill>
                <a:latin typeface="Times New Roman" pitchFamily="18" charset="0"/>
              </a:rPr>
              <a:t>Primary oocyte </a:t>
            </a:r>
            <a:r>
              <a:rPr lang="en-US" sz="2000" b="1" smtClean="0">
                <a:solidFill>
                  <a:srgbClr val="C00000"/>
                </a:solidFill>
                <a:latin typeface="Times New Roman" pitchFamily="18" charset="0"/>
              </a:rPr>
              <a:t>+ Cuboidal call layer</a:t>
            </a:r>
            <a:endParaRPr lang="en-US" sz="2000" b="1">
              <a:solidFill>
                <a:srgbClr val="C00000"/>
              </a:solidFill>
              <a:latin typeface="Times New Roman" pitchFamily="18" charset="0"/>
            </a:endParaRPr>
          </a:p>
        </p:txBody>
      </p:sp>
      <p:sp>
        <p:nvSpPr>
          <p:cNvPr id="31" name="TextBox 30"/>
          <p:cNvSpPr txBox="1"/>
          <p:nvPr/>
        </p:nvSpPr>
        <p:spPr>
          <a:xfrm>
            <a:off x="983550" y="3022336"/>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Oogonium + Squamous cell layer</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28346717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p:bldP spid="29" grpId="0"/>
      <p:bldP spid="30" grpId="0"/>
      <p:bldP spid="31" grpId="0"/>
    </p:bldLst>
  </p:timing>
</p:sld>
</file>

<file path=ppt/slides/slide7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tabLst>
                <a:tab pos="1943100"/>
              </a:tabLst>
            </a:pPr>
            <a:r>
              <a:rPr lang="en-US" sz="2000" b="1" smtClean="0">
                <a:solidFill>
                  <a:srgbClr val="0000FF"/>
                </a:solidFill>
                <a:latin typeface="Times New Roman" pitchFamily="18" charset="0"/>
              </a:rPr>
              <a:t>25. The homogenous membrane between primary oocyte and granulosa cells is </a:t>
            </a:r>
            <a:endParaRPr lang="en-US" sz="2000" b="1">
              <a:solidFill>
                <a:srgbClr val="0000FF"/>
              </a:solidFill>
              <a:latin typeface="Times New Roman" pitchFamily="18" charset="0"/>
            </a:endParaRPr>
          </a:p>
        </p:txBody>
      </p:sp>
      <p:sp>
        <p:nvSpPr>
          <p:cNvPr id="12" name="TextBox 11"/>
          <p:cNvSpPr txBox="1"/>
          <p:nvPr/>
        </p:nvSpPr>
        <p:spPr>
          <a:xfrm>
            <a:off x="983551" y="1585276"/>
            <a:ext cx="2750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Theca interna</a:t>
            </a:r>
            <a:endParaRPr lang="en-US" sz="2000" b="1">
              <a:solidFill>
                <a:srgbClr val="C00000"/>
              </a:solidFill>
              <a:latin typeface="Times New Roman" pitchFamily="18" charset="0"/>
            </a:endParaRPr>
          </a:p>
        </p:txBody>
      </p:sp>
      <p:pic>
        <p:nvPicPr>
          <p:cNvPr id="13"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2442055"/>
            <a:ext cx="623954" cy="623954"/>
          </a:xfrm>
          <a:prstGeom prst="rect">
            <a:avLst/>
          </a:prstGeom>
          <a:noFill/>
        </p:spPr>
      </p:pic>
      <p:sp>
        <p:nvSpPr>
          <p:cNvPr id="14" name="TextBox 13"/>
          <p:cNvSpPr txBox="1"/>
          <p:nvPr/>
        </p:nvSpPr>
        <p:spPr>
          <a:xfrm>
            <a:off x="983551" y="2083032"/>
            <a:ext cx="2750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Theca externa</a:t>
            </a:r>
            <a:endParaRPr lang="en-US" sz="2000" b="1">
              <a:solidFill>
                <a:srgbClr val="C00000"/>
              </a:solidFill>
              <a:latin typeface="Times New Roman" pitchFamily="18" charset="0"/>
            </a:endParaRPr>
          </a:p>
        </p:txBody>
      </p:sp>
      <p:sp>
        <p:nvSpPr>
          <p:cNvPr id="15" name="TextBox 14"/>
          <p:cNvSpPr txBox="1"/>
          <p:nvPr/>
        </p:nvSpPr>
        <p:spPr>
          <a:xfrm>
            <a:off x="983550" y="2647950"/>
            <a:ext cx="3055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Zona pellucida</a:t>
            </a:r>
            <a:endParaRPr lang="en-US" sz="2000" b="1">
              <a:solidFill>
                <a:srgbClr val="C00000"/>
              </a:solidFill>
              <a:latin typeface="Times New Roman" pitchFamily="18" charset="0"/>
            </a:endParaRPr>
          </a:p>
        </p:txBody>
      </p:sp>
      <p:sp>
        <p:nvSpPr>
          <p:cNvPr id="16" name="TextBox 15"/>
          <p:cNvSpPr txBox="1"/>
          <p:nvPr/>
        </p:nvSpPr>
        <p:spPr>
          <a:xfrm>
            <a:off x="983550" y="3252086"/>
            <a:ext cx="3055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Membrane granulose</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3267076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6" grpId="0"/>
    </p:bldLst>
  </p:timing>
</p:sld>
</file>

<file path=ppt/slides/slide7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800100" indent="-800100"/>
            <a:r>
              <a:rPr lang="en-US" sz="2000" b="1" smtClean="0">
                <a:solidFill>
                  <a:srgbClr val="0000FF"/>
                </a:solidFill>
                <a:latin typeface="Times New Roman" pitchFamily="18" charset="0"/>
              </a:rPr>
              <a:t>26. ‘Corona radiata’ is a derivative of</a:t>
            </a:r>
            <a:endParaRPr lang="en-US" sz="2000" b="1">
              <a:solidFill>
                <a:srgbClr val="0000FF"/>
              </a:solidFill>
              <a:latin typeface="Times New Roman" pitchFamily="18" charset="0"/>
            </a:endParaRPr>
          </a:p>
        </p:txBody>
      </p:sp>
      <p:sp>
        <p:nvSpPr>
          <p:cNvPr id="12" name="TextBox 11"/>
          <p:cNvSpPr txBox="1"/>
          <p:nvPr/>
        </p:nvSpPr>
        <p:spPr>
          <a:xfrm>
            <a:off x="1114084" y="1370761"/>
            <a:ext cx="4524716"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smtClean="0">
                <a:solidFill>
                  <a:srgbClr val="C00000"/>
                </a:solidFill>
                <a:latin typeface="Times New Roman" pitchFamily="18" charset="0"/>
              </a:rPr>
              <a:t>1) Inner most layer of granulosa cells</a:t>
            </a:r>
            <a:endParaRPr lang="en-US" sz="2000" b="1">
              <a:solidFill>
                <a:srgbClr val="C00000"/>
              </a:solidFill>
              <a:latin typeface="Times New Roman" pitchFamily="18" charset="0"/>
            </a:endParaRPr>
          </a:p>
        </p:txBody>
      </p:sp>
      <p:pic>
        <p:nvPicPr>
          <p:cNvPr id="13"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80192" y="1200150"/>
            <a:ext cx="623954" cy="623954"/>
          </a:xfrm>
          <a:prstGeom prst="rect">
            <a:avLst/>
          </a:prstGeom>
          <a:noFill/>
        </p:spPr>
      </p:pic>
      <p:sp>
        <p:nvSpPr>
          <p:cNvPr id="14" name="TextBox 13"/>
          <p:cNvSpPr txBox="1"/>
          <p:nvPr/>
        </p:nvSpPr>
        <p:spPr>
          <a:xfrm>
            <a:off x="1114084" y="1868517"/>
            <a:ext cx="4524716"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Outer most layer of granulosa cells</a:t>
            </a:r>
            <a:endParaRPr lang="en-US" sz="2000" b="1">
              <a:solidFill>
                <a:srgbClr val="C00000"/>
              </a:solidFill>
              <a:latin typeface="Times New Roman" pitchFamily="18" charset="0"/>
            </a:endParaRPr>
          </a:p>
        </p:txBody>
      </p:sp>
      <p:sp>
        <p:nvSpPr>
          <p:cNvPr id="15" name="TextBox 14"/>
          <p:cNvSpPr txBox="1"/>
          <p:nvPr/>
        </p:nvSpPr>
        <p:spPr>
          <a:xfrm>
            <a:off x="1114084" y="2433435"/>
            <a:ext cx="2761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Tunica albuginea </a:t>
            </a:r>
            <a:endParaRPr lang="en-US" sz="2000" b="1">
              <a:solidFill>
                <a:srgbClr val="C00000"/>
              </a:solidFill>
              <a:latin typeface="Times New Roman" pitchFamily="18" charset="0"/>
            </a:endParaRPr>
          </a:p>
        </p:txBody>
      </p:sp>
      <p:sp>
        <p:nvSpPr>
          <p:cNvPr id="16" name="TextBox 15"/>
          <p:cNvSpPr txBox="1"/>
          <p:nvPr/>
        </p:nvSpPr>
        <p:spPr>
          <a:xfrm>
            <a:off x="1114084" y="3037571"/>
            <a:ext cx="2761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Tunica vaginalis</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11421164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6" grpId="0"/>
    </p:bldLst>
  </p:timing>
</p:sld>
</file>

<file path=ppt/slides/slide7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10" name="TextBox 9"/>
          <p:cNvSpPr txBox="1"/>
          <p:nvPr/>
        </p:nvSpPr>
        <p:spPr>
          <a:xfrm>
            <a:off x="609600" y="886910"/>
            <a:ext cx="792480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7713" indent="-747713"/>
            <a:r>
              <a:rPr lang="en-US" sz="2000" b="1" smtClean="0">
                <a:solidFill>
                  <a:srgbClr val="0000FF"/>
                </a:solidFill>
                <a:latin typeface="Times New Roman" pitchFamily="18" charset="0"/>
              </a:rPr>
              <a:t>27. Primary follicles are called as secondary follicles with the immediate development / formation of</a:t>
            </a:r>
            <a:endParaRPr lang="en-US" sz="2000" b="1">
              <a:solidFill>
                <a:srgbClr val="0000FF"/>
              </a:solidFill>
              <a:latin typeface="Times New Roman" pitchFamily="18" charset="0"/>
            </a:endParaRPr>
          </a:p>
        </p:txBody>
      </p:sp>
      <p:sp>
        <p:nvSpPr>
          <p:cNvPr id="12" name="TextBox 11"/>
          <p:cNvSpPr txBox="1"/>
          <p:nvPr/>
        </p:nvSpPr>
        <p:spPr>
          <a:xfrm>
            <a:off x="983550" y="1581150"/>
            <a:ext cx="4579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Granulosa cells</a:t>
            </a:r>
            <a:endParaRPr lang="en-US" sz="2000" b="1">
              <a:solidFill>
                <a:srgbClr val="C00000"/>
              </a:solidFill>
              <a:latin typeface="Times New Roman" pitchFamily="18" charset="0"/>
            </a:endParaRPr>
          </a:p>
        </p:txBody>
      </p:sp>
      <p:pic>
        <p:nvPicPr>
          <p:cNvPr id="13"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849658" y="2437929"/>
            <a:ext cx="623954" cy="623954"/>
          </a:xfrm>
          <a:prstGeom prst="rect">
            <a:avLst/>
          </a:prstGeom>
          <a:noFill/>
        </p:spPr>
      </p:pic>
      <p:sp>
        <p:nvSpPr>
          <p:cNvPr id="14" name="TextBox 13"/>
          <p:cNvSpPr txBox="1"/>
          <p:nvPr/>
        </p:nvSpPr>
        <p:spPr>
          <a:xfrm>
            <a:off x="983550" y="2078906"/>
            <a:ext cx="4579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Zona pellucida &amp; Corona radiate</a:t>
            </a:r>
            <a:endParaRPr lang="en-US" sz="2000" b="1">
              <a:solidFill>
                <a:srgbClr val="C00000"/>
              </a:solidFill>
              <a:latin typeface="Times New Roman" pitchFamily="18" charset="0"/>
            </a:endParaRPr>
          </a:p>
        </p:txBody>
      </p:sp>
      <p:sp>
        <p:nvSpPr>
          <p:cNvPr id="15" name="TextBox 14"/>
          <p:cNvSpPr txBox="1"/>
          <p:nvPr/>
        </p:nvSpPr>
        <p:spPr>
          <a:xfrm>
            <a:off x="983550" y="26438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Theca externa &amp; Theca interna</a:t>
            </a:r>
            <a:endParaRPr lang="en-US" sz="2000" b="1">
              <a:solidFill>
                <a:srgbClr val="C00000"/>
              </a:solidFill>
              <a:latin typeface="Times New Roman" pitchFamily="18" charset="0"/>
            </a:endParaRPr>
          </a:p>
        </p:txBody>
      </p:sp>
      <p:sp>
        <p:nvSpPr>
          <p:cNvPr id="16" name="TextBox 15"/>
          <p:cNvSpPr txBox="1"/>
          <p:nvPr/>
        </p:nvSpPr>
        <p:spPr>
          <a:xfrm>
            <a:off x="983550" y="3247960"/>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Secondary oocyte</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26248878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6" grpId="0"/>
    </p:bldLst>
  </p:timing>
</p:sld>
</file>

<file path=ppt/slides/slide7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7" name="TextBox 6"/>
          <p:cNvSpPr txBox="1"/>
          <p:nvPr/>
        </p:nvSpPr>
        <p:spPr>
          <a:xfrm>
            <a:off x="609600" y="886910"/>
            <a:ext cx="80010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7713" indent="-747713"/>
            <a:r>
              <a:rPr lang="en-US" sz="2000" b="1" smtClean="0">
                <a:solidFill>
                  <a:srgbClr val="0000FF"/>
                </a:solidFill>
                <a:latin typeface="Times New Roman" pitchFamily="18" charset="0"/>
              </a:rPr>
              <a:t>28. During oogenesis the first meiotic division</a:t>
            </a:r>
            <a:endParaRPr lang="en-US" sz="2000" b="1">
              <a:solidFill>
                <a:srgbClr val="0000FF"/>
              </a:solidFill>
              <a:latin typeface="Times New Roman" pitchFamily="18" charset="0"/>
            </a:endParaRPr>
          </a:p>
        </p:txBody>
      </p:sp>
      <p:sp>
        <p:nvSpPr>
          <p:cNvPr id="9" name="TextBox 8"/>
          <p:cNvSpPr txBox="1"/>
          <p:nvPr/>
        </p:nvSpPr>
        <p:spPr>
          <a:xfrm>
            <a:off x="907350" y="1352550"/>
            <a:ext cx="76270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Takes place in side the primary follicle, oogonium participates</a:t>
            </a:r>
            <a:endParaRPr lang="en-US" sz="2000" b="1">
              <a:solidFill>
                <a:srgbClr val="C00000"/>
              </a:solidFill>
              <a:latin typeface="Times New Roman" pitchFamily="18" charset="0"/>
            </a:endParaRPr>
          </a:p>
        </p:txBody>
      </p:sp>
      <p:pic>
        <p:nvPicPr>
          <p:cNvPr id="10"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782659" y="1586578"/>
            <a:ext cx="623954" cy="623954"/>
          </a:xfrm>
          <a:prstGeom prst="rect">
            <a:avLst/>
          </a:prstGeom>
          <a:noFill/>
        </p:spPr>
      </p:pic>
      <p:sp>
        <p:nvSpPr>
          <p:cNvPr id="11" name="TextBox 10"/>
          <p:cNvSpPr txBox="1"/>
          <p:nvPr/>
        </p:nvSpPr>
        <p:spPr>
          <a:xfrm>
            <a:off x="907350" y="1827447"/>
            <a:ext cx="7627050"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Leads to the formation of secondary oocyte, inside the secondary follicle</a:t>
            </a:r>
            <a:endParaRPr lang="en-US" sz="2000" b="1">
              <a:solidFill>
                <a:srgbClr val="C00000"/>
              </a:solidFill>
              <a:latin typeface="Times New Roman" pitchFamily="18" charset="0"/>
            </a:endParaRPr>
          </a:p>
        </p:txBody>
      </p:sp>
      <p:sp>
        <p:nvSpPr>
          <p:cNvPr id="17" name="TextBox 16"/>
          <p:cNvSpPr txBox="1"/>
          <p:nvPr/>
        </p:nvSpPr>
        <p:spPr>
          <a:xfrm>
            <a:off x="907350" y="2415224"/>
            <a:ext cx="6266908"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Leads to the development of secondary follicle, with primary oocyte</a:t>
            </a:r>
            <a:endParaRPr lang="en-US" sz="2000" b="1">
              <a:solidFill>
                <a:srgbClr val="C00000"/>
              </a:solidFill>
              <a:latin typeface="Times New Roman" pitchFamily="18" charset="0"/>
            </a:endParaRPr>
          </a:p>
        </p:txBody>
      </p:sp>
      <p:sp>
        <p:nvSpPr>
          <p:cNvPr id="18" name="TextBox 17"/>
          <p:cNvSpPr txBox="1"/>
          <p:nvPr/>
        </p:nvSpPr>
        <p:spPr>
          <a:xfrm>
            <a:off x="907350" y="3019360"/>
            <a:ext cx="6876508" cy="694240"/>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Occurs in side the secondary follicle, secondary oocyte participates</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26243564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7" grpId="0"/>
      <p:bldP spid="18" grpId="0"/>
    </p:bldLst>
  </p:timing>
</p:sld>
</file>

<file path=ppt/slides/slide7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TextBox 3"/>
          <p:cNvSpPr txBox="1"/>
          <p:nvPr/>
        </p:nvSpPr>
        <p:spPr>
          <a:xfrm>
            <a:off x="609600" y="886910"/>
            <a:ext cx="792480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90713" indent="-1890713"/>
            <a:r>
              <a:rPr lang="en-US" sz="2000" b="1" smtClean="0">
                <a:solidFill>
                  <a:srgbClr val="0000FF"/>
                </a:solidFill>
                <a:latin typeface="Times New Roman" pitchFamily="18" charset="0"/>
              </a:rPr>
              <a:t>29. First polar body lies in the   </a:t>
            </a:r>
            <a:endParaRPr lang="en-US" sz="2000" b="1">
              <a:solidFill>
                <a:srgbClr val="0000FF"/>
              </a:solidFill>
              <a:latin typeface="Times New Roman" pitchFamily="18" charset="0"/>
            </a:endParaRPr>
          </a:p>
        </p:txBody>
      </p:sp>
      <p:sp>
        <p:nvSpPr>
          <p:cNvPr id="6" name="TextBox 5"/>
          <p:cNvSpPr txBox="1"/>
          <p:nvPr/>
        </p:nvSpPr>
        <p:spPr>
          <a:xfrm>
            <a:off x="1059750" y="1276350"/>
            <a:ext cx="2327625"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1</a:t>
            </a:r>
            <a:r>
              <a:rPr lang="en-US" sz="2000" b="1" smtClean="0">
                <a:solidFill>
                  <a:srgbClr val="C00000"/>
                </a:solidFill>
                <a:latin typeface="Times New Roman" pitchFamily="18" charset="0"/>
              </a:rPr>
              <a:t>) Ooplasm</a:t>
            </a:r>
            <a:endParaRPr lang="en-US" sz="2000" b="1">
              <a:solidFill>
                <a:srgbClr val="C00000"/>
              </a:solidFill>
              <a:latin typeface="Times New Roman" pitchFamily="18" charset="0"/>
            </a:endParaRPr>
          </a:p>
        </p:txBody>
      </p:sp>
      <p:pic>
        <p:nvPicPr>
          <p:cNvPr id="7"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45450" y="2149918"/>
            <a:ext cx="623954" cy="623954"/>
          </a:xfrm>
          <a:prstGeom prst="rect">
            <a:avLst/>
          </a:prstGeom>
          <a:noFill/>
        </p:spPr>
      </p:pic>
      <p:sp>
        <p:nvSpPr>
          <p:cNvPr id="8" name="TextBox 7"/>
          <p:cNvSpPr txBox="1"/>
          <p:nvPr/>
        </p:nvSpPr>
        <p:spPr>
          <a:xfrm>
            <a:off x="1059750" y="1809750"/>
            <a:ext cx="30665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2</a:t>
            </a:r>
            <a:r>
              <a:rPr lang="en-US" sz="2000" b="1" smtClean="0">
                <a:solidFill>
                  <a:srgbClr val="C00000"/>
                </a:solidFill>
                <a:latin typeface="Times New Roman" pitchFamily="18" charset="0"/>
              </a:rPr>
              <a:t>) Corona radiata</a:t>
            </a:r>
            <a:endParaRPr lang="en-US" sz="2000" b="1">
              <a:solidFill>
                <a:srgbClr val="C00000"/>
              </a:solidFill>
              <a:latin typeface="Times New Roman" pitchFamily="18" charset="0"/>
            </a:endParaRPr>
          </a:p>
        </p:txBody>
      </p:sp>
      <p:sp>
        <p:nvSpPr>
          <p:cNvPr id="9" name="TextBox 8"/>
          <p:cNvSpPr txBox="1"/>
          <p:nvPr/>
        </p:nvSpPr>
        <p:spPr>
          <a:xfrm>
            <a:off x="1059750" y="2339024"/>
            <a:ext cx="4655250"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3</a:t>
            </a:r>
            <a:r>
              <a:rPr lang="en-US" sz="2000" b="1" smtClean="0">
                <a:solidFill>
                  <a:srgbClr val="C00000"/>
                </a:solidFill>
                <a:latin typeface="Times New Roman" pitchFamily="18" charset="0"/>
              </a:rPr>
              <a:t>) Perivitelline space</a:t>
            </a:r>
            <a:endParaRPr lang="en-US" sz="2000" b="1">
              <a:solidFill>
                <a:srgbClr val="C00000"/>
              </a:solidFill>
              <a:latin typeface="Times New Roman" pitchFamily="18" charset="0"/>
            </a:endParaRPr>
          </a:p>
        </p:txBody>
      </p:sp>
      <p:sp>
        <p:nvSpPr>
          <p:cNvPr id="10" name="TextBox 9"/>
          <p:cNvSpPr txBox="1"/>
          <p:nvPr/>
        </p:nvSpPr>
        <p:spPr>
          <a:xfrm>
            <a:off x="1059750" y="2943160"/>
            <a:ext cx="5809708" cy="386464"/>
          </a:xfrm>
          <a:prstGeom prst="rect">
            <a:avLst/>
          </a:prstGeom>
          <a:noFill/>
        </p:spPr>
        <p:txBody>
          <a:bodyPr wrap="square" lIns="77925" tIns="38963" rIns="77925" bIns="38963"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7338" indent="-287338"/>
            <a:r>
              <a:rPr lang="en-US" sz="2000" b="1">
                <a:solidFill>
                  <a:srgbClr val="C00000"/>
                </a:solidFill>
                <a:latin typeface="Times New Roman" pitchFamily="18" charset="0"/>
              </a:rPr>
              <a:t>4</a:t>
            </a:r>
            <a:r>
              <a:rPr lang="en-US" sz="2000" b="1" smtClean="0">
                <a:solidFill>
                  <a:srgbClr val="C00000"/>
                </a:solidFill>
                <a:latin typeface="Times New Roman" pitchFamily="18" charset="0"/>
              </a:rPr>
              <a:t>) Zona pellucida</a:t>
            </a:r>
            <a:endParaRPr lang="en-US" sz="2000" b="1">
              <a:solidFill>
                <a:srgbClr val="C00000"/>
              </a:solidFill>
              <a:latin typeface="Times New Roman" pitchFamily="18" charset="0"/>
            </a:endParaRPr>
          </a:p>
        </p:txBody>
      </p:sp>
    </p:spTree>
    <p:extLst>
      <p:ext uri="{BB962C8B-B14F-4D97-AF65-F5344CB8AC3E}">
        <p14:creationId xmlns:p14="http://schemas.microsoft.com/office/powerpoint/2010/main" val="41223655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P spid="10" grpId="0"/>
    </p:bldLst>
  </p:timing>
</p:sld>
</file>

<file path=ppt/slides/slide7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2600" y="1276350"/>
            <a:ext cx="4800600" cy="2743200"/>
          </a:xfrm>
          <a:prstGeom prst="roundRect">
            <a:avLst>
              <a:gd name="adj" fmla="val 8594"/>
            </a:avLst>
          </a:prstGeom>
          <a:solidFill>
            <a:srgbClr val="FFFFFF">
              <a:shade val="85000"/>
            </a:srgbClr>
          </a:solidFill>
          <a:ln>
            <a:noFill/>
          </a:ln>
          <a:effectLst/>
          <a:extLst/>
        </p:spPr>
      </p:pic>
      <p:sp>
        <p:nvSpPr>
          <p:cNvPr id="3" name="TextBox 2"/>
          <p:cNvSpPr txBox="1"/>
          <p:nvPr/>
        </p:nvSpPr>
        <p:spPr>
          <a:xfrm>
            <a:off x="3429000" y="17335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smtClean="0">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endPar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endParaRP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65018" y="798368"/>
            <a:ext cx="5282441"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COWPER’S or BULBOURETHRAL GLAND</a:t>
            </a:r>
          </a:p>
        </p:txBody>
      </p:sp>
      <p:sp>
        <p:nvSpPr>
          <p:cNvPr id="13" name="Rectangle 12"/>
          <p:cNvSpPr/>
          <p:nvPr/>
        </p:nvSpPr>
        <p:spPr>
          <a:xfrm>
            <a:off x="533400" y="1276350"/>
            <a:ext cx="4572000" cy="462852"/>
          </a:xfrm>
          <a:prstGeom prst="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Arial" pitchFamily="34" charset="0"/>
              <a:buChar char="•"/>
            </a:pPr>
            <a:r>
              <a:rPr lang="en-IN" sz="2000" b="1">
                <a:solidFill>
                  <a:schemeClr val="tx1"/>
                </a:solidFill>
                <a:latin typeface="Times New Roman" pitchFamily="18" charset="0"/>
                <a:cs typeface="Times New Roman" pitchFamily="18" charset="0"/>
              </a:rPr>
              <a:t>Secretes an alkaline fluid</a:t>
            </a:r>
          </a:p>
        </p:txBody>
      </p:sp>
      <p:sp>
        <p:nvSpPr>
          <p:cNvPr id="15" name="Rectangle 14"/>
          <p:cNvSpPr/>
          <p:nvPr/>
        </p:nvSpPr>
        <p:spPr>
          <a:xfrm>
            <a:off x="500895" y="1733550"/>
            <a:ext cx="8033505" cy="1468582"/>
          </a:xfrm>
          <a:prstGeom prst="rect">
            <a:avLst/>
          </a:prstGeom>
          <a:noFill/>
          <a:ln>
            <a:noFill/>
          </a:ln>
          <a:effectLst/>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buFont typeface="Arial" pitchFamily="34" charset="0"/>
              <a:buChar char="•"/>
            </a:pPr>
            <a:r>
              <a:rPr lang="en-IN" sz="2000" b="1">
                <a:solidFill>
                  <a:schemeClr val="tx1"/>
                </a:solidFill>
                <a:latin typeface="Times New Roman" pitchFamily="18" charset="0"/>
                <a:cs typeface="Times New Roman" pitchFamily="18" charset="0"/>
              </a:rPr>
              <a:t>The secretion lubricates the urethra and acts as a flushing agent. </a:t>
            </a:r>
          </a:p>
          <a:p>
            <a:pPr marL="342900" indent="-342900">
              <a:buFont typeface="Arial" pitchFamily="34" charset="0"/>
              <a:buChar char="•"/>
            </a:pPr>
            <a:endParaRPr lang="en-IN" sz="2000" b="1">
              <a:solidFill>
                <a:schemeClr val="tx1"/>
              </a:solidFill>
              <a:latin typeface="Times New Roman" pitchFamily="18" charset="0"/>
              <a:cs typeface="Times New Roman" pitchFamily="18" charset="0"/>
            </a:endParaRPr>
          </a:p>
          <a:p>
            <a:pPr marL="342900" indent="-342900">
              <a:buFont typeface="Arial" pitchFamily="34" charset="0"/>
              <a:buChar char="•"/>
            </a:pPr>
            <a:r>
              <a:rPr lang="en-IN" sz="2000" b="1">
                <a:solidFill>
                  <a:schemeClr val="tx1"/>
                </a:solidFill>
                <a:latin typeface="Times New Roman" pitchFamily="18" charset="0"/>
                <a:cs typeface="Times New Roman" pitchFamily="18" charset="0"/>
              </a:rPr>
              <a:t>It washes the acidic urinary residues present in the urethra before ejaculation.</a:t>
            </a:r>
          </a:p>
        </p:txBody>
      </p:sp>
    </p:spTree>
    <p:extLst>
      <p:ext uri="{BB962C8B-B14F-4D97-AF65-F5344CB8AC3E}">
        <p14:creationId xmlns:p14="http://schemas.microsoft.com/office/powerpoint/2010/main" val="31981292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wipe(left)">
                                      <p:cBhvr>
                                        <p:cTn id="14" dur="500"/>
                                        <p:tgtEl>
                                          <p:spTgt spid="13">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grpId="0" nodeType="clickEffect">
                                  <p:stCondLst>
                                    <p:cond delay="0"/>
                                  </p:stCondLst>
                                  <p:iterate type="lt">
                                    <p:tmPct val="10000"/>
                                  </p:iterate>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wipe(left)">
                                      <p:cBhvr>
                                        <p:cTn id="26" dur="500"/>
                                        <p:tgtEl>
                                          <p:spTgt spid="15">
                                            <p:txEl>
                                              <p:pRg st="0" end="0"/>
                                            </p:txEl>
                                          </p:spTgt>
                                        </p:tgtEl>
                                      </p:cBhvr>
                                    </p:animEffect>
                                  </p:childTnLst>
                                </p:cTn>
                              </p:par>
                            </p:childTnLst>
                          </p:cTn>
                        </p:par>
                      </p:childTnLst>
                    </p:cTn>
                  </p:par>
                  <p:par>
                    <p:cTn id="27" fill="hold" nodeType="clickPar">
                      <p:stCondLst>
                        <p:cond delay="indefinite"/>
                      </p:stCondLst>
                      <p:childTnLst>
                        <p:par>
                          <p:cTn id="28" fill="hold">
                            <p:stCondLst>
                              <p:cond delay="0"/>
                            </p:stCondLst>
                            <p:childTnLst>
                              <p:par>
                                <p:cTn id="29" presetID="22" presetClass="entr" presetSubtype="8" fill="hold" nodeType="clickEffect">
                                  <p:stCondLst>
                                    <p:cond delay="0"/>
                                  </p:stCondLst>
                                  <p:iterate type="lt">
                                    <p:tmPct val="10000"/>
                                  </p:iterate>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wipe(left)">
                                      <p:cBhvr>
                                        <p:cTn id="31"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51209" y="1570364"/>
            <a:ext cx="572791" cy="572791"/>
          </a:xfrm>
          <a:prstGeom prst="rect">
            <a:avLst/>
          </a:prstGeom>
          <a:noFill/>
        </p:spPr>
      </p:pic>
      <p:sp>
        <p:nvSpPr>
          <p:cNvPr id="5" name="TextBox 4"/>
          <p:cNvSpPr txBox="1"/>
          <p:nvPr/>
        </p:nvSpPr>
        <p:spPr>
          <a:xfrm>
            <a:off x="685800" y="971550"/>
            <a:ext cx="61722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Lubrication of  penis  is also due to the secretions of …….</a:t>
            </a:r>
            <a:endParaRPr lang="en-US" sz="2000" b="1">
              <a:solidFill>
                <a:srgbClr val="0000FF"/>
              </a:solidFill>
              <a:latin typeface="Times New Roman" pitchFamily="18" charset="0"/>
            </a:endParaRPr>
          </a:p>
        </p:txBody>
      </p:sp>
      <p:sp>
        <p:nvSpPr>
          <p:cNvPr id="8" name="TextBox 7"/>
          <p:cNvSpPr txBox="1"/>
          <p:nvPr/>
        </p:nvSpPr>
        <p:spPr>
          <a:xfrm>
            <a:off x="1071170" y="1676220"/>
            <a:ext cx="35770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Bulbourethral glands</a:t>
            </a:r>
          </a:p>
        </p:txBody>
      </p:sp>
      <p:sp>
        <p:nvSpPr>
          <p:cNvPr id="19" name="TextBox 18"/>
          <p:cNvSpPr txBox="1"/>
          <p:nvPr/>
        </p:nvSpPr>
        <p:spPr>
          <a:xfrm>
            <a:off x="1081104" y="217164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Sertoli cells</a:t>
            </a:r>
          </a:p>
        </p:txBody>
      </p:sp>
      <p:sp>
        <p:nvSpPr>
          <p:cNvPr id="20" name="TextBox 19"/>
          <p:cNvSpPr txBox="1"/>
          <p:nvPr/>
        </p:nvSpPr>
        <p:spPr>
          <a:xfrm>
            <a:off x="1081102" y="316224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Interstitial cells</a:t>
            </a:r>
          </a:p>
        </p:txBody>
      </p:sp>
      <p:sp>
        <p:nvSpPr>
          <p:cNvPr id="21" name="TextBox 20"/>
          <p:cNvSpPr txBox="1"/>
          <p:nvPr/>
        </p:nvSpPr>
        <p:spPr>
          <a:xfrm>
            <a:off x="1081103" y="268593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Leydig cells</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9846108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3" descr="D:\new desk\page\FreeVector-Quill-And-Ink.jp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57400" y="1276350"/>
            <a:ext cx="4800600" cy="2743200"/>
          </a:xfrm>
          <a:prstGeom prst="roundRect">
            <a:avLst>
              <a:gd name="adj" fmla="val 8594"/>
            </a:avLst>
          </a:prstGeom>
          <a:solidFill>
            <a:srgbClr val="FFFFFF">
              <a:shade val="85000"/>
            </a:srgbClr>
          </a:solidFill>
          <a:ln>
            <a:noFill/>
          </a:ln>
          <a:effectLst/>
        </p:spPr>
      </p:pic>
      <p:sp>
        <p:nvSpPr>
          <p:cNvPr id="3" name="TextBox 2"/>
          <p:cNvSpPr txBox="1"/>
          <p:nvPr/>
        </p:nvSpPr>
        <p:spPr>
          <a:xfrm>
            <a:off x="3733800" y="1733550"/>
            <a:ext cx="30480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3600" b="1">
                <a:solidFill>
                  <a:schemeClr val="tx1"/>
                </a:solidFill>
                <a:effectLst>
                  <a:outerShdw blurRad="60007" dist="200025" dir="15000000" sy="30000" kx="-1800000" algn="bl" rotWithShape="0">
                    <a:prstClr val="black">
                      <a:alpha val="32000"/>
                    </a:prstClr>
                  </a:outerShdw>
                </a:effectLst>
                <a:latin typeface="Comic Sans MS" panose="030f0702030302020204" pitchFamily="66" charset="0"/>
              </a:rPr>
              <a:t>Thank you… </a:t>
            </a:r>
          </a:p>
        </p:txBody>
      </p:sp>
    </p:spTree>
    <p:extLst>
      <p:ext uri="{BB962C8B-B14F-4D97-AF65-F5344CB8AC3E}">
        <p14:creationId xmlns:p14="http://schemas.microsoft.com/office/powerpoint/2010/main" val="22946650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grpId="0" nodeType="click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Effect transition="in" filter="wipe(left)">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7" name="Picture 3" descr="C:\Documents and Settings\Administrator\Desktop\B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4000"/>
                    </a14:imgEffect>
                    <a14:imgEffect>
                      <a14:colorTemperature colorTemp="7875"/>
                    </a14:imgEffect>
                    <a14:imgEffect>
                      <a14:saturation sat="205000"/>
                    </a14:imgEffect>
                    <a14:imgEffect>
                      <a14:brightnessContrast bright="-17000" contrast="1000"/>
                    </a14:imgEffect>
                  </a14:imgLayer>
                </a14:imgProps>
              </a:ext>
              <a:ext uri="{28A0092B-C50C-407E-A947-70E740481C1C}">
                <a14:useLocalDpi xmlns:a14="http://schemas.microsoft.com/office/drawing/2010/main" val="0"/>
              </a:ext>
            </a:extLst>
          </a:blip>
          <a:stretch>
            <a:fillRect/>
          </a:stretch>
        </p:blipFill>
        <p:spPr bwMode="auto">
          <a:xfrm>
            <a:off x="1964097" y="1140103"/>
            <a:ext cx="4741503" cy="3108047"/>
          </a:xfrm>
          <a:prstGeom prst="roundRect">
            <a:avLst>
              <a:gd name="adj" fmla="val 11111"/>
            </a:avLst>
          </a:prstGeom>
          <a:ln w="190500" cap="rnd">
            <a:solidFill>
              <a:schemeClr val="accent6">
                <a:lumMod val="60000"/>
                <a:lumOff val="40000"/>
              </a:schemeClr>
            </a:solidFill>
            <a:prstDash val="solid"/>
          </a:ln>
          <a:effectLst>
            <a:outerShdw blurRad="292100" dist="88900" dir="3660000" sx="95000" sy="95000" algn="tl" rotWithShape="0">
              <a:srgbClr val="000000">
                <a:alpha val="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46147" y="1607245"/>
            <a:ext cx="3778470" cy="2308324"/>
          </a:xfrm>
          <a:prstGeom prst="rect">
            <a:avLst/>
          </a:prstGeom>
          <a:solidFill>
            <a:srgbClr val="C00000"/>
          </a:solidFill>
        </p:spPr>
        <p:style>
          <a:lnRef idx="3">
            <a:schemeClr val="lt1"/>
          </a:lnRef>
          <a:fillRef idx="1">
            <a:schemeClr val="accent3"/>
          </a:fillRef>
          <a:effectRef idx="1">
            <a:schemeClr val="accent3"/>
          </a:effectRef>
          <a:fontRef idx="minor">
            <a:schemeClr val="lt1"/>
          </a:fontRef>
        </p:style>
        <p:txBody>
          <a:bodyPr wrap="square" rtlCol="0">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sz="3600" b="1"/>
              <a:t>UNIT – VA</a:t>
            </a:r>
          </a:p>
          <a:p>
            <a:pPr algn="ctr"/>
            <a:r>
              <a:rPr lang="en-US" sz="3600" b="1"/>
              <a:t>HUMAN REPRODUCTIVE SYSTEM</a:t>
            </a:r>
            <a:endParaRPr lang="en-US" sz="3200" b="1"/>
          </a:p>
        </p:txBody>
      </p:sp>
      <p:sp>
        <p:nvSpPr>
          <p:cNvPr id="6" name="Round Diagonal Corner Rectangle 5"/>
          <p:cNvSpPr/>
          <p:nvPr/>
        </p:nvSpPr>
        <p:spPr>
          <a:xfrm>
            <a:off x="533400" y="285750"/>
            <a:ext cx="6643686" cy="457200"/>
          </a:xfrm>
          <a:prstGeom prst="round2DiagRect">
            <a:avLst>
              <a:gd name="adj1" fmla="val 50000"/>
              <a:gd name="adj2" fmla="val 0"/>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4882046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fltVal val="0"/>
                                          </p:val>
                                        </p:tav>
                                        <p:tav tm="100000">
                                          <p:val>
                                            <p:strVal val="#ppt_w"/>
                                          </p:val>
                                        </p:tav>
                                      </p:tavLst>
                                    </p:anim>
                                    <p:anim calcmode="lin" valueType="num">
                                      <p:cBhvr>
                                        <p:cTn id="8" dur="1000" fill="hold"/>
                                        <p:tgtEl>
                                          <p:spTgt spid="1027"/>
                                        </p:tgtEl>
                                        <p:attrNameLst>
                                          <p:attrName>ppt_h</p:attrName>
                                        </p:attrNameLst>
                                      </p:cBhvr>
                                      <p:tavLst>
                                        <p:tav tm="0">
                                          <p:val>
                                            <p:fltVal val="0"/>
                                          </p:val>
                                        </p:tav>
                                        <p:tav tm="100000">
                                          <p:val>
                                            <p:strVal val="#ppt_h"/>
                                          </p:val>
                                        </p:tav>
                                      </p:tavLst>
                                    </p:anim>
                                    <p:anim calcmode="lin" valueType="num">
                                      <p:cBhvr>
                                        <p:cTn id="9" dur="1000" fill="hold"/>
                                        <p:tgtEl>
                                          <p:spTgt spid="102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22" presetClass="entr" presetSubtype="8" fill="hold" grpId="0" nodeType="clickEffect">
                                  <p:stCondLst>
                                    <p:cond delay="0"/>
                                  </p:stCondLst>
                                  <p:iterate type="lt">
                                    <p:tmPct val="10000"/>
                                  </p:iterate>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660500" y="1731824"/>
            <a:ext cx="7838796"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FEMALE REPRODUCTIVE SYSTEM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600" y="819150"/>
            <a:ext cx="55626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FEMALE  REPRODUCTIVE  SYSTEM</a:t>
            </a:r>
          </a:p>
        </p:txBody>
      </p:sp>
      <p:pic>
        <p:nvPicPr>
          <p:cNvPr id="2050" name="Picture 2"/>
          <p:cNvPicPr>
            <a:picLocks noChangeAspect="1" noChangeArrowheads="1"/>
          </p:cNvPicPr>
          <p:nvPr/>
        </p:nvPicPr>
        <p:blipFill>
          <a:blip r:embed="rId2"/>
          <a:srcRect b="5905"/>
          <a:stretch>
            <a:fillRect/>
          </a:stretch>
        </p:blipFill>
        <p:spPr bwMode="auto">
          <a:xfrm>
            <a:off x="685800" y="1428750"/>
            <a:ext cx="4876800" cy="3124200"/>
          </a:xfrm>
          <a:prstGeom prst="rect">
            <a:avLst/>
          </a:prstGeom>
          <a:ln w="88900" cap="sq" cmpd="thickThin">
            <a:noFill/>
            <a:prstDash val="solid"/>
            <a:miter lim="800000"/>
          </a:ln>
          <a:effectLst>
            <a:innerShdw blurRad="76200">
              <a:srgbClr val="000000"/>
            </a:innerShdw>
          </a:effectLst>
        </p:spPr>
      </p:pic>
      <p:sp>
        <p:nvSpPr>
          <p:cNvPr id="5" name="Rectangle 4"/>
          <p:cNvSpPr/>
          <p:nvPr/>
        </p:nvSpPr>
        <p:spPr>
          <a:xfrm>
            <a:off x="5638800" y="1428750"/>
            <a:ext cx="1524000" cy="430887"/>
          </a:xfrm>
          <a:prstGeom prst="rect">
            <a:avLst/>
          </a:prstGeom>
          <a:solidFill>
            <a:schemeClr val="bg1"/>
          </a:solidFill>
          <a:ln w="38100">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200" b="1">
                <a:solidFill>
                  <a:srgbClr val="660066"/>
                </a:solidFill>
                <a:latin typeface="Times New Roman" pitchFamily="18" charset="0"/>
                <a:cs typeface="Times New Roman" pitchFamily="18" charset="0"/>
              </a:rPr>
              <a:t>Front view</a:t>
            </a:r>
          </a:p>
        </p:txBody>
      </p:sp>
      <p:sp>
        <p:nvSpPr>
          <p:cNvPr id="3" name="Rectangle 2"/>
          <p:cNvSpPr/>
          <p:nvPr/>
        </p:nvSpPr>
        <p:spPr>
          <a:xfrm>
            <a:off x="762000" y="3562350"/>
            <a:ext cx="15240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526947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500"/>
                                        <p:tgtEl>
                                          <p:spTgt spid="2">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5" presetClass="entr" presetSubtype="0" fill="hold" nodeType="clickEffect">
                                  <p:stCondLst>
                                    <p:cond delay="0"/>
                                  </p:stCondLst>
                                  <p:iterate type="lt">
                                    <p:tmPct val="10000"/>
                                  </p:iterate>
                                  <p:childTnLst>
                                    <p:set>
                                      <p:cBhvr>
                                        <p:cTn id="18" dur="1" fill="hold">
                                          <p:stCondLst>
                                            <p:cond delay="0"/>
                                          </p:stCondLst>
                                        </p:cTn>
                                        <p:tgtEl>
                                          <p:spTgt spid="2050"/>
                                        </p:tgtEl>
                                        <p:attrNameLst>
                                          <p:attrName>style.visibility</p:attrName>
                                        </p:attrNameLst>
                                      </p:cBhvr>
                                      <p:to>
                                        <p:strVal val="visible"/>
                                      </p:to>
                                    </p:set>
                                    <p:anim calcmode="lin" valueType="num">
                                      <p:cBhvr>
                                        <p:cTn id="19" dur="1000" fill="hold"/>
                                        <p:tgtEl>
                                          <p:spTgt spid="2050"/>
                                        </p:tgtEl>
                                        <p:attrNameLst>
                                          <p:attrName>ppt_w</p:attrName>
                                        </p:attrNameLst>
                                      </p:cBhvr>
                                      <p:tavLst>
                                        <p:tav tm="0">
                                          <p:val>
                                            <p:strVal val="#ppt_w*0.70"/>
                                          </p:val>
                                        </p:tav>
                                        <p:tav tm="100000">
                                          <p:val>
                                            <p:strVal val="#ppt_w"/>
                                          </p:val>
                                        </p:tav>
                                      </p:tavLst>
                                    </p:anim>
                                    <p:anim calcmode="lin" valueType="num">
                                      <p:cBhvr>
                                        <p:cTn id="20" dur="1000" fill="hold"/>
                                        <p:tgtEl>
                                          <p:spTgt spid="2050"/>
                                        </p:tgtEl>
                                        <p:attrNameLst>
                                          <p:attrName>ppt_h</p:attrName>
                                        </p:attrNameLst>
                                      </p:cBhvr>
                                      <p:tavLst>
                                        <p:tav tm="0">
                                          <p:val>
                                            <p:strVal val="#ppt_h"/>
                                          </p:val>
                                        </p:tav>
                                        <p:tav tm="100000">
                                          <p:val>
                                            <p:strVal val="#ppt_h"/>
                                          </p:val>
                                        </p:tav>
                                      </p:tavLst>
                                    </p:anim>
                                    <p:animEffect transition="in" filter="fade">
                                      <p:cBhvr>
                                        <p:cTn id="21" dur="1000"/>
                                        <p:tgtEl>
                                          <p:spTgt spid="2050"/>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5" presetClass="entr" presetSubtype="0" fill="hold" grpId="0" nodeType="click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8" fill="hold" nodeType="clickEffect">
                                  <p:stCondLst>
                                    <p:cond delay="0"/>
                                  </p:stCondLst>
                                  <p:iterate type="lt">
                                    <p:tmPct val="10000"/>
                                  </p:iterate>
                                  <p:childTnLst>
                                    <p:set>
                                      <p:cBhvr>
                                        <p:cTn id="32" dur="1" fill="hold">
                                          <p:stCondLst>
                                            <p:cond delay="0"/>
                                          </p:stCondLst>
                                        </p:cTn>
                                        <p:tgtEl>
                                          <p:spTgt spid="5">
                                            <p:txEl>
                                              <p:pRg st="0" end="0"/>
                                            </p:txEl>
                                          </p:spTgt>
                                        </p:tgtEl>
                                        <p:attrNameLst>
                                          <p:attrName>style.visibility</p:attrName>
                                        </p:attrNameLst>
                                      </p:cBhvr>
                                      <p:to>
                                        <p:strVal val="visible"/>
                                      </p:to>
                                    </p:set>
                                    <p:animEffect transition="in" filter="wipe(left)">
                                      <p:cBhvr>
                                        <p:cTn id="3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7800" y="1317446"/>
            <a:ext cx="4663092" cy="3429000"/>
          </a:xfrm>
          <a:prstGeom prst="rect">
            <a:avLst/>
          </a:prstGeom>
          <a:noFill/>
          <a:ln w="381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9600" y="742950"/>
            <a:ext cx="55626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FEMALE  REPRODUCTIVE  SYSTEM</a:t>
            </a:r>
          </a:p>
        </p:txBody>
      </p:sp>
    </p:spTree>
    <p:extLst>
      <p:ext uri="{BB962C8B-B14F-4D97-AF65-F5344CB8AC3E}">
        <p14:creationId xmlns:p14="http://schemas.microsoft.com/office/powerpoint/2010/main" val="29938081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599" y="800040"/>
            <a:ext cx="5749199" cy="461665"/>
          </a:xfrm>
          <a:prstGeom prst="rect">
            <a:avLst/>
          </a:prstGeom>
          <a:solidFill>
            <a:schemeClr val="bg1"/>
          </a:solidFill>
          <a:ln w="38100">
            <a:solidFill>
              <a:srgbClr val="66006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400" b="1">
                <a:solidFill>
                  <a:srgbClr val="660066"/>
                </a:solidFill>
                <a:latin typeface="Times New Roman" pitchFamily="18" charset="0"/>
                <a:cs typeface="Times New Roman" pitchFamily="18" charset="0"/>
              </a:rPr>
              <a:t>FEMALE  REPRODUCTIVE  SYSTEM</a:t>
            </a:r>
          </a:p>
        </p:txBody>
      </p:sp>
      <p:sp>
        <p:nvSpPr>
          <p:cNvPr id="4" name="Rectangle 3"/>
          <p:cNvSpPr/>
          <p:nvPr/>
        </p:nvSpPr>
        <p:spPr>
          <a:xfrm>
            <a:off x="6507899" y="1302663"/>
            <a:ext cx="1797901" cy="430887"/>
          </a:xfrm>
          <a:prstGeom prst="rect">
            <a:avLst/>
          </a:prstGeom>
          <a:solidFill>
            <a:schemeClr val="bg1"/>
          </a:solidFill>
          <a:ln w="38100">
            <a:solidFill>
              <a:srgbClr val="660066"/>
            </a:solid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200" b="1">
                <a:solidFill>
                  <a:srgbClr val="660066"/>
                </a:solidFill>
                <a:latin typeface="Times New Roman" pitchFamily="18" charset="0"/>
                <a:cs typeface="Times New Roman" pitchFamily="18" charset="0"/>
              </a:rPr>
              <a:t>Lateral  view</a:t>
            </a:r>
          </a:p>
        </p:txBody>
      </p:sp>
      <p:pic>
        <p:nvPicPr>
          <p:cNvPr id="15364" name="Picture 4" descr="C:\Users\admin\Desktop\Blausen_0400_FemaleReproSystem_02.png"/>
          <p:cNvPicPr>
            <a:picLocks noChangeAspect="1" noChangeArrowheads="1"/>
          </p:cNvPicPr>
          <p:nvPr/>
        </p:nvPicPr>
        <p:blipFill>
          <a:blip r:embed="rId2"/>
          <a:srcRect l="12971" t="7220" r="9348" b="12339"/>
          <a:stretch>
            <a:fillRect/>
          </a:stretch>
        </p:blipFill>
        <p:spPr bwMode="auto">
          <a:xfrm>
            <a:off x="1304078" y="1418560"/>
            <a:ext cx="4419600" cy="3286790"/>
          </a:xfrm>
          <a:prstGeom prst="rect">
            <a:avLst/>
          </a:prstGeom>
          <a:noFill/>
        </p:spPr>
      </p:pic>
      <p:cxnSp>
        <p:nvCxnSpPr>
          <p:cNvPr id="10" name="Straight Arrow Connector 9"/>
          <p:cNvCxnSpPr/>
          <p:nvPr/>
        </p:nvCxnSpPr>
        <p:spPr>
          <a:xfrm rot="10800000">
            <a:off x="1608878" y="2790160"/>
            <a:ext cx="14478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 y="2485361"/>
            <a:ext cx="1037463"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cs typeface="Times New Roman" pitchFamily="18" charset="0"/>
              </a:rPr>
              <a:t>Urinary </a:t>
            </a:r>
          </a:p>
          <a:p>
            <a:pPr algn="ctr"/>
            <a:r>
              <a:rPr lang="en-US" b="1">
                <a:latin typeface="Times New Roman" pitchFamily="18" charset="0"/>
                <a:cs typeface="Times New Roman" pitchFamily="18" charset="0"/>
              </a:rPr>
              <a:t>bladder</a:t>
            </a:r>
          </a:p>
        </p:txBody>
      </p:sp>
      <p:cxnSp>
        <p:nvCxnSpPr>
          <p:cNvPr id="12" name="Straight Arrow Connector 11"/>
          <p:cNvCxnSpPr/>
          <p:nvPr/>
        </p:nvCxnSpPr>
        <p:spPr>
          <a:xfrm rot="10800000" flipV="1">
            <a:off x="1596180" y="3628360"/>
            <a:ext cx="1460503" cy="3746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1780" y="3780760"/>
            <a:ext cx="9371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urethra</a:t>
            </a:r>
          </a:p>
        </p:txBody>
      </p:sp>
      <p:cxnSp>
        <p:nvCxnSpPr>
          <p:cNvPr id="16" name="Straight Arrow Connector 15"/>
          <p:cNvCxnSpPr/>
          <p:nvPr/>
        </p:nvCxnSpPr>
        <p:spPr>
          <a:xfrm>
            <a:off x="3285278" y="2332960"/>
            <a:ext cx="25908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76078" y="2180560"/>
            <a:ext cx="9092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Uterus </a:t>
            </a:r>
          </a:p>
        </p:txBody>
      </p:sp>
      <p:cxnSp>
        <p:nvCxnSpPr>
          <p:cNvPr id="21" name="Straight Arrow Connector 20"/>
          <p:cNvCxnSpPr/>
          <p:nvPr/>
        </p:nvCxnSpPr>
        <p:spPr>
          <a:xfrm flipV="1">
            <a:off x="3056678" y="1875761"/>
            <a:ext cx="2819400" cy="215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952278" y="1723360"/>
            <a:ext cx="8130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Ovary</a:t>
            </a:r>
          </a:p>
        </p:txBody>
      </p:sp>
      <p:cxnSp>
        <p:nvCxnSpPr>
          <p:cNvPr id="38" name="Straight Arrow Connector 37"/>
          <p:cNvCxnSpPr/>
          <p:nvPr/>
        </p:nvCxnSpPr>
        <p:spPr>
          <a:xfrm rot="10800000">
            <a:off x="1380278" y="1875760"/>
            <a:ext cx="1543050" cy="127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1494761"/>
            <a:ext cx="117852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Times New Roman" pitchFamily="18" charset="0"/>
                <a:cs typeface="Times New Roman" pitchFamily="18" charset="0"/>
              </a:rPr>
              <a:t>Fallopian </a:t>
            </a:r>
          </a:p>
          <a:p>
            <a:pPr algn="ctr"/>
            <a:r>
              <a:rPr lang="en-US" b="1">
                <a:latin typeface="Times New Roman" pitchFamily="18" charset="0"/>
                <a:cs typeface="Times New Roman" pitchFamily="18" charset="0"/>
              </a:rPr>
              <a:t>tube</a:t>
            </a:r>
          </a:p>
        </p:txBody>
      </p:sp>
      <p:cxnSp>
        <p:nvCxnSpPr>
          <p:cNvPr id="40" name="Straight Arrow Connector 39"/>
          <p:cNvCxnSpPr/>
          <p:nvPr/>
        </p:nvCxnSpPr>
        <p:spPr>
          <a:xfrm>
            <a:off x="3666278" y="3247360"/>
            <a:ext cx="1828800" cy="762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418878" y="3868628"/>
            <a:ext cx="8688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Vagina</a:t>
            </a:r>
          </a:p>
        </p:txBody>
      </p:sp>
      <p:cxnSp>
        <p:nvCxnSpPr>
          <p:cNvPr id="42" name="Straight Arrow Connector 41"/>
          <p:cNvCxnSpPr/>
          <p:nvPr/>
        </p:nvCxnSpPr>
        <p:spPr>
          <a:xfrm>
            <a:off x="4275878" y="3018760"/>
            <a:ext cx="152400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832536" y="3077600"/>
            <a:ext cx="95410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Rectum</a:t>
            </a:r>
          </a:p>
        </p:txBody>
      </p:sp>
      <p:cxnSp>
        <p:nvCxnSpPr>
          <p:cNvPr id="44" name="Straight Arrow Connector 43"/>
          <p:cNvCxnSpPr/>
          <p:nvPr/>
        </p:nvCxnSpPr>
        <p:spPr>
          <a:xfrm>
            <a:off x="3742478" y="2790160"/>
            <a:ext cx="2057400" cy="76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52278" y="2637760"/>
            <a:ext cx="9092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Cervix </a:t>
            </a:r>
          </a:p>
        </p:txBody>
      </p:sp>
    </p:spTree>
    <p:extLst>
      <p:ext uri="{BB962C8B-B14F-4D97-AF65-F5344CB8AC3E}">
        <p14:creationId xmlns:p14="http://schemas.microsoft.com/office/powerpoint/2010/main" val="22690922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3" presetClass="entr" presetSubtype="16" fill="hold" nodeType="clickEffect">
                                  <p:stCondLst>
                                    <p:cond delay="0"/>
                                  </p:stCondLst>
                                  <p:iterate type="lt">
                                    <p:tmPct val="10000"/>
                                  </p:iterate>
                                  <p:childTnLst>
                                    <p:set>
                                      <p:cBhvr>
                                        <p:cTn id="18" dur="1" fill="hold">
                                          <p:stCondLst>
                                            <p:cond delay="0"/>
                                          </p:stCondLst>
                                        </p:cTn>
                                        <p:tgtEl>
                                          <p:spTgt spid="15364"/>
                                        </p:tgtEl>
                                        <p:attrNameLst>
                                          <p:attrName>style.visibility</p:attrName>
                                        </p:attrNameLst>
                                      </p:cBhvr>
                                      <p:to>
                                        <p:strVal val="visible"/>
                                      </p:to>
                                    </p:set>
                                    <p:anim calcmode="lin" valueType="num">
                                      <p:cBhvr>
                                        <p:cTn id="19" dur="500" fill="hold"/>
                                        <p:tgtEl>
                                          <p:spTgt spid="15364"/>
                                        </p:tgtEl>
                                        <p:attrNameLst>
                                          <p:attrName>ppt_w</p:attrName>
                                        </p:attrNameLst>
                                      </p:cBhvr>
                                      <p:tavLst>
                                        <p:tav tm="0">
                                          <p:val>
                                            <p:fltVal val="0"/>
                                          </p:val>
                                        </p:tav>
                                        <p:tav tm="100000">
                                          <p:val>
                                            <p:strVal val="#ppt_w"/>
                                          </p:val>
                                        </p:tav>
                                      </p:tavLst>
                                    </p:anim>
                                    <p:anim calcmode="lin" valueType="num">
                                      <p:cBhvr>
                                        <p:cTn id="20" dur="500" fill="hold"/>
                                        <p:tgtEl>
                                          <p:spTgt spid="15364"/>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2" presetClass="entr" presetSubtype="2" fill="hold" nodeType="click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Effect transition="in" filter="wipe(right)">
                                      <p:cBhvr>
                                        <p:cTn id="25" dur="500"/>
                                        <p:tgtEl>
                                          <p:spTgt spid="10"/>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22" presetClass="entr" presetSubtype="2" fill="hold" nodeType="clickEffect">
                                  <p:stCondLst>
                                    <p:cond delay="0"/>
                                  </p:stCondLst>
                                  <p:iterate type="lt">
                                    <p:tmPct val="10000"/>
                                  </p:iterate>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iterate type="lt">
                                    <p:tmPct val="10000"/>
                                  </p:iterate>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8" fill="hold" nodeType="clickEffect">
                                  <p:stCondLst>
                                    <p:cond delay="0"/>
                                  </p:stCondLst>
                                  <p:iterate type="lt">
                                    <p:tmPct val="10000"/>
                                  </p:iterate>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44"/>
                                        </p:tgtEl>
                                        <p:attrNameLst>
                                          <p:attrName>style.visibility</p:attrName>
                                        </p:attrNameLst>
                                      </p:cBhvr>
                                      <p:to>
                                        <p:strVal val="visible"/>
                                      </p:to>
                                    </p:set>
                                    <p:animEffect transition="in" filter="wipe(left)">
                                      <p:cBhvr>
                                        <p:cTn id="52" dur="500"/>
                                        <p:tgtEl>
                                          <p:spTgt spid="44"/>
                                        </p:tgtEl>
                                      </p:cBhvr>
                                    </p:animEffect>
                                  </p:childTnLst>
                                </p:cTn>
                              </p:par>
                            </p:childTnLst>
                          </p:cTn>
                        </p:par>
                        <p:par>
                          <p:cTn id="53" fill="hold" nodeType="afterGroup">
                            <p:stCondLst>
                              <p:cond delay="500"/>
                            </p:stCondLst>
                            <p:childTnLst>
                              <p:par>
                                <p:cTn id="54" presetID="22" presetClass="entr" presetSubtype="8" fill="hold" grpId="0" nodeType="afterEffect">
                                  <p:stCondLst>
                                    <p:cond delay="0"/>
                                  </p:stCondLst>
                                  <p:iterate type="lt">
                                    <p:tmPct val="10000"/>
                                  </p:iterate>
                                  <p:childTnLst>
                                    <p:set>
                                      <p:cBhvr>
                                        <p:cTn id="55" dur="1" fill="hold">
                                          <p:stCondLst>
                                            <p:cond delay="0"/>
                                          </p:stCondLst>
                                        </p:cTn>
                                        <p:tgtEl>
                                          <p:spTgt spid="46"/>
                                        </p:tgtEl>
                                        <p:attrNameLst>
                                          <p:attrName>style.visibility</p:attrName>
                                        </p:attrNameLst>
                                      </p:cBhvr>
                                      <p:to>
                                        <p:strVal val="visible"/>
                                      </p:to>
                                    </p:set>
                                    <p:animEffect transition="in" filter="wipe(left)">
                                      <p:cBhvr>
                                        <p:cTn id="56" dur="500"/>
                                        <p:tgtEl>
                                          <p:spTgt spid="46"/>
                                        </p:tgtEl>
                                      </p:cBhvr>
                                    </p:animEffect>
                                  </p:childTnLst>
                                </p:cTn>
                              </p:par>
                            </p:childTnLst>
                          </p:cTn>
                        </p:par>
                      </p:childTnLst>
                    </p:cTn>
                  </p:par>
                  <p:par>
                    <p:cTn id="57" fill="hold" nodeType="clickPar">
                      <p:stCondLst>
                        <p:cond delay="indefinite"/>
                      </p:stCondLst>
                      <p:childTnLst>
                        <p:par>
                          <p:cTn id="58" fill="hold">
                            <p:stCondLst>
                              <p:cond delay="0"/>
                            </p:stCondLst>
                            <p:childTnLst>
                              <p:par>
                                <p:cTn id="59" presetID="22" presetClass="entr" presetSubtype="8" fill="hold" nodeType="clickEffect">
                                  <p:stCondLst>
                                    <p:cond delay="0"/>
                                  </p:stCondLst>
                                  <p:iterate type="lt">
                                    <p:tmPct val="10000"/>
                                  </p:iterate>
                                  <p:childTnLst>
                                    <p:set>
                                      <p:cBhvr>
                                        <p:cTn id="60" dur="1" fill="hold">
                                          <p:stCondLst>
                                            <p:cond delay="0"/>
                                          </p:stCondLst>
                                        </p:cTn>
                                        <p:tgtEl>
                                          <p:spTgt spid="21"/>
                                        </p:tgtEl>
                                        <p:attrNameLst>
                                          <p:attrName>style.visibility</p:attrName>
                                        </p:attrNameLst>
                                      </p:cBhvr>
                                      <p:to>
                                        <p:strVal val="visible"/>
                                      </p:to>
                                    </p:set>
                                    <p:animEffect transition="in" filter="wipe(left)">
                                      <p:cBhvr>
                                        <p:cTn id="61" dur="500"/>
                                        <p:tgtEl>
                                          <p:spTgt spid="21"/>
                                        </p:tgtEl>
                                      </p:cBhvr>
                                    </p:animEffect>
                                  </p:childTnLst>
                                </p:cTn>
                              </p:par>
                            </p:childTnLst>
                          </p:cTn>
                        </p:par>
                        <p:par>
                          <p:cTn id="62" fill="hold" nodeType="afterGroup">
                            <p:stCondLst>
                              <p:cond delay="500"/>
                            </p:stCondLst>
                            <p:childTnLst>
                              <p:par>
                                <p:cTn id="63" presetID="22" presetClass="entr" presetSubtype="8" fill="hold" grpId="0" nodeType="afterEffect">
                                  <p:stCondLst>
                                    <p:cond delay="0"/>
                                  </p:stCondLst>
                                  <p:iterate type="lt">
                                    <p:tmPct val="10000"/>
                                  </p:iterate>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childTnLst>
                    </p:cTn>
                  </p:par>
                  <p:par>
                    <p:cTn id="66" fill="hold" nodeType="clickPar">
                      <p:stCondLst>
                        <p:cond delay="indefinite"/>
                      </p:stCondLst>
                      <p:childTnLst>
                        <p:par>
                          <p:cTn id="67" fill="hold">
                            <p:stCondLst>
                              <p:cond delay="0"/>
                            </p:stCondLst>
                            <p:childTnLst>
                              <p:par>
                                <p:cTn id="68" presetID="22" presetClass="entr" presetSubtype="2" fill="hold" nodeType="clickEffect">
                                  <p:stCondLst>
                                    <p:cond delay="0"/>
                                  </p:stCondLst>
                                  <p:iterate type="lt">
                                    <p:tmPct val="10000"/>
                                  </p:iterate>
                                  <p:childTnLst>
                                    <p:set>
                                      <p:cBhvr>
                                        <p:cTn id="69" dur="1" fill="hold">
                                          <p:stCondLst>
                                            <p:cond delay="0"/>
                                          </p:stCondLst>
                                        </p:cTn>
                                        <p:tgtEl>
                                          <p:spTgt spid="38"/>
                                        </p:tgtEl>
                                        <p:attrNameLst>
                                          <p:attrName>style.visibility</p:attrName>
                                        </p:attrNameLst>
                                      </p:cBhvr>
                                      <p:to>
                                        <p:strVal val="visible"/>
                                      </p:to>
                                    </p:set>
                                    <p:animEffect transition="in" filter="wipe(right)">
                                      <p:cBhvr>
                                        <p:cTn id="70" dur="500"/>
                                        <p:tgtEl>
                                          <p:spTgt spid="38"/>
                                        </p:tgtEl>
                                      </p:cBhvr>
                                    </p:animEffect>
                                  </p:childTnLst>
                                </p:cTn>
                              </p:par>
                            </p:childTnLst>
                          </p:cTn>
                        </p:par>
                        <p:par>
                          <p:cTn id="71" fill="hold" nodeType="afterGroup">
                            <p:stCondLst>
                              <p:cond delay="500"/>
                            </p:stCondLst>
                            <p:childTnLst>
                              <p:par>
                                <p:cTn id="72" presetID="22" presetClass="entr" presetSubtype="8" fill="hold" grpId="0" nodeType="afterEffect">
                                  <p:stCondLst>
                                    <p:cond delay="0"/>
                                  </p:stCondLst>
                                  <p:iterate type="lt">
                                    <p:tmPct val="10000"/>
                                  </p:iterate>
                                  <p:childTnLst>
                                    <p:set>
                                      <p:cBhvr>
                                        <p:cTn id="73" dur="1" fill="hold">
                                          <p:stCondLst>
                                            <p:cond delay="0"/>
                                          </p:stCondLst>
                                        </p:cTn>
                                        <p:tgtEl>
                                          <p:spTgt spid="39"/>
                                        </p:tgtEl>
                                        <p:attrNameLst>
                                          <p:attrName>style.visibility</p:attrName>
                                        </p:attrNameLst>
                                      </p:cBhvr>
                                      <p:to>
                                        <p:strVal val="visible"/>
                                      </p:to>
                                    </p:set>
                                    <p:animEffect transition="in" filter="wipe(left)">
                                      <p:cBhvr>
                                        <p:cTn id="74" dur="500"/>
                                        <p:tgtEl>
                                          <p:spTgt spid="39"/>
                                        </p:tgtEl>
                                      </p:cBhvr>
                                    </p:animEffect>
                                  </p:childTnLst>
                                </p:cTn>
                              </p:par>
                            </p:childTnLst>
                          </p:cTn>
                        </p:par>
                      </p:childTnLst>
                    </p:cTn>
                  </p:par>
                  <p:par>
                    <p:cTn id="75" fill="hold" nodeType="clickPar">
                      <p:stCondLst>
                        <p:cond delay="indefinite"/>
                      </p:stCondLst>
                      <p:childTnLst>
                        <p:par>
                          <p:cTn id="76" fill="hold">
                            <p:stCondLst>
                              <p:cond delay="0"/>
                            </p:stCondLst>
                            <p:childTnLst>
                              <p:par>
                                <p:cTn id="77" presetID="22" presetClass="entr" presetSubtype="8" fill="hold" nodeType="clickEffect">
                                  <p:stCondLst>
                                    <p:cond delay="0"/>
                                  </p:stCondLst>
                                  <p:iterate type="lt">
                                    <p:tmPct val="10000"/>
                                  </p:iterate>
                                  <p:childTnLst>
                                    <p:set>
                                      <p:cBhvr>
                                        <p:cTn id="78" dur="1" fill="hold">
                                          <p:stCondLst>
                                            <p:cond delay="0"/>
                                          </p:stCondLst>
                                        </p:cTn>
                                        <p:tgtEl>
                                          <p:spTgt spid="40"/>
                                        </p:tgtEl>
                                        <p:attrNameLst>
                                          <p:attrName>style.visibility</p:attrName>
                                        </p:attrNameLst>
                                      </p:cBhvr>
                                      <p:to>
                                        <p:strVal val="visible"/>
                                      </p:to>
                                    </p:set>
                                    <p:animEffect transition="in" filter="wipe(left)">
                                      <p:cBhvr>
                                        <p:cTn id="79" dur="500"/>
                                        <p:tgtEl>
                                          <p:spTgt spid="40"/>
                                        </p:tgtEl>
                                      </p:cBhvr>
                                    </p:animEffect>
                                  </p:childTnLst>
                                </p:cTn>
                              </p:par>
                            </p:childTnLst>
                          </p:cTn>
                        </p:par>
                        <p:par>
                          <p:cTn id="80" fill="hold" nodeType="afterGroup">
                            <p:stCondLst>
                              <p:cond delay="50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41"/>
                                        </p:tgtEl>
                                        <p:attrNameLst>
                                          <p:attrName>style.visibility</p:attrName>
                                        </p:attrNameLst>
                                      </p:cBhvr>
                                      <p:to>
                                        <p:strVal val="visible"/>
                                      </p:to>
                                    </p:set>
                                    <p:animEffect transition="in" filter="wipe(left)">
                                      <p:cBhvr>
                                        <p:cTn id="83" dur="500"/>
                                        <p:tgtEl>
                                          <p:spTgt spid="41"/>
                                        </p:tgtEl>
                                      </p:cBhvr>
                                    </p:animEffect>
                                  </p:childTnLst>
                                </p:cTn>
                              </p:par>
                            </p:childTnLst>
                          </p:cTn>
                        </p:par>
                      </p:childTnLst>
                    </p:cTn>
                  </p:par>
                  <p:par>
                    <p:cTn id="84" fill="hold" nodeType="clickPar">
                      <p:stCondLst>
                        <p:cond delay="indefinite"/>
                      </p:stCondLst>
                      <p:childTnLst>
                        <p:par>
                          <p:cTn id="85" fill="hold">
                            <p:stCondLst>
                              <p:cond delay="0"/>
                            </p:stCondLst>
                            <p:childTnLst>
                              <p:par>
                                <p:cTn id="86" presetID="22" presetClass="entr" presetSubtype="8" fill="hold" nodeType="clickEffect">
                                  <p:stCondLst>
                                    <p:cond delay="0"/>
                                  </p:stCondLst>
                                  <p:iterate type="lt">
                                    <p:tmPct val="10000"/>
                                  </p:iterate>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par>
                          <p:cTn id="89" fill="hold" nodeType="afterGroup">
                            <p:stCondLst>
                              <p:cond delay="500"/>
                            </p:stCondLst>
                            <p:childTnLst>
                              <p:par>
                                <p:cTn id="90" presetID="22" presetClass="entr" presetSubtype="8" fill="hold" grpId="0" nodeType="afterEffect">
                                  <p:stCondLst>
                                    <p:cond delay="0"/>
                                  </p:stCondLst>
                                  <p:iterate type="lt">
                                    <p:tmPct val="10000"/>
                                  </p:iterate>
                                  <p:childTnLst>
                                    <p:set>
                                      <p:cBhvr>
                                        <p:cTn id="91" dur="1" fill="hold">
                                          <p:stCondLst>
                                            <p:cond delay="0"/>
                                          </p:stCondLst>
                                        </p:cTn>
                                        <p:tgtEl>
                                          <p:spTgt spid="43"/>
                                        </p:tgtEl>
                                        <p:attrNameLst>
                                          <p:attrName>style.visibility</p:attrName>
                                        </p:attrNameLst>
                                      </p:cBhvr>
                                      <p:to>
                                        <p:strVal val="visible"/>
                                      </p:to>
                                    </p:set>
                                    <p:animEffect transition="in" filter="wipe(left)">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14" grpId="0"/>
      <p:bldP spid="19" grpId="0"/>
      <p:bldP spid="23" grpId="0"/>
      <p:bldP spid="39" grpId="0"/>
      <p:bldP spid="41" grpId="0"/>
      <p:bldP spid="43" grpId="0"/>
      <p:bldP spid="46" grpId="0"/>
    </p:bldLst>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6" name="Rectangle 25"/>
          <p:cNvSpPr/>
          <p:nvPr/>
        </p:nvSpPr>
        <p:spPr>
          <a:xfrm>
            <a:off x="5791200" y="1098887"/>
            <a:ext cx="2383415" cy="1015663"/>
          </a:xfrm>
          <a:prstGeom prst="rect">
            <a:avLst/>
          </a:prstGeom>
          <a:solidFill>
            <a:schemeClr val="bg1"/>
          </a:solidFill>
          <a:ln w="38100">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solidFill>
                  <a:srgbClr val="660066"/>
                </a:solidFill>
                <a:latin typeface="Times New Roman" pitchFamily="18" charset="0"/>
                <a:cs typeface="Times New Roman" pitchFamily="18" charset="0"/>
              </a:rPr>
              <a:t>FEMALE  REPRODUCTIVE  SYSTEM</a:t>
            </a:r>
          </a:p>
        </p:txBody>
      </p:sp>
      <p:sp>
        <p:nvSpPr>
          <p:cNvPr id="28" name="Cloud 27"/>
          <p:cNvSpPr/>
          <p:nvPr/>
        </p:nvSpPr>
        <p:spPr>
          <a:xfrm rot="20821122">
            <a:off x="546050" y="1354144"/>
            <a:ext cx="5086272" cy="2496348"/>
          </a:xfrm>
          <a:prstGeom prst="cloud">
            <a:avLst/>
          </a:prstGeom>
          <a:solidFill>
            <a:schemeClr val="accent5">
              <a:lumMod val="20000"/>
              <a:lumOff val="80000"/>
            </a:schemeClr>
          </a:solidFill>
          <a:ln w="42500"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base">
              <a:spcBef>
                <a:spcPct val="0"/>
              </a:spcBef>
              <a:spcAft>
                <a:spcPct val="0"/>
              </a:spcAft>
            </a:pPr>
            <a:r>
              <a:rPr lang="en-US" sz="2000" b="1">
                <a:latin typeface="Times New Roman" pitchFamily="18" charset="0"/>
                <a:ea typeface="Times New Roman" pitchFamily="18" charset="0"/>
                <a:cs typeface="Times New Roman" pitchFamily="18" charset="0"/>
              </a:rPr>
              <a:t>Consists of a pair of ovaries, a pair of oviducts, uterus, vagina and the external genitalia located in the pelvic region. </a:t>
            </a:r>
            <a:endParaRPr lang="en-US" sz="2000" b="1">
              <a:latin typeface="Times New Roman" pitchFamily="18" charset="0"/>
            </a:endParaRPr>
          </a:p>
        </p:txBody>
      </p:sp>
      <p:pic>
        <p:nvPicPr>
          <p:cNvPr id="29" name="Picture 2"/>
          <p:cNvPicPr>
            <a:picLocks noChangeAspect="1" noChangeArrowheads="1"/>
          </p:cNvPicPr>
          <p:nvPr/>
        </p:nvPicPr>
        <p:blipFill>
          <a:blip r:embed="rId2"/>
          <a:srcRect t="9330" r="4255" b="11134"/>
          <a:stretch>
            <a:fillRect/>
          </a:stretch>
        </p:blipFill>
        <p:spPr bwMode="auto">
          <a:xfrm>
            <a:off x="838200" y="895350"/>
            <a:ext cx="4343400" cy="3636336"/>
          </a:xfrm>
          <a:prstGeom prst="rect">
            <a:avLst/>
          </a:prstGeom>
          <a:ln w="88900" cap="sq" cmpd="thickThin">
            <a:noFill/>
            <a:prstDash val="solid"/>
            <a:miter lim="800000"/>
          </a:ln>
          <a:effectLst>
            <a:innerShdw blurRad="76200">
              <a:srgbClr val="000000"/>
            </a:innerShdw>
          </a:effectLst>
        </p:spPr>
      </p:pic>
      <p:sp>
        <p:nvSpPr>
          <p:cNvPr id="30" name="7-Point Star 29"/>
          <p:cNvSpPr/>
          <p:nvPr/>
        </p:nvSpPr>
        <p:spPr>
          <a:xfrm>
            <a:off x="4203700" y="2703919"/>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31" name="TextBox 30"/>
          <p:cNvSpPr txBox="1"/>
          <p:nvPr/>
        </p:nvSpPr>
        <p:spPr>
          <a:xfrm>
            <a:off x="4419600" y="2500719"/>
            <a:ext cx="101181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solidFill>
                  <a:sysClr val="windowText" lastClr="000000"/>
                </a:solidFill>
                <a:latin typeface="Times New Roman" pitchFamily="18" charset="0"/>
                <a:cs typeface="Times New Roman" pitchFamily="18" charset="0"/>
              </a:rPr>
              <a:t>Rectum </a:t>
            </a:r>
          </a:p>
        </p:txBody>
      </p:sp>
      <p:sp>
        <p:nvSpPr>
          <p:cNvPr id="32" name="7-Point Star 31"/>
          <p:cNvSpPr/>
          <p:nvPr/>
        </p:nvSpPr>
        <p:spPr>
          <a:xfrm>
            <a:off x="3352800" y="2602319"/>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33" name="TextBox 32"/>
          <p:cNvSpPr txBox="1"/>
          <p:nvPr/>
        </p:nvSpPr>
        <p:spPr>
          <a:xfrm>
            <a:off x="3226792" y="2126218"/>
            <a:ext cx="90922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solidFill>
                  <a:sysClr val="windowText" lastClr="000000"/>
                </a:solidFill>
                <a:latin typeface="Times New Roman" pitchFamily="18" charset="0"/>
                <a:cs typeface="Times New Roman" pitchFamily="18" charset="0"/>
              </a:rPr>
              <a:t>Uterus </a:t>
            </a:r>
          </a:p>
        </p:txBody>
      </p:sp>
      <p:sp>
        <p:nvSpPr>
          <p:cNvPr id="34" name="7-Point Star 33"/>
          <p:cNvSpPr/>
          <p:nvPr/>
        </p:nvSpPr>
        <p:spPr>
          <a:xfrm>
            <a:off x="2743200" y="3516719"/>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35" name="TextBox 34"/>
          <p:cNvSpPr txBox="1"/>
          <p:nvPr/>
        </p:nvSpPr>
        <p:spPr>
          <a:xfrm>
            <a:off x="2438400" y="3802618"/>
            <a:ext cx="1033296"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Urethra </a:t>
            </a:r>
          </a:p>
        </p:txBody>
      </p:sp>
      <p:sp>
        <p:nvSpPr>
          <p:cNvPr id="36" name="7-Point Star 35"/>
          <p:cNvSpPr/>
          <p:nvPr/>
        </p:nvSpPr>
        <p:spPr>
          <a:xfrm>
            <a:off x="2819400" y="2907119"/>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37" name="TextBox 36"/>
          <p:cNvSpPr txBox="1"/>
          <p:nvPr/>
        </p:nvSpPr>
        <p:spPr>
          <a:xfrm>
            <a:off x="935615" y="2602319"/>
            <a:ext cx="180690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Urinary bladder</a:t>
            </a:r>
          </a:p>
        </p:txBody>
      </p:sp>
      <p:sp>
        <p:nvSpPr>
          <p:cNvPr id="38" name="7-Point Star 37"/>
          <p:cNvSpPr/>
          <p:nvPr/>
        </p:nvSpPr>
        <p:spPr>
          <a:xfrm>
            <a:off x="2209800" y="3110319"/>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39" name="TextBox 38"/>
          <p:cNvSpPr txBox="1"/>
          <p:nvPr/>
        </p:nvSpPr>
        <p:spPr>
          <a:xfrm>
            <a:off x="609600" y="3313519"/>
            <a:ext cx="1819729"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Pubic symphysis</a:t>
            </a:r>
          </a:p>
        </p:txBody>
      </p:sp>
      <p:sp>
        <p:nvSpPr>
          <p:cNvPr id="40" name="7-Point Star 39"/>
          <p:cNvSpPr/>
          <p:nvPr/>
        </p:nvSpPr>
        <p:spPr>
          <a:xfrm>
            <a:off x="3429000" y="3110319"/>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41" name="TextBox 40"/>
          <p:cNvSpPr txBox="1"/>
          <p:nvPr/>
        </p:nvSpPr>
        <p:spPr>
          <a:xfrm>
            <a:off x="3149600" y="3330452"/>
            <a:ext cx="868828"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Vagina</a:t>
            </a:r>
          </a:p>
        </p:txBody>
      </p:sp>
      <p:sp>
        <p:nvSpPr>
          <p:cNvPr id="42" name="7-Point Star 41"/>
          <p:cNvSpPr/>
          <p:nvPr/>
        </p:nvSpPr>
        <p:spPr>
          <a:xfrm>
            <a:off x="2868000" y="1939719"/>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43" name="TextBox 42"/>
          <p:cNvSpPr txBox="1"/>
          <p:nvPr/>
        </p:nvSpPr>
        <p:spPr>
          <a:xfrm>
            <a:off x="3145415" y="1592818"/>
            <a:ext cx="81304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Ovary</a:t>
            </a:r>
          </a:p>
        </p:txBody>
      </p:sp>
      <p:sp>
        <p:nvSpPr>
          <p:cNvPr id="44" name="7-Point Star 43"/>
          <p:cNvSpPr/>
          <p:nvPr/>
        </p:nvSpPr>
        <p:spPr>
          <a:xfrm>
            <a:off x="2286000" y="2297519"/>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45" name="TextBox 44"/>
          <p:cNvSpPr txBox="1"/>
          <p:nvPr/>
        </p:nvSpPr>
        <p:spPr>
          <a:xfrm>
            <a:off x="990600" y="1821418"/>
            <a:ext cx="161454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Fallopian tube</a:t>
            </a:r>
          </a:p>
        </p:txBody>
      </p:sp>
    </p:spTree>
    <p:extLst>
      <p:ext uri="{BB962C8B-B14F-4D97-AF65-F5344CB8AC3E}">
        <p14:creationId xmlns:p14="http://schemas.microsoft.com/office/powerpoint/2010/main" val="3285669988"/>
      </p:ext>
    </p:extLst>
  </p:cSld>
  <p:clrMapOvr>
    <a:masterClrMapping/>
  </p:clrMapOvr>
  <p:transition advClick="0" advTm="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0" presetClass="entr" presetSubtype="0" fill="hold" grpId="0" nodeType="afterEffect">
                                  <p:stCondLst>
                                    <p:cond delay="0"/>
                                  </p:stCondLst>
                                  <p:iterate type="lt">
                                    <p:tmPct val="10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800" decel="100000"/>
                                        <p:tgtEl>
                                          <p:spTgt spid="28"/>
                                        </p:tgtEl>
                                      </p:cBhvr>
                                    </p:animEffect>
                                    <p:anim calcmode="lin" valueType="num">
                                      <p:cBhvr>
                                        <p:cTn id="8" dur="800" decel="100000" fill="hold"/>
                                        <p:tgtEl>
                                          <p:spTgt spid="28"/>
                                        </p:tgtEl>
                                        <p:attrNameLst>
                                          <p:attrName>style.rotation</p:attrName>
                                        </p:attrNameLst>
                                      </p:cBhvr>
                                      <p:tavLst>
                                        <p:tav tm="0">
                                          <p:val>
                                            <p:fltVal val="-90"/>
                                          </p:val>
                                        </p:tav>
                                        <p:tav tm="100000">
                                          <p:val>
                                            <p:fltVal val="0"/>
                                          </p:val>
                                        </p:tav>
                                      </p:tavLst>
                                    </p:anim>
                                    <p:anim calcmode="lin" valueType="num">
                                      <p:cBhvr>
                                        <p:cTn id="9" dur="800" decel="100000" fill="hold"/>
                                        <p:tgtEl>
                                          <p:spTgt spid="28"/>
                                        </p:tgtEl>
                                        <p:attrNameLst>
                                          <p:attrName>ppt_x</p:attrName>
                                        </p:attrNameLst>
                                      </p:cBhvr>
                                      <p:tavLst>
                                        <p:tav tm="0">
                                          <p:val>
                                            <p:strVal val="#ppt_x+0.4"/>
                                          </p:val>
                                        </p:tav>
                                        <p:tav tm="100000">
                                          <p:val>
                                            <p:strVal val="#ppt_x-0.05"/>
                                          </p:val>
                                        </p:tav>
                                      </p:tavLst>
                                    </p:anim>
                                    <p:anim calcmode="lin" valueType="num">
                                      <p:cBhvr>
                                        <p:cTn id="10" dur="800" decel="100000" fill="hold"/>
                                        <p:tgtEl>
                                          <p:spTgt spid="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left)">
                                      <p:cBhvr>
                                        <p:cTn id="17" dur="500"/>
                                        <p:tgtEl>
                                          <p:spTgt spid="28">
                                            <p:txEl>
                                              <p:pRg st="0" end="0"/>
                                            </p:txEl>
                                          </p:spTgt>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10" presetClass="exit" presetSubtype="0" fill="hold" grpId="1" nodeType="clickEffect">
                                  <p:stCondLst>
                                    <p:cond delay="0"/>
                                  </p:stCondLst>
                                  <p:iterate type="lt">
                                    <p:tmPct val="0"/>
                                  </p:iterate>
                                  <p:childTnLst>
                                    <p:animEffect transition="out" filter="fade">
                                      <p:cBhvr>
                                        <p:cTn id="21" dur="500"/>
                                        <p:tgtEl>
                                          <p:spTgt spid="28">
                                            <p:txEl>
                                              <p:pRg st="0" end="0"/>
                                            </p:txEl>
                                          </p:spTgt>
                                        </p:tgtEl>
                                      </p:cBhvr>
                                    </p:animEffect>
                                    <p:set>
                                      <p:cBhvr>
                                        <p:cTn id="22" dur="1" fill="hold">
                                          <p:stCondLst>
                                            <p:cond delay="499"/>
                                          </p:stCondLst>
                                        </p:cTn>
                                        <p:tgtEl>
                                          <p:spTgt spid="28">
                                            <p:txEl>
                                              <p:pRg st="0" end="0"/>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28">
                                            <p:bg/>
                                          </p:spTgt>
                                        </p:tgtEl>
                                      </p:cBhvr>
                                    </p:animEffect>
                                    <p:set>
                                      <p:cBhvr>
                                        <p:cTn id="25" dur="1" fill="hold">
                                          <p:stCondLst>
                                            <p:cond delay="499"/>
                                          </p:stCondLst>
                                        </p:cTn>
                                        <p:tgtEl>
                                          <p:spTgt spid="28">
                                            <p:bg/>
                                          </p:spTgt>
                                        </p:tgtEl>
                                        <p:attrNameLst>
                                          <p:attrName>style.visibility</p:attrName>
                                        </p:attrNameLst>
                                      </p:cBhvr>
                                      <p:to>
                                        <p:strVal val="hidden"/>
                                      </p:to>
                                    </p:set>
                                  </p:childTnLst>
                                </p:cTn>
                              </p:par>
                            </p:childTnLst>
                          </p:cTn>
                        </p:par>
                      </p:childTnLst>
                    </p:cTn>
                  </p:par>
                  <p:par>
                    <p:cTn id="26" fill="hold" nodeType="clickPar">
                      <p:stCondLst>
                        <p:cond delay="indefinite"/>
                        <p:cond evt="onBegin" delay="0">
                          <p:tn val="25"/>
                        </p:cond>
                      </p:stCondLst>
                      <p:childTnLst>
                        <p:par>
                          <p:cTn id="27" fill="hold">
                            <p:stCondLst>
                              <p:cond delay="0"/>
                            </p:stCondLst>
                            <p:childTnLst>
                              <p:par>
                                <p:cTn id="28" presetID="55" presetClass="entr" presetSubtype="0" fill="hold" nodeType="clickEffect">
                                  <p:stCondLst>
                                    <p:cond delay="0"/>
                                  </p:stCondLst>
                                  <p:iterate type="lt">
                                    <p:tmPct val="10000"/>
                                  </p:iterate>
                                  <p:childTnLst>
                                    <p:set>
                                      <p:cBhvr>
                                        <p:cTn id="29" dur="1" fill="hold">
                                          <p:stCondLst>
                                            <p:cond delay="0"/>
                                          </p:stCondLst>
                                        </p:cTn>
                                        <p:tgtEl>
                                          <p:spTgt spid="29"/>
                                        </p:tgtEl>
                                        <p:attrNameLst>
                                          <p:attrName>style.visibility</p:attrName>
                                        </p:attrNameLst>
                                      </p:cBhvr>
                                      <p:to>
                                        <p:strVal val="visible"/>
                                      </p:to>
                                    </p:set>
                                    <p:anim calcmode="lin" valueType="num">
                                      <p:cBhvr>
                                        <p:cTn id="30" dur="1000" fill="hold"/>
                                        <p:tgtEl>
                                          <p:spTgt spid="29"/>
                                        </p:tgtEl>
                                        <p:attrNameLst>
                                          <p:attrName>ppt_w</p:attrName>
                                        </p:attrNameLst>
                                      </p:cBhvr>
                                      <p:tavLst>
                                        <p:tav tm="0">
                                          <p:val>
                                            <p:strVal val="#ppt_w*0.70"/>
                                          </p:val>
                                        </p:tav>
                                        <p:tav tm="100000">
                                          <p:val>
                                            <p:strVal val="#ppt_w"/>
                                          </p:val>
                                        </p:tav>
                                      </p:tavLst>
                                    </p:anim>
                                    <p:anim calcmode="lin" valueType="num">
                                      <p:cBhvr>
                                        <p:cTn id="31" dur="1000" fill="hold"/>
                                        <p:tgtEl>
                                          <p:spTgt spid="29"/>
                                        </p:tgtEl>
                                        <p:attrNameLst>
                                          <p:attrName>ppt_h</p:attrName>
                                        </p:attrNameLst>
                                      </p:cBhvr>
                                      <p:tavLst>
                                        <p:tav tm="0">
                                          <p:val>
                                            <p:strVal val="#ppt_h"/>
                                          </p:val>
                                        </p:tav>
                                        <p:tav tm="100000">
                                          <p:val>
                                            <p:strVal val="#ppt_h"/>
                                          </p:val>
                                        </p:tav>
                                      </p:tavLst>
                                    </p:anim>
                                    <p:animEffect transition="in" filter="fade">
                                      <p:cBhvr>
                                        <p:cTn id="32" dur="1000"/>
                                        <p:tgtEl>
                                          <p:spTgt spid="29"/>
                                        </p:tgtEl>
                                      </p:cBhvr>
                                    </p:animEffect>
                                  </p:childTnLst>
                                </p:cTn>
                              </p:par>
                            </p:childTnLst>
                          </p:cTn>
                        </p:par>
                      </p:childTnLst>
                    </p:cTn>
                  </p:par>
                  <p:par>
                    <p:cTn id="33" fill="hold" nodeType="clickPar">
                      <p:stCondLst>
                        <p:cond delay="indefinite"/>
                        <p:cond evt="onBegin" delay="0">
                          <p:tn val="32"/>
                        </p:cond>
                      </p:stCondLst>
                      <p:childTnLst>
                        <p:par>
                          <p:cTn id="34" fill="hold">
                            <p:stCondLst>
                              <p:cond delay="0"/>
                            </p:stCondLst>
                            <p:childTnLst>
                              <p:par>
                                <p:cTn id="35" presetID="19" presetClass="entr" presetSubtype="10" fill="hold" grpId="0" nodeType="clickEffect">
                                  <p:stCondLst>
                                    <p:cond delay="0"/>
                                  </p:stCondLst>
                                  <p:iterate type="lt">
                                    <p:tmPct val="10000"/>
                                  </p:iterate>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fmla="#ppt_w*sin(2.5*pi*$)">
                                          <p:val>
                                            <p:fltVal val="0"/>
                                          </p:val>
                                        </p:tav>
                                        <p:tav tm="100000">
                                          <p:val>
                                            <p:fltVal val="1"/>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cond evt="onBegin" delay="0">
                          <p:tn val="38"/>
                        </p:cond>
                      </p:stCondLst>
                      <p:childTnLst>
                        <p:par>
                          <p:cTn id="40" fill="hold">
                            <p:stCondLst>
                              <p:cond delay="0"/>
                            </p:stCondLst>
                            <p:childTnLst>
                              <p:par>
                                <p:cTn id="41" presetID="22" presetClass="entr" presetSubtype="8" fill="hold" grpId="0" nodeType="clickEffect">
                                  <p:stCondLst>
                                    <p:cond delay="0"/>
                                  </p:stCondLst>
                                  <p:iterate type="lt">
                                    <p:tmPct val="10000"/>
                                  </p:iterate>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childTnLst>
                    </p:cTn>
                  </p:par>
                  <p:par>
                    <p:cTn id="44" fill="hold" nodeType="clickPar">
                      <p:stCondLst>
                        <p:cond delay="indefinite"/>
                        <p:cond evt="onBegin" delay="0">
                          <p:tn val="43"/>
                        </p:cond>
                      </p:stCondLst>
                      <p:childTnLst>
                        <p:par>
                          <p:cTn id="45" fill="hold">
                            <p:stCondLst>
                              <p:cond delay="0"/>
                            </p:stCondLst>
                            <p:childTnLst>
                              <p:par>
                                <p:cTn id="46" presetID="22" presetClass="entr" presetSubtype="8" fill="hold" nodeType="clickEffect">
                                  <p:stCondLst>
                                    <p:cond delay="0"/>
                                  </p:stCondLst>
                                  <p:iterate type="lt">
                                    <p:tmPct val="10000"/>
                                  </p:iterate>
                                  <p:childTnLst>
                                    <p:set>
                                      <p:cBhvr>
                                        <p:cTn id="47" dur="1" fill="hold">
                                          <p:stCondLst>
                                            <p:cond delay="0"/>
                                          </p:stCondLst>
                                        </p:cTn>
                                        <p:tgtEl>
                                          <p:spTgt spid="31">
                                            <p:txEl>
                                              <p:pRg st="0" end="0"/>
                                            </p:txEl>
                                          </p:spTgt>
                                        </p:tgtEl>
                                        <p:attrNameLst>
                                          <p:attrName>style.visibility</p:attrName>
                                        </p:attrNameLst>
                                      </p:cBhvr>
                                      <p:to>
                                        <p:strVal val="visible"/>
                                      </p:to>
                                    </p:set>
                                    <p:animEffect transition="in" filter="wipe(left)">
                                      <p:cBhvr>
                                        <p:cTn id="48" dur="500"/>
                                        <p:tgtEl>
                                          <p:spTgt spid="31">
                                            <p:txEl>
                                              <p:pRg st="0" end="0"/>
                                            </p:txEl>
                                          </p:spTgt>
                                        </p:tgtEl>
                                      </p:cBhvr>
                                    </p:animEffect>
                                  </p:childTnLst>
                                </p:cTn>
                              </p:par>
                            </p:childTnLst>
                          </p:cTn>
                        </p:par>
                      </p:childTnLst>
                    </p:cTn>
                  </p:par>
                  <p:par>
                    <p:cTn id="49" fill="hold" nodeType="clickPar">
                      <p:stCondLst>
                        <p:cond delay="indefinite"/>
                        <p:cond evt="onBegin" delay="0">
                          <p:tn val="48"/>
                        </p:cond>
                      </p:stCondLst>
                      <p:childTnLst>
                        <p:par>
                          <p:cTn id="50" fill="hold">
                            <p:stCondLst>
                              <p:cond delay="0"/>
                            </p:stCondLst>
                            <p:childTnLst>
                              <p:par>
                                <p:cTn id="51" presetID="19" presetClass="entr" presetSubtype="10" fill="hold" grpId="0" nodeType="clickEffect">
                                  <p:stCondLst>
                                    <p:cond delay="0"/>
                                  </p:stCondLst>
                                  <p:iterate type="lt">
                                    <p:tmPct val="10000"/>
                                  </p:iterate>
                                  <p:childTnLst>
                                    <p:set>
                                      <p:cBhvr>
                                        <p:cTn id="52" dur="1" fill="hold">
                                          <p:stCondLst>
                                            <p:cond delay="0"/>
                                          </p:stCondLst>
                                        </p:cTn>
                                        <p:tgtEl>
                                          <p:spTgt spid="32"/>
                                        </p:tgtEl>
                                        <p:attrNameLst>
                                          <p:attrName>style.visibility</p:attrName>
                                        </p:attrNameLst>
                                      </p:cBhvr>
                                      <p:to>
                                        <p:strVal val="visible"/>
                                      </p:to>
                                    </p:set>
                                    <p:anim calcmode="lin" valueType="num">
                                      <p:cBhvr>
                                        <p:cTn id="53" dur="1000" fill="hold"/>
                                        <p:tgtEl>
                                          <p:spTgt spid="32"/>
                                        </p:tgtEl>
                                        <p:attrNameLst>
                                          <p:attrName>ppt_w</p:attrName>
                                        </p:attrNameLst>
                                      </p:cBhvr>
                                      <p:tavLst>
                                        <p:tav tm="0" fmla="#ppt_w*sin(2.5*pi*$)">
                                          <p:val>
                                            <p:fltVal val="0"/>
                                          </p:val>
                                        </p:tav>
                                        <p:tav tm="100000">
                                          <p:val>
                                            <p:fltVal val="1"/>
                                          </p:val>
                                        </p:tav>
                                      </p:tavLst>
                                    </p:anim>
                                    <p:anim calcmode="lin" valueType="num">
                                      <p:cBhvr>
                                        <p:cTn id="54" dur="1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cond evt="onBegin" delay="0">
                          <p:tn val="54"/>
                        </p:cond>
                      </p:stCondLst>
                      <p:childTnLst>
                        <p:par>
                          <p:cTn id="56" fill="hold">
                            <p:stCondLst>
                              <p:cond delay="0"/>
                            </p:stCondLst>
                            <p:childTnLst>
                              <p:par>
                                <p:cTn id="57" presetID="22" presetClass="entr" presetSubtype="8" fill="hold" grpId="0" nodeType="clickEffect">
                                  <p:stCondLst>
                                    <p:cond delay="0"/>
                                  </p:stCondLst>
                                  <p:iterate type="lt">
                                    <p:tmPct val="10000"/>
                                  </p:iterate>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childTnLst>
                    </p:cTn>
                  </p:par>
                  <p:par>
                    <p:cTn id="60" fill="hold" nodeType="clickPar">
                      <p:stCondLst>
                        <p:cond delay="indefinite"/>
                        <p:cond evt="onBegin" delay="0">
                          <p:tn val="59"/>
                        </p:cond>
                      </p:stCondLst>
                      <p:childTnLst>
                        <p:par>
                          <p:cTn id="61" fill="hold">
                            <p:stCondLst>
                              <p:cond delay="0"/>
                            </p:stCondLst>
                            <p:childTnLst>
                              <p:par>
                                <p:cTn id="62" presetID="22" presetClass="entr" presetSubtype="8" fill="hold" nodeType="clickEffect">
                                  <p:stCondLst>
                                    <p:cond delay="0"/>
                                  </p:stCondLst>
                                  <p:iterate type="lt">
                                    <p:tmPct val="10000"/>
                                  </p:iterate>
                                  <p:childTnLst>
                                    <p:set>
                                      <p:cBhvr>
                                        <p:cTn id="63" dur="1" fill="hold">
                                          <p:stCondLst>
                                            <p:cond delay="0"/>
                                          </p:stCondLst>
                                        </p:cTn>
                                        <p:tgtEl>
                                          <p:spTgt spid="33">
                                            <p:txEl>
                                              <p:pRg st="0" end="0"/>
                                            </p:txEl>
                                          </p:spTgt>
                                        </p:tgtEl>
                                        <p:attrNameLst>
                                          <p:attrName>style.visibility</p:attrName>
                                        </p:attrNameLst>
                                      </p:cBhvr>
                                      <p:to>
                                        <p:strVal val="visible"/>
                                      </p:to>
                                    </p:set>
                                    <p:animEffect transition="in" filter="wipe(left)">
                                      <p:cBhvr>
                                        <p:cTn id="64" dur="500"/>
                                        <p:tgtEl>
                                          <p:spTgt spid="33">
                                            <p:txEl>
                                              <p:pRg st="0" end="0"/>
                                            </p:txEl>
                                          </p:spTgt>
                                        </p:tgtEl>
                                      </p:cBhvr>
                                    </p:animEffect>
                                  </p:childTnLst>
                                </p:cTn>
                              </p:par>
                            </p:childTnLst>
                          </p:cTn>
                        </p:par>
                      </p:childTnLst>
                    </p:cTn>
                  </p:par>
                  <p:par>
                    <p:cTn id="65" fill="hold" nodeType="clickPar">
                      <p:stCondLst>
                        <p:cond delay="indefinite"/>
                        <p:cond evt="onBegin" delay="0">
                          <p:tn val="64"/>
                        </p:cond>
                      </p:stCondLst>
                      <p:childTnLst>
                        <p:par>
                          <p:cTn id="66" fill="hold">
                            <p:stCondLst>
                              <p:cond delay="0"/>
                            </p:stCondLst>
                            <p:childTnLst>
                              <p:par>
                                <p:cTn id="67" presetID="19" presetClass="entr" presetSubtype="10" fill="hold" grpId="0" nodeType="clickEffect">
                                  <p:stCondLst>
                                    <p:cond delay="0"/>
                                  </p:stCondLst>
                                  <p:iterate type="lt">
                                    <p:tmPct val="10000"/>
                                  </p:iterate>
                                  <p:childTnLst>
                                    <p:set>
                                      <p:cBhvr>
                                        <p:cTn id="68" dur="1" fill="hold">
                                          <p:stCondLst>
                                            <p:cond delay="0"/>
                                          </p:stCondLst>
                                        </p:cTn>
                                        <p:tgtEl>
                                          <p:spTgt spid="34"/>
                                        </p:tgtEl>
                                        <p:attrNameLst>
                                          <p:attrName>style.visibility</p:attrName>
                                        </p:attrNameLst>
                                      </p:cBhvr>
                                      <p:to>
                                        <p:strVal val="visible"/>
                                      </p:to>
                                    </p:set>
                                    <p:anim calcmode="lin" valueType="num">
                                      <p:cBhvr>
                                        <p:cTn id="69" dur="1000" fill="hold"/>
                                        <p:tgtEl>
                                          <p:spTgt spid="34"/>
                                        </p:tgtEl>
                                        <p:attrNameLst>
                                          <p:attrName>ppt_w</p:attrName>
                                        </p:attrNameLst>
                                      </p:cBhvr>
                                      <p:tavLst>
                                        <p:tav tm="0" fmla="#ppt_w*sin(2.5*pi*$)">
                                          <p:val>
                                            <p:fltVal val="0"/>
                                          </p:val>
                                        </p:tav>
                                        <p:tav tm="100000">
                                          <p:val>
                                            <p:fltVal val="1"/>
                                          </p:val>
                                        </p:tav>
                                      </p:tavLst>
                                    </p:anim>
                                    <p:anim calcmode="lin" valueType="num">
                                      <p:cBhvr>
                                        <p:cTn id="70" dur="1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71" fill="hold" nodeType="clickPar">
                      <p:stCondLst>
                        <p:cond delay="indefinite"/>
                        <p:cond evt="onBegin" delay="0">
                          <p:tn val="70"/>
                        </p:cond>
                      </p:stCondLst>
                      <p:childTnLst>
                        <p:par>
                          <p:cTn id="72" fill="hold">
                            <p:stCondLst>
                              <p:cond delay="0"/>
                            </p:stCondLst>
                            <p:childTnLst>
                              <p:par>
                                <p:cTn id="73" presetID="22" presetClass="entr" presetSubtype="8" fill="hold" grpId="0" nodeType="clickEffect">
                                  <p:stCondLst>
                                    <p:cond delay="0"/>
                                  </p:stCondLst>
                                  <p:iterate type="lt">
                                    <p:tmPct val="10000"/>
                                  </p:iterate>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childTnLst>
                    </p:cTn>
                  </p:par>
                  <p:par>
                    <p:cTn id="76" fill="hold" nodeType="clickPar">
                      <p:stCondLst>
                        <p:cond delay="indefinite"/>
                        <p:cond evt="onBegin" delay="0">
                          <p:tn val="75"/>
                        </p:cond>
                      </p:stCondLst>
                      <p:childTnLst>
                        <p:par>
                          <p:cTn id="77" fill="hold">
                            <p:stCondLst>
                              <p:cond delay="0"/>
                            </p:stCondLst>
                            <p:childTnLst>
                              <p:par>
                                <p:cTn id="78" presetID="22" presetClass="entr" presetSubtype="8" fill="hold" nodeType="clickEffect">
                                  <p:stCondLst>
                                    <p:cond delay="0"/>
                                  </p:stCondLst>
                                  <p:iterate type="lt">
                                    <p:tmPct val="10000"/>
                                  </p:iterate>
                                  <p:childTnLst>
                                    <p:set>
                                      <p:cBhvr>
                                        <p:cTn id="79" dur="1" fill="hold">
                                          <p:stCondLst>
                                            <p:cond delay="0"/>
                                          </p:stCondLst>
                                        </p:cTn>
                                        <p:tgtEl>
                                          <p:spTgt spid="35">
                                            <p:txEl>
                                              <p:pRg st="0" end="0"/>
                                            </p:txEl>
                                          </p:spTgt>
                                        </p:tgtEl>
                                        <p:attrNameLst>
                                          <p:attrName>style.visibility</p:attrName>
                                        </p:attrNameLst>
                                      </p:cBhvr>
                                      <p:to>
                                        <p:strVal val="visible"/>
                                      </p:to>
                                    </p:set>
                                    <p:animEffect transition="in" filter="wipe(left)">
                                      <p:cBhvr>
                                        <p:cTn id="80" dur="500"/>
                                        <p:tgtEl>
                                          <p:spTgt spid="35">
                                            <p:txEl>
                                              <p:pRg st="0" end="0"/>
                                            </p:txEl>
                                          </p:spTgt>
                                        </p:tgtEl>
                                      </p:cBhvr>
                                    </p:animEffect>
                                  </p:childTnLst>
                                </p:cTn>
                              </p:par>
                            </p:childTnLst>
                          </p:cTn>
                        </p:par>
                      </p:childTnLst>
                    </p:cTn>
                  </p:par>
                  <p:par>
                    <p:cTn id="81" fill="hold" nodeType="clickPar">
                      <p:stCondLst>
                        <p:cond delay="indefinite"/>
                        <p:cond evt="onBegin" delay="0">
                          <p:tn val="80"/>
                        </p:cond>
                      </p:stCondLst>
                      <p:childTnLst>
                        <p:par>
                          <p:cTn id="82" fill="hold">
                            <p:stCondLst>
                              <p:cond delay="0"/>
                            </p:stCondLst>
                            <p:childTnLst>
                              <p:par>
                                <p:cTn id="83" presetID="19" presetClass="entr" presetSubtype="10" fill="hold" grpId="0" nodeType="clickEffect">
                                  <p:stCondLst>
                                    <p:cond delay="0"/>
                                  </p:stCondLst>
                                  <p:iterate type="lt">
                                    <p:tmPct val="10000"/>
                                  </p:iterate>
                                  <p:childTnLst>
                                    <p:set>
                                      <p:cBhvr>
                                        <p:cTn id="84" dur="1" fill="hold">
                                          <p:stCondLst>
                                            <p:cond delay="0"/>
                                          </p:stCondLst>
                                        </p:cTn>
                                        <p:tgtEl>
                                          <p:spTgt spid="36"/>
                                        </p:tgtEl>
                                        <p:attrNameLst>
                                          <p:attrName>style.visibility</p:attrName>
                                        </p:attrNameLst>
                                      </p:cBhvr>
                                      <p:to>
                                        <p:strVal val="visible"/>
                                      </p:to>
                                    </p:set>
                                    <p:anim calcmode="lin" valueType="num">
                                      <p:cBhvr>
                                        <p:cTn id="85" dur="1000" fill="hold"/>
                                        <p:tgtEl>
                                          <p:spTgt spid="36"/>
                                        </p:tgtEl>
                                        <p:attrNameLst>
                                          <p:attrName>ppt_w</p:attrName>
                                        </p:attrNameLst>
                                      </p:cBhvr>
                                      <p:tavLst>
                                        <p:tav tm="0" fmla="#ppt_w*sin(2.5*pi*$)">
                                          <p:val>
                                            <p:fltVal val="0"/>
                                          </p:val>
                                        </p:tav>
                                        <p:tav tm="100000">
                                          <p:val>
                                            <p:fltVal val="1"/>
                                          </p:val>
                                        </p:tav>
                                      </p:tavLst>
                                    </p:anim>
                                    <p:anim calcmode="lin" valueType="num">
                                      <p:cBhvr>
                                        <p:cTn id="86" dur="1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cond evt="onBegin" delay="0">
                          <p:tn val="86"/>
                        </p:cond>
                      </p:stCondLst>
                      <p:childTnLst>
                        <p:par>
                          <p:cTn id="88" fill="hold">
                            <p:stCondLst>
                              <p:cond delay="0"/>
                            </p:stCondLst>
                            <p:childTnLst>
                              <p:par>
                                <p:cTn id="89" presetID="22" presetClass="entr" presetSubtype="8" fill="hold" grpId="0" nodeType="clickEffect">
                                  <p:stCondLst>
                                    <p:cond delay="0"/>
                                  </p:stCondLst>
                                  <p:iterate type="lt">
                                    <p:tmPct val="10000"/>
                                  </p:iterate>
                                  <p:childTnLst>
                                    <p:set>
                                      <p:cBhvr>
                                        <p:cTn id="90" dur="1" fill="hold">
                                          <p:stCondLst>
                                            <p:cond delay="0"/>
                                          </p:stCondLst>
                                        </p:cTn>
                                        <p:tgtEl>
                                          <p:spTgt spid="37"/>
                                        </p:tgtEl>
                                        <p:attrNameLst>
                                          <p:attrName>style.visibility</p:attrName>
                                        </p:attrNameLst>
                                      </p:cBhvr>
                                      <p:to>
                                        <p:strVal val="visible"/>
                                      </p:to>
                                    </p:set>
                                    <p:animEffect transition="in" filter="wipe(left)">
                                      <p:cBhvr>
                                        <p:cTn id="91" dur="500"/>
                                        <p:tgtEl>
                                          <p:spTgt spid="37"/>
                                        </p:tgtEl>
                                      </p:cBhvr>
                                    </p:animEffect>
                                  </p:childTnLst>
                                </p:cTn>
                              </p:par>
                            </p:childTnLst>
                          </p:cTn>
                        </p:par>
                      </p:childTnLst>
                    </p:cTn>
                  </p:par>
                  <p:par>
                    <p:cTn id="92" fill="hold" nodeType="clickPar">
                      <p:stCondLst>
                        <p:cond delay="indefinite"/>
                        <p:cond evt="onBegin" delay="0">
                          <p:tn val="91"/>
                        </p:cond>
                      </p:stCondLst>
                      <p:childTnLst>
                        <p:par>
                          <p:cTn id="93" fill="hold">
                            <p:stCondLst>
                              <p:cond delay="0"/>
                            </p:stCondLst>
                            <p:childTnLst>
                              <p:par>
                                <p:cTn id="94" presetID="22" presetClass="entr" presetSubtype="8" fill="hold" nodeType="clickEffect">
                                  <p:stCondLst>
                                    <p:cond delay="0"/>
                                  </p:stCondLst>
                                  <p:iterate type="lt">
                                    <p:tmPct val="10000"/>
                                  </p:iterate>
                                  <p:childTnLst>
                                    <p:set>
                                      <p:cBhvr>
                                        <p:cTn id="95" dur="1" fill="hold">
                                          <p:stCondLst>
                                            <p:cond delay="0"/>
                                          </p:stCondLst>
                                        </p:cTn>
                                        <p:tgtEl>
                                          <p:spTgt spid="37">
                                            <p:txEl>
                                              <p:pRg st="0" end="0"/>
                                            </p:txEl>
                                          </p:spTgt>
                                        </p:tgtEl>
                                        <p:attrNameLst>
                                          <p:attrName>style.visibility</p:attrName>
                                        </p:attrNameLst>
                                      </p:cBhvr>
                                      <p:to>
                                        <p:strVal val="visible"/>
                                      </p:to>
                                    </p:set>
                                    <p:animEffect transition="in" filter="wipe(left)">
                                      <p:cBhvr>
                                        <p:cTn id="96" dur="500"/>
                                        <p:tgtEl>
                                          <p:spTgt spid="37">
                                            <p:txEl>
                                              <p:pRg st="0" end="0"/>
                                            </p:txEl>
                                          </p:spTgt>
                                        </p:tgtEl>
                                      </p:cBhvr>
                                    </p:animEffect>
                                  </p:childTnLst>
                                </p:cTn>
                              </p:par>
                            </p:childTnLst>
                          </p:cTn>
                        </p:par>
                      </p:childTnLst>
                    </p:cTn>
                  </p:par>
                  <p:par>
                    <p:cTn id="97" fill="hold" nodeType="clickPar">
                      <p:stCondLst>
                        <p:cond delay="indefinite"/>
                        <p:cond evt="onBegin" delay="0">
                          <p:tn val="96"/>
                        </p:cond>
                      </p:stCondLst>
                      <p:childTnLst>
                        <p:par>
                          <p:cTn id="98" fill="hold">
                            <p:stCondLst>
                              <p:cond delay="0"/>
                            </p:stCondLst>
                            <p:childTnLst>
                              <p:par>
                                <p:cTn id="99" presetID="19" presetClass="entr" presetSubtype="10" fill="hold" grpId="0" nodeType="clickEffect">
                                  <p:stCondLst>
                                    <p:cond delay="0"/>
                                  </p:stCondLst>
                                  <p:iterate type="lt">
                                    <p:tmPct val="10000"/>
                                  </p:iterate>
                                  <p:childTnLst>
                                    <p:set>
                                      <p:cBhvr>
                                        <p:cTn id="100" dur="1" fill="hold">
                                          <p:stCondLst>
                                            <p:cond delay="0"/>
                                          </p:stCondLst>
                                        </p:cTn>
                                        <p:tgtEl>
                                          <p:spTgt spid="38"/>
                                        </p:tgtEl>
                                        <p:attrNameLst>
                                          <p:attrName>style.visibility</p:attrName>
                                        </p:attrNameLst>
                                      </p:cBhvr>
                                      <p:to>
                                        <p:strVal val="visible"/>
                                      </p:to>
                                    </p:set>
                                    <p:anim calcmode="lin" valueType="num">
                                      <p:cBhvr>
                                        <p:cTn id="101" dur="1000" fill="hold"/>
                                        <p:tgtEl>
                                          <p:spTgt spid="38"/>
                                        </p:tgtEl>
                                        <p:attrNameLst>
                                          <p:attrName>ppt_w</p:attrName>
                                        </p:attrNameLst>
                                      </p:cBhvr>
                                      <p:tavLst>
                                        <p:tav tm="0" fmla="#ppt_w*sin(2.5*pi*$)">
                                          <p:val>
                                            <p:fltVal val="0"/>
                                          </p:val>
                                        </p:tav>
                                        <p:tav tm="100000">
                                          <p:val>
                                            <p:fltVal val="1"/>
                                          </p:val>
                                        </p:tav>
                                      </p:tavLst>
                                    </p:anim>
                                    <p:anim calcmode="lin" valueType="num">
                                      <p:cBhvr>
                                        <p:cTn id="102" dur="1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03" fill="hold" nodeType="clickPar">
                      <p:stCondLst>
                        <p:cond delay="indefinite"/>
                        <p:cond evt="onBegin" delay="0">
                          <p:tn val="102"/>
                        </p:cond>
                      </p:stCondLst>
                      <p:childTnLst>
                        <p:par>
                          <p:cTn id="104" fill="hold">
                            <p:stCondLst>
                              <p:cond delay="0"/>
                            </p:stCondLst>
                            <p:childTnLst>
                              <p:par>
                                <p:cTn id="105" presetID="22" presetClass="entr" presetSubtype="8" fill="hold" grpId="0" nodeType="clickEffect">
                                  <p:stCondLst>
                                    <p:cond delay="0"/>
                                  </p:stCondLst>
                                  <p:iterate type="lt">
                                    <p:tmPct val="10000"/>
                                  </p:iterate>
                                  <p:childTnLst>
                                    <p:set>
                                      <p:cBhvr>
                                        <p:cTn id="106" dur="1" fill="hold">
                                          <p:stCondLst>
                                            <p:cond delay="0"/>
                                          </p:stCondLst>
                                        </p:cTn>
                                        <p:tgtEl>
                                          <p:spTgt spid="39"/>
                                        </p:tgtEl>
                                        <p:attrNameLst>
                                          <p:attrName>style.visibility</p:attrName>
                                        </p:attrNameLst>
                                      </p:cBhvr>
                                      <p:to>
                                        <p:strVal val="visible"/>
                                      </p:to>
                                    </p:set>
                                    <p:animEffect transition="in" filter="wipe(left)">
                                      <p:cBhvr>
                                        <p:cTn id="107" dur="500"/>
                                        <p:tgtEl>
                                          <p:spTgt spid="39"/>
                                        </p:tgtEl>
                                      </p:cBhvr>
                                    </p:animEffect>
                                  </p:childTnLst>
                                </p:cTn>
                              </p:par>
                            </p:childTnLst>
                          </p:cTn>
                        </p:par>
                      </p:childTnLst>
                    </p:cTn>
                  </p:par>
                  <p:par>
                    <p:cTn id="108" fill="hold" nodeType="clickPar">
                      <p:stCondLst>
                        <p:cond delay="indefinite"/>
                        <p:cond evt="onBegin" delay="0">
                          <p:tn val="107"/>
                        </p:cond>
                      </p:stCondLst>
                      <p:childTnLst>
                        <p:par>
                          <p:cTn id="109" fill="hold">
                            <p:stCondLst>
                              <p:cond delay="0"/>
                            </p:stCondLst>
                            <p:childTnLst>
                              <p:par>
                                <p:cTn id="110" presetID="22" presetClass="entr" presetSubtype="8" fill="hold" nodeType="clickEffect">
                                  <p:stCondLst>
                                    <p:cond delay="0"/>
                                  </p:stCondLst>
                                  <p:iterate type="lt">
                                    <p:tmPct val="10000"/>
                                  </p:iterate>
                                  <p:childTnLst>
                                    <p:set>
                                      <p:cBhvr>
                                        <p:cTn id="111" dur="1" fill="hold">
                                          <p:stCondLst>
                                            <p:cond delay="0"/>
                                          </p:stCondLst>
                                        </p:cTn>
                                        <p:tgtEl>
                                          <p:spTgt spid="39">
                                            <p:txEl>
                                              <p:pRg st="0" end="0"/>
                                            </p:txEl>
                                          </p:spTgt>
                                        </p:tgtEl>
                                        <p:attrNameLst>
                                          <p:attrName>style.visibility</p:attrName>
                                        </p:attrNameLst>
                                      </p:cBhvr>
                                      <p:to>
                                        <p:strVal val="visible"/>
                                      </p:to>
                                    </p:set>
                                    <p:animEffect transition="in" filter="wipe(left)">
                                      <p:cBhvr>
                                        <p:cTn id="112" dur="500"/>
                                        <p:tgtEl>
                                          <p:spTgt spid="39">
                                            <p:txEl>
                                              <p:pRg st="0" end="0"/>
                                            </p:txEl>
                                          </p:spTgt>
                                        </p:tgtEl>
                                      </p:cBhvr>
                                    </p:animEffect>
                                  </p:childTnLst>
                                </p:cTn>
                              </p:par>
                            </p:childTnLst>
                          </p:cTn>
                        </p:par>
                      </p:childTnLst>
                    </p:cTn>
                  </p:par>
                  <p:par>
                    <p:cTn id="113" fill="hold" nodeType="clickPar">
                      <p:stCondLst>
                        <p:cond delay="indefinite"/>
                        <p:cond evt="onBegin" delay="0">
                          <p:tn val="112"/>
                        </p:cond>
                      </p:stCondLst>
                      <p:childTnLst>
                        <p:par>
                          <p:cTn id="114" fill="hold">
                            <p:stCondLst>
                              <p:cond delay="0"/>
                            </p:stCondLst>
                            <p:childTnLst>
                              <p:par>
                                <p:cTn id="115" presetID="19" presetClass="entr" presetSubtype="10" fill="hold" grpId="0" nodeType="clickEffect">
                                  <p:stCondLst>
                                    <p:cond delay="0"/>
                                  </p:stCondLst>
                                  <p:iterate type="lt">
                                    <p:tmPct val="10000"/>
                                  </p:iterate>
                                  <p:childTnLst>
                                    <p:set>
                                      <p:cBhvr>
                                        <p:cTn id="116" dur="1" fill="hold">
                                          <p:stCondLst>
                                            <p:cond delay="0"/>
                                          </p:stCondLst>
                                        </p:cTn>
                                        <p:tgtEl>
                                          <p:spTgt spid="40"/>
                                        </p:tgtEl>
                                        <p:attrNameLst>
                                          <p:attrName>style.visibility</p:attrName>
                                        </p:attrNameLst>
                                      </p:cBhvr>
                                      <p:to>
                                        <p:strVal val="visible"/>
                                      </p:to>
                                    </p:set>
                                    <p:anim calcmode="lin" valueType="num">
                                      <p:cBhvr>
                                        <p:cTn id="117" dur="1000" fill="hold"/>
                                        <p:tgtEl>
                                          <p:spTgt spid="40"/>
                                        </p:tgtEl>
                                        <p:attrNameLst>
                                          <p:attrName>ppt_w</p:attrName>
                                        </p:attrNameLst>
                                      </p:cBhvr>
                                      <p:tavLst>
                                        <p:tav tm="0" fmla="#ppt_w*sin(2.5*pi*$)">
                                          <p:val>
                                            <p:fltVal val="0"/>
                                          </p:val>
                                        </p:tav>
                                        <p:tav tm="100000">
                                          <p:val>
                                            <p:fltVal val="1"/>
                                          </p:val>
                                        </p:tav>
                                      </p:tavLst>
                                    </p:anim>
                                    <p:anim calcmode="lin" valueType="num">
                                      <p:cBhvr>
                                        <p:cTn id="118" dur="1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19" fill="hold" nodeType="clickPar">
                      <p:stCondLst>
                        <p:cond delay="indefinite"/>
                        <p:cond evt="onBegin" delay="0">
                          <p:tn val="118"/>
                        </p:cond>
                      </p:stCondLst>
                      <p:childTnLst>
                        <p:par>
                          <p:cTn id="120" fill="hold">
                            <p:stCondLst>
                              <p:cond delay="0"/>
                            </p:stCondLst>
                            <p:childTnLst>
                              <p:par>
                                <p:cTn id="121" presetID="22" presetClass="entr" presetSubtype="8" fill="hold" grpId="0" nodeType="clickEffect">
                                  <p:stCondLst>
                                    <p:cond delay="0"/>
                                  </p:stCondLst>
                                  <p:iterate type="lt">
                                    <p:tmPct val="10000"/>
                                  </p:iterate>
                                  <p:childTnLst>
                                    <p:set>
                                      <p:cBhvr>
                                        <p:cTn id="122" dur="1" fill="hold">
                                          <p:stCondLst>
                                            <p:cond delay="0"/>
                                          </p:stCondLst>
                                        </p:cTn>
                                        <p:tgtEl>
                                          <p:spTgt spid="41"/>
                                        </p:tgtEl>
                                        <p:attrNameLst>
                                          <p:attrName>style.visibility</p:attrName>
                                        </p:attrNameLst>
                                      </p:cBhvr>
                                      <p:to>
                                        <p:strVal val="visible"/>
                                      </p:to>
                                    </p:set>
                                    <p:animEffect transition="in" filter="wipe(left)">
                                      <p:cBhvr>
                                        <p:cTn id="123" dur="500"/>
                                        <p:tgtEl>
                                          <p:spTgt spid="41"/>
                                        </p:tgtEl>
                                      </p:cBhvr>
                                    </p:animEffect>
                                  </p:childTnLst>
                                </p:cTn>
                              </p:par>
                            </p:childTnLst>
                          </p:cTn>
                        </p:par>
                      </p:childTnLst>
                    </p:cTn>
                  </p:par>
                  <p:par>
                    <p:cTn id="124" fill="hold" nodeType="clickPar">
                      <p:stCondLst>
                        <p:cond delay="indefinite"/>
                        <p:cond evt="onBegin" delay="0">
                          <p:tn val="123"/>
                        </p:cond>
                      </p:stCondLst>
                      <p:childTnLst>
                        <p:par>
                          <p:cTn id="125" fill="hold">
                            <p:stCondLst>
                              <p:cond delay="0"/>
                            </p:stCondLst>
                            <p:childTnLst>
                              <p:par>
                                <p:cTn id="126" presetID="22" presetClass="entr" presetSubtype="8" fill="hold" nodeType="clickEffect">
                                  <p:stCondLst>
                                    <p:cond delay="0"/>
                                  </p:stCondLst>
                                  <p:iterate type="lt">
                                    <p:tmPct val="10000"/>
                                  </p:iterate>
                                  <p:childTnLst>
                                    <p:set>
                                      <p:cBhvr>
                                        <p:cTn id="127" dur="1" fill="hold">
                                          <p:stCondLst>
                                            <p:cond delay="0"/>
                                          </p:stCondLst>
                                        </p:cTn>
                                        <p:tgtEl>
                                          <p:spTgt spid="41">
                                            <p:txEl>
                                              <p:pRg st="0" end="0"/>
                                            </p:txEl>
                                          </p:spTgt>
                                        </p:tgtEl>
                                        <p:attrNameLst>
                                          <p:attrName>style.visibility</p:attrName>
                                        </p:attrNameLst>
                                      </p:cBhvr>
                                      <p:to>
                                        <p:strVal val="visible"/>
                                      </p:to>
                                    </p:set>
                                    <p:animEffect transition="in" filter="wipe(left)">
                                      <p:cBhvr>
                                        <p:cTn id="128" dur="500"/>
                                        <p:tgtEl>
                                          <p:spTgt spid="41">
                                            <p:txEl>
                                              <p:pRg st="0" end="0"/>
                                            </p:txEl>
                                          </p:spTgt>
                                        </p:tgtEl>
                                      </p:cBhvr>
                                    </p:animEffect>
                                  </p:childTnLst>
                                </p:cTn>
                              </p:par>
                            </p:childTnLst>
                          </p:cTn>
                        </p:par>
                      </p:childTnLst>
                    </p:cTn>
                  </p:par>
                  <p:par>
                    <p:cTn id="129" fill="hold" nodeType="clickPar">
                      <p:stCondLst>
                        <p:cond delay="indefinite"/>
                        <p:cond evt="onBegin" delay="0">
                          <p:tn val="128"/>
                        </p:cond>
                      </p:stCondLst>
                      <p:childTnLst>
                        <p:par>
                          <p:cTn id="130" fill="hold">
                            <p:stCondLst>
                              <p:cond delay="0"/>
                            </p:stCondLst>
                            <p:childTnLst>
                              <p:par>
                                <p:cTn id="131" presetID="19" presetClass="entr" presetSubtype="10" fill="hold" grpId="0" nodeType="clickEffect">
                                  <p:stCondLst>
                                    <p:cond delay="0"/>
                                  </p:stCondLst>
                                  <p:iterate type="lt">
                                    <p:tmPct val="10000"/>
                                  </p:iterate>
                                  <p:childTnLst>
                                    <p:set>
                                      <p:cBhvr>
                                        <p:cTn id="132" dur="1" fill="hold">
                                          <p:stCondLst>
                                            <p:cond delay="0"/>
                                          </p:stCondLst>
                                        </p:cTn>
                                        <p:tgtEl>
                                          <p:spTgt spid="42"/>
                                        </p:tgtEl>
                                        <p:attrNameLst>
                                          <p:attrName>style.visibility</p:attrName>
                                        </p:attrNameLst>
                                      </p:cBhvr>
                                      <p:to>
                                        <p:strVal val="visible"/>
                                      </p:to>
                                    </p:set>
                                    <p:anim calcmode="lin" valueType="num">
                                      <p:cBhvr>
                                        <p:cTn id="133" dur="1000" fill="hold"/>
                                        <p:tgtEl>
                                          <p:spTgt spid="42"/>
                                        </p:tgtEl>
                                        <p:attrNameLst>
                                          <p:attrName>ppt_w</p:attrName>
                                        </p:attrNameLst>
                                      </p:cBhvr>
                                      <p:tavLst>
                                        <p:tav tm="0" fmla="#ppt_w*sin(2.5*pi*$)">
                                          <p:val>
                                            <p:fltVal val="0"/>
                                          </p:val>
                                        </p:tav>
                                        <p:tav tm="100000">
                                          <p:val>
                                            <p:fltVal val="1"/>
                                          </p:val>
                                        </p:tav>
                                      </p:tavLst>
                                    </p:anim>
                                    <p:anim calcmode="lin" valueType="num">
                                      <p:cBhvr>
                                        <p:cTn id="134" dur="1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35" fill="hold" nodeType="clickPar">
                      <p:stCondLst>
                        <p:cond delay="indefinite"/>
                        <p:cond evt="onBegin" delay="0">
                          <p:tn val="134"/>
                        </p:cond>
                      </p:stCondLst>
                      <p:childTnLst>
                        <p:par>
                          <p:cTn id="136" fill="hold">
                            <p:stCondLst>
                              <p:cond delay="0"/>
                            </p:stCondLst>
                            <p:childTnLst>
                              <p:par>
                                <p:cTn id="137" presetID="22" presetClass="entr" presetSubtype="8" fill="hold" grpId="0" nodeType="clickEffect">
                                  <p:stCondLst>
                                    <p:cond delay="0"/>
                                  </p:stCondLst>
                                  <p:iterate type="lt">
                                    <p:tmPct val="10000"/>
                                  </p:iterate>
                                  <p:childTnLst>
                                    <p:set>
                                      <p:cBhvr>
                                        <p:cTn id="138" dur="1" fill="hold">
                                          <p:stCondLst>
                                            <p:cond delay="0"/>
                                          </p:stCondLst>
                                        </p:cTn>
                                        <p:tgtEl>
                                          <p:spTgt spid="43"/>
                                        </p:tgtEl>
                                        <p:attrNameLst>
                                          <p:attrName>style.visibility</p:attrName>
                                        </p:attrNameLst>
                                      </p:cBhvr>
                                      <p:to>
                                        <p:strVal val="visible"/>
                                      </p:to>
                                    </p:set>
                                    <p:animEffect transition="in" filter="wipe(left)">
                                      <p:cBhvr>
                                        <p:cTn id="139" dur="500"/>
                                        <p:tgtEl>
                                          <p:spTgt spid="43"/>
                                        </p:tgtEl>
                                      </p:cBhvr>
                                    </p:animEffect>
                                  </p:childTnLst>
                                </p:cTn>
                              </p:par>
                            </p:childTnLst>
                          </p:cTn>
                        </p:par>
                      </p:childTnLst>
                    </p:cTn>
                  </p:par>
                  <p:par>
                    <p:cTn id="140" fill="hold" nodeType="clickPar">
                      <p:stCondLst>
                        <p:cond delay="indefinite"/>
                        <p:cond evt="onBegin" delay="0">
                          <p:tn val="139"/>
                        </p:cond>
                      </p:stCondLst>
                      <p:childTnLst>
                        <p:par>
                          <p:cTn id="141" fill="hold">
                            <p:stCondLst>
                              <p:cond delay="0"/>
                            </p:stCondLst>
                            <p:childTnLst>
                              <p:par>
                                <p:cTn id="142" presetID="22" presetClass="entr" presetSubtype="8" fill="hold" nodeType="clickEffect">
                                  <p:stCondLst>
                                    <p:cond delay="0"/>
                                  </p:stCondLst>
                                  <p:iterate type="lt">
                                    <p:tmPct val="10000"/>
                                  </p:iterate>
                                  <p:childTnLst>
                                    <p:set>
                                      <p:cBhvr>
                                        <p:cTn id="143" dur="1" fill="hold">
                                          <p:stCondLst>
                                            <p:cond delay="0"/>
                                          </p:stCondLst>
                                        </p:cTn>
                                        <p:tgtEl>
                                          <p:spTgt spid="43">
                                            <p:txEl>
                                              <p:pRg st="0" end="0"/>
                                            </p:txEl>
                                          </p:spTgt>
                                        </p:tgtEl>
                                        <p:attrNameLst>
                                          <p:attrName>style.visibility</p:attrName>
                                        </p:attrNameLst>
                                      </p:cBhvr>
                                      <p:to>
                                        <p:strVal val="visible"/>
                                      </p:to>
                                    </p:set>
                                    <p:animEffect transition="in" filter="wipe(left)">
                                      <p:cBhvr>
                                        <p:cTn id="144" dur="500"/>
                                        <p:tgtEl>
                                          <p:spTgt spid="43">
                                            <p:txEl>
                                              <p:pRg st="0" end="0"/>
                                            </p:txEl>
                                          </p:spTgt>
                                        </p:tgtEl>
                                      </p:cBhvr>
                                    </p:animEffect>
                                  </p:childTnLst>
                                </p:cTn>
                              </p:par>
                            </p:childTnLst>
                          </p:cTn>
                        </p:par>
                      </p:childTnLst>
                    </p:cTn>
                  </p:par>
                  <p:par>
                    <p:cTn id="145" fill="hold" nodeType="clickPar">
                      <p:stCondLst>
                        <p:cond delay="indefinite"/>
                        <p:cond evt="onBegin" delay="0">
                          <p:tn val="144"/>
                        </p:cond>
                      </p:stCondLst>
                      <p:childTnLst>
                        <p:par>
                          <p:cTn id="146" fill="hold">
                            <p:stCondLst>
                              <p:cond delay="0"/>
                            </p:stCondLst>
                            <p:childTnLst>
                              <p:par>
                                <p:cTn id="147" presetID="19" presetClass="entr" presetSubtype="10" fill="hold" grpId="0" nodeType="clickEffect">
                                  <p:stCondLst>
                                    <p:cond delay="0"/>
                                  </p:stCondLst>
                                  <p:iterate type="lt">
                                    <p:tmPct val="10000"/>
                                  </p:iterate>
                                  <p:childTnLst>
                                    <p:set>
                                      <p:cBhvr>
                                        <p:cTn id="148" dur="1" fill="hold">
                                          <p:stCondLst>
                                            <p:cond delay="0"/>
                                          </p:stCondLst>
                                        </p:cTn>
                                        <p:tgtEl>
                                          <p:spTgt spid="44"/>
                                        </p:tgtEl>
                                        <p:attrNameLst>
                                          <p:attrName>style.visibility</p:attrName>
                                        </p:attrNameLst>
                                      </p:cBhvr>
                                      <p:to>
                                        <p:strVal val="visible"/>
                                      </p:to>
                                    </p:set>
                                    <p:anim calcmode="lin" valueType="num">
                                      <p:cBhvr>
                                        <p:cTn id="149" dur="1000" fill="hold"/>
                                        <p:tgtEl>
                                          <p:spTgt spid="44"/>
                                        </p:tgtEl>
                                        <p:attrNameLst>
                                          <p:attrName>ppt_w</p:attrName>
                                        </p:attrNameLst>
                                      </p:cBhvr>
                                      <p:tavLst>
                                        <p:tav tm="0" fmla="#ppt_w*sin(2.5*pi*$)">
                                          <p:val>
                                            <p:fltVal val="0"/>
                                          </p:val>
                                        </p:tav>
                                        <p:tav tm="100000">
                                          <p:val>
                                            <p:fltVal val="1"/>
                                          </p:val>
                                        </p:tav>
                                      </p:tavLst>
                                    </p:anim>
                                    <p:anim calcmode="lin" valueType="num">
                                      <p:cBhvr>
                                        <p:cTn id="150" dur="1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151" fill="hold" nodeType="clickPar">
                      <p:stCondLst>
                        <p:cond delay="indefinite"/>
                        <p:cond evt="onBegin" delay="0">
                          <p:tn val="150"/>
                        </p:cond>
                      </p:stCondLst>
                      <p:childTnLst>
                        <p:par>
                          <p:cTn id="152" fill="hold">
                            <p:stCondLst>
                              <p:cond delay="0"/>
                            </p:stCondLst>
                            <p:childTnLst>
                              <p:par>
                                <p:cTn id="153" presetID="22" presetClass="entr" presetSubtype="8" fill="hold" grpId="0" nodeType="clickEffect">
                                  <p:stCondLst>
                                    <p:cond delay="0"/>
                                  </p:stCondLst>
                                  <p:iterate type="lt">
                                    <p:tmPct val="10000"/>
                                  </p:iterate>
                                  <p:childTnLst>
                                    <p:set>
                                      <p:cBhvr>
                                        <p:cTn id="154" dur="1" fill="hold">
                                          <p:stCondLst>
                                            <p:cond delay="0"/>
                                          </p:stCondLst>
                                        </p:cTn>
                                        <p:tgtEl>
                                          <p:spTgt spid="45"/>
                                        </p:tgtEl>
                                        <p:attrNameLst>
                                          <p:attrName>style.visibility</p:attrName>
                                        </p:attrNameLst>
                                      </p:cBhvr>
                                      <p:to>
                                        <p:strVal val="visible"/>
                                      </p:to>
                                    </p:set>
                                    <p:animEffect transition="in" filter="wipe(left)">
                                      <p:cBhvr>
                                        <p:cTn id="155" dur="500"/>
                                        <p:tgtEl>
                                          <p:spTgt spid="45"/>
                                        </p:tgtEl>
                                      </p:cBhvr>
                                    </p:animEffect>
                                  </p:childTnLst>
                                </p:cTn>
                              </p:par>
                            </p:childTnLst>
                          </p:cTn>
                        </p:par>
                      </p:childTnLst>
                    </p:cTn>
                  </p:par>
                  <p:par>
                    <p:cTn id="156" fill="hold" nodeType="clickPar">
                      <p:stCondLst>
                        <p:cond delay="indefinite"/>
                        <p:cond evt="onBegin" delay="0">
                          <p:tn val="155"/>
                        </p:cond>
                      </p:stCondLst>
                      <p:childTnLst>
                        <p:par>
                          <p:cTn id="157" fill="hold">
                            <p:stCondLst>
                              <p:cond delay="0"/>
                            </p:stCondLst>
                            <p:childTnLst>
                              <p:par>
                                <p:cTn id="158" presetID="22" presetClass="entr" presetSubtype="8" fill="hold" nodeType="clickEffect">
                                  <p:stCondLst>
                                    <p:cond delay="0"/>
                                  </p:stCondLst>
                                  <p:iterate type="lt">
                                    <p:tmPct val="10000"/>
                                  </p:iterate>
                                  <p:childTnLst>
                                    <p:set>
                                      <p:cBhvr>
                                        <p:cTn id="159" dur="1" fill="hold">
                                          <p:stCondLst>
                                            <p:cond delay="0"/>
                                          </p:stCondLst>
                                        </p:cTn>
                                        <p:tgtEl>
                                          <p:spTgt spid="45">
                                            <p:txEl>
                                              <p:pRg st="0" end="0"/>
                                            </p:txEl>
                                          </p:spTgt>
                                        </p:tgtEl>
                                        <p:attrNameLst>
                                          <p:attrName>style.visibility</p:attrName>
                                        </p:attrNameLst>
                                      </p:cBhvr>
                                      <p:to>
                                        <p:strVal val="visible"/>
                                      </p:to>
                                    </p:set>
                                    <p:animEffect transition="in" filter="wipe(left)">
                                      <p:cBhvr>
                                        <p:cTn id="160"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uiExpand="1" build="allAtOnce"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2"/>
          <p:cNvPicPr>
            <a:picLocks noChangeAspect="1" noChangeArrowheads="1"/>
          </p:cNvPicPr>
          <p:nvPr/>
        </p:nvPicPr>
        <p:blipFill>
          <a:blip r:embed="rId2"/>
          <a:srcRect t="8399"/>
          <a:stretch>
            <a:fillRect/>
          </a:stretch>
        </p:blipFill>
        <p:spPr bwMode="auto">
          <a:xfrm>
            <a:off x="685800" y="1504950"/>
            <a:ext cx="2887017" cy="2895600"/>
          </a:xfrm>
          <a:prstGeom prst="rect">
            <a:avLst/>
          </a:prstGeom>
          <a:ln w="9525" cap="sq" cmpd="thickThin">
            <a:solidFill>
              <a:srgbClr val="990099"/>
            </a:solidFill>
            <a:prstDash val="solid"/>
            <a:miter lim="800000"/>
          </a:ln>
          <a:effectLst>
            <a:innerShdw blurRad="76200">
              <a:srgbClr val="000000"/>
            </a:innerShdw>
          </a:effectLst>
        </p:spPr>
      </p:pic>
      <p:sp>
        <p:nvSpPr>
          <p:cNvPr id="4" name="Rectangle 3"/>
          <p:cNvSpPr/>
          <p:nvPr/>
        </p:nvSpPr>
        <p:spPr>
          <a:xfrm>
            <a:off x="685800" y="814685"/>
            <a:ext cx="4027064"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REPRODUCTIVE SYSTEM</a:t>
            </a:r>
          </a:p>
        </p:txBody>
      </p:sp>
      <p:sp>
        <p:nvSpPr>
          <p:cNvPr id="5" name="Left Arrow 4"/>
          <p:cNvSpPr/>
          <p:nvPr/>
        </p:nvSpPr>
        <p:spPr>
          <a:xfrm>
            <a:off x="3668710" y="1428750"/>
            <a:ext cx="4560890" cy="838200"/>
          </a:xfrm>
          <a:prstGeom prst="leftArrow">
            <a:avLst>
              <a:gd name="adj1" fmla="val 50000"/>
              <a:gd name="adj2" fmla="val 3569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Male Reproductive System</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6" name="Left Arrow 5"/>
          <p:cNvSpPr/>
          <p:nvPr/>
        </p:nvSpPr>
        <p:spPr>
          <a:xfrm>
            <a:off x="3653720" y="2343150"/>
            <a:ext cx="4575880" cy="990600"/>
          </a:xfrm>
          <a:prstGeom prst="leftArrow">
            <a:avLst>
              <a:gd name="adj1" fmla="val 50000"/>
              <a:gd name="adj2" fmla="val 3569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Female Reproductive System</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7" name="Left Arrow 6"/>
          <p:cNvSpPr/>
          <p:nvPr/>
        </p:nvSpPr>
        <p:spPr>
          <a:xfrm>
            <a:off x="3657600" y="3475876"/>
            <a:ext cx="4572000" cy="838200"/>
          </a:xfrm>
          <a:prstGeom prst="leftArrow">
            <a:avLst>
              <a:gd name="adj1" fmla="val 50000"/>
              <a:gd name="adj2" fmla="val 3569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Gametogenesis </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16658863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nodeType="clickEffect">
                                  <p:stCondLst>
                                    <p:cond delay="0"/>
                                  </p:stCondLst>
                                  <p:iterate type="lt">
                                    <p:tmPct val="10000"/>
                                  </p:iterate>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2" presetClass="entr" presetSubtype="2" fill="hold" grpId="0" nodeType="clickEffect">
                                  <p:stCondLst>
                                    <p:cond delay="0"/>
                                  </p:stCondLst>
                                  <p:iterate type="lt">
                                    <p:tmPct val="10000"/>
                                  </p:iterate>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5">
                                            <p:txEl>
                                              <p:pRg st="0" end="0"/>
                                            </p:txEl>
                                          </p:spTgt>
                                        </p:tgtEl>
                                        <p:attrNameLst>
                                          <p:attrName>style.visibility</p:attrName>
                                        </p:attrNameLst>
                                      </p:cBhvr>
                                      <p:to>
                                        <p:strVal val="visible"/>
                                      </p:to>
                                    </p:set>
                                    <p:animEffect transition="in" filter="wipe(left)">
                                      <p:cBhvr>
                                        <p:cTn id="32" dur="500"/>
                                        <p:tgtEl>
                                          <p:spTgt spid="5">
                                            <p:txEl>
                                              <p:pRg st="0" end="0"/>
                                            </p:txEl>
                                          </p:spTgt>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2" fill="hold" grpId="0" nodeType="clickEffect">
                                  <p:stCondLst>
                                    <p:cond delay="0"/>
                                  </p:stCondLst>
                                  <p:iterate type="lt">
                                    <p:tmPct val="10000"/>
                                  </p:iterate>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1+#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8" fill="hold" nodeType="clickEffect">
                                  <p:stCondLst>
                                    <p:cond delay="0"/>
                                  </p:stCondLst>
                                  <p:iterate type="lt">
                                    <p:tmPct val="10000"/>
                                  </p:iterate>
                                  <p:childTnLst>
                                    <p:set>
                                      <p:cBhvr>
                                        <p:cTn id="42" dur="1" fill="hold">
                                          <p:stCondLst>
                                            <p:cond delay="0"/>
                                          </p:stCondLst>
                                        </p:cTn>
                                        <p:tgtEl>
                                          <p:spTgt spid="6">
                                            <p:txEl>
                                              <p:pRg st="0" end="0"/>
                                            </p:txEl>
                                          </p:spTgt>
                                        </p:tgtEl>
                                        <p:attrNameLst>
                                          <p:attrName>style.visibility</p:attrName>
                                        </p:attrNameLst>
                                      </p:cBhvr>
                                      <p:to>
                                        <p:strVal val="visible"/>
                                      </p:to>
                                    </p:set>
                                    <p:animEffect transition="in" filter="wipe(left)">
                                      <p:cBhvr>
                                        <p:cTn id="43" dur="500"/>
                                        <p:tgtEl>
                                          <p:spTgt spid="6">
                                            <p:txEl>
                                              <p:pRg st="0" end="0"/>
                                            </p:txEl>
                                          </p:spTgt>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 presetClass="entr" presetSubtype="2" fill="hold" grpId="0" nodeType="clickEffect">
                                  <p:stCondLst>
                                    <p:cond delay="0"/>
                                  </p:stCondLst>
                                  <p:iterate type="lt">
                                    <p:tmPct val="10000"/>
                                  </p:iterate>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1+#ppt_w/2"/>
                                          </p:val>
                                        </p:tav>
                                        <p:tav tm="100000">
                                          <p:val>
                                            <p:strVal val="#ppt_x"/>
                                          </p:val>
                                        </p:tav>
                                      </p:tavLst>
                                    </p:anim>
                                    <p:anim calcmode="lin" valueType="num">
                                      <p:cBhvr additive="base">
                                        <p:cTn id="4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50" fill="hold" nodeType="clickPar">
                      <p:stCondLst>
                        <p:cond delay="indefinite"/>
                      </p:stCondLst>
                      <p:childTnLst>
                        <p:par>
                          <p:cTn id="51" fill="hold">
                            <p:stCondLst>
                              <p:cond delay="0"/>
                            </p:stCondLst>
                            <p:childTnLst>
                              <p:par>
                                <p:cTn id="52" presetID="22" presetClass="entr" presetSubtype="8" fill="hold" nodeType="clickEffect">
                                  <p:stCondLst>
                                    <p:cond delay="0"/>
                                  </p:stCondLst>
                                  <p:iterate type="lt">
                                    <p:tmPct val="10000"/>
                                  </p:iterate>
                                  <p:childTnLst>
                                    <p:set>
                                      <p:cBhvr>
                                        <p:cTn id="53" dur="1" fill="hold">
                                          <p:stCondLst>
                                            <p:cond delay="0"/>
                                          </p:stCondLst>
                                        </p:cTn>
                                        <p:tgtEl>
                                          <p:spTgt spid="7">
                                            <p:txEl>
                                              <p:pRg st="0" end="0"/>
                                            </p:txEl>
                                          </p:spTgt>
                                        </p:tgtEl>
                                        <p:attrNameLst>
                                          <p:attrName>style.visibility</p:attrName>
                                        </p:attrNameLst>
                                      </p:cBhvr>
                                      <p:to>
                                        <p:strVal val="visible"/>
                                      </p:to>
                                    </p:set>
                                    <p:animEffect transition="in" filter="wipe(left)">
                                      <p:cBhvr>
                                        <p:cTn id="5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2"/>
          <p:cNvPicPr>
            <a:picLocks noChangeAspect="1" noChangeArrowheads="1"/>
          </p:cNvPicPr>
          <p:nvPr/>
        </p:nvPicPr>
        <p:blipFill>
          <a:blip r:embed="rId2"/>
          <a:srcRect l="-945" r="18898" b="22441"/>
          <a:stretch>
            <a:fillRect/>
          </a:stretch>
        </p:blipFill>
        <p:spPr bwMode="auto">
          <a:xfrm>
            <a:off x="533400" y="768431"/>
            <a:ext cx="5157105" cy="3899863"/>
          </a:xfrm>
          <a:prstGeom prst="rect">
            <a:avLst/>
          </a:prstGeom>
          <a:ln>
            <a:noFill/>
          </a:ln>
          <a:effectLst>
            <a:softEdge rad="112500"/>
          </a:effectLst>
        </p:spPr>
      </p:pic>
      <p:sp>
        <p:nvSpPr>
          <p:cNvPr id="6" name="7-Point Star 5"/>
          <p:cNvSpPr/>
          <p:nvPr/>
        </p:nvSpPr>
        <p:spPr>
          <a:xfrm>
            <a:off x="3020398" y="2354693"/>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7" name="TextBox 6"/>
          <p:cNvSpPr txBox="1"/>
          <p:nvPr/>
        </p:nvSpPr>
        <p:spPr>
          <a:xfrm>
            <a:off x="2672177" y="1581150"/>
            <a:ext cx="90922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solidFill>
                  <a:sysClr val="windowText" lastClr="000000"/>
                </a:solidFill>
                <a:latin typeface="Times New Roman" pitchFamily="18" charset="0"/>
                <a:cs typeface="Times New Roman" pitchFamily="18" charset="0"/>
              </a:rPr>
              <a:t>Uterus </a:t>
            </a:r>
          </a:p>
        </p:txBody>
      </p:sp>
      <p:sp>
        <p:nvSpPr>
          <p:cNvPr id="8" name="7-Point Star 7"/>
          <p:cNvSpPr/>
          <p:nvPr/>
        </p:nvSpPr>
        <p:spPr>
          <a:xfrm>
            <a:off x="3020398" y="3220493"/>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9" name="TextBox 8"/>
          <p:cNvSpPr txBox="1"/>
          <p:nvPr/>
        </p:nvSpPr>
        <p:spPr>
          <a:xfrm>
            <a:off x="1955805" y="3228841"/>
            <a:ext cx="78739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solidFill>
                  <a:sysClr val="windowText" lastClr="000000"/>
                </a:solidFill>
                <a:latin typeface="Times New Roman" pitchFamily="18" charset="0"/>
                <a:cs typeface="Times New Roman" pitchFamily="18" charset="0"/>
              </a:rPr>
              <a:t>cervix</a:t>
            </a:r>
          </a:p>
        </p:txBody>
      </p:sp>
      <p:sp>
        <p:nvSpPr>
          <p:cNvPr id="10" name="7-Point Star 9"/>
          <p:cNvSpPr/>
          <p:nvPr/>
        </p:nvSpPr>
        <p:spPr>
          <a:xfrm>
            <a:off x="3020398" y="3677693"/>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11" name="TextBox 10"/>
          <p:cNvSpPr txBox="1"/>
          <p:nvPr/>
        </p:nvSpPr>
        <p:spPr>
          <a:xfrm>
            <a:off x="3429000" y="3638550"/>
            <a:ext cx="868828"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Vagina</a:t>
            </a:r>
          </a:p>
        </p:txBody>
      </p:sp>
      <p:sp>
        <p:nvSpPr>
          <p:cNvPr id="12" name="7-Point Star 11"/>
          <p:cNvSpPr/>
          <p:nvPr/>
        </p:nvSpPr>
        <p:spPr>
          <a:xfrm>
            <a:off x="1828798" y="2508330"/>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13" name="TextBox 12"/>
          <p:cNvSpPr txBox="1"/>
          <p:nvPr/>
        </p:nvSpPr>
        <p:spPr>
          <a:xfrm>
            <a:off x="2692157" y="2647950"/>
            <a:ext cx="954107"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Ovaries</a:t>
            </a:r>
          </a:p>
        </p:txBody>
      </p:sp>
      <p:sp>
        <p:nvSpPr>
          <p:cNvPr id="14" name="7-Point Star 13"/>
          <p:cNvSpPr/>
          <p:nvPr/>
        </p:nvSpPr>
        <p:spPr>
          <a:xfrm>
            <a:off x="4268104" y="2400297"/>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15" name="7-Point Star 14"/>
          <p:cNvSpPr/>
          <p:nvPr/>
        </p:nvSpPr>
        <p:spPr>
          <a:xfrm>
            <a:off x="1267798" y="1821293"/>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b="1">
              <a:latin typeface="Times New Roman" pitchFamily="18" charset="0"/>
              <a:cs typeface="Times New Roman" pitchFamily="18" charset="0"/>
            </a:endParaRPr>
          </a:p>
        </p:txBody>
      </p:sp>
      <p:sp>
        <p:nvSpPr>
          <p:cNvPr id="16" name="TextBox 15"/>
          <p:cNvSpPr txBox="1"/>
          <p:nvPr/>
        </p:nvSpPr>
        <p:spPr>
          <a:xfrm>
            <a:off x="2347855" y="971550"/>
            <a:ext cx="1704313"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b="1">
                <a:latin typeface="Times New Roman" pitchFamily="18" charset="0"/>
                <a:cs typeface="Times New Roman" pitchFamily="18" charset="0"/>
              </a:rPr>
              <a:t>Fallopian tubes</a:t>
            </a:r>
          </a:p>
        </p:txBody>
      </p:sp>
      <p:sp>
        <p:nvSpPr>
          <p:cNvPr id="17" name="7-Point Star 16"/>
          <p:cNvSpPr/>
          <p:nvPr/>
        </p:nvSpPr>
        <p:spPr>
          <a:xfrm>
            <a:off x="4776104" y="1632030"/>
            <a:ext cx="180000" cy="180000"/>
          </a:xfrm>
          <a:prstGeom prst="star7">
            <a:avLst/>
          </a:prstGeom>
          <a:solidFill>
            <a:srgbClr val="FFFF00"/>
          </a:solidFill>
          <a:ln>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latin typeface="Times New Roman" pitchFamily="18" charset="0"/>
              <a:cs typeface="Times New Roman" pitchFamily="18" charset="0"/>
            </a:endParaRPr>
          </a:p>
        </p:txBody>
      </p:sp>
      <p:sp>
        <p:nvSpPr>
          <p:cNvPr id="18" name="Rectangle 17"/>
          <p:cNvSpPr/>
          <p:nvPr/>
        </p:nvSpPr>
        <p:spPr>
          <a:xfrm>
            <a:off x="6060897" y="887267"/>
            <a:ext cx="2383415" cy="1015663"/>
          </a:xfrm>
          <a:prstGeom prst="rect">
            <a:avLst/>
          </a:prstGeom>
          <a:solidFill>
            <a:schemeClr val="bg1"/>
          </a:solidFill>
          <a:ln w="38100">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solidFill>
                  <a:srgbClr val="660066"/>
                </a:solidFill>
                <a:latin typeface="Times New Roman" pitchFamily="18" charset="0"/>
                <a:cs typeface="Times New Roman" pitchFamily="18" charset="0"/>
              </a:rPr>
              <a:t>FEMALE  REPRODUCTIVE  SYSTEM</a:t>
            </a:r>
          </a:p>
        </p:txBody>
      </p:sp>
    </p:spTree>
    <p:extLst>
      <p:ext uri="{BB962C8B-B14F-4D97-AF65-F5344CB8AC3E}">
        <p14:creationId xmlns:p14="http://schemas.microsoft.com/office/powerpoint/2010/main" val="4241471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19" presetClass="entr" presetSubtype="10" fill="hold" grpId="0" nodeType="click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fmla="#ppt_w*sin(2.5*pi*$)">
                                          <p:val>
                                            <p:fltVal val="0"/>
                                          </p:val>
                                        </p:tav>
                                        <p:tav tm="100000">
                                          <p:val>
                                            <p:fltVal val="1"/>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p:stCondLst>
                              <p:cond delay="0"/>
                            </p:stCondLst>
                            <p:childTnLst>
                              <p:par>
                                <p:cTn id="18" presetID="22" presetClass="entr" presetSubtype="8" fill="hold" grpId="0" nodeType="click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nodeType="clickPar">
                      <p:stCondLst>
                        <p:cond delay="indefinite"/>
                      </p:stCondLst>
                      <p:childTnLst>
                        <p:par>
                          <p:cTn id="22" fill="hold">
                            <p:stCondLst>
                              <p:cond delay="0"/>
                            </p:stCondLst>
                            <p:childTnLst>
                              <p:par>
                                <p:cTn id="23" presetID="22" presetClass="entr" presetSubtype="8" fill="hold" nodeType="clickEffect">
                                  <p:stCondLst>
                                    <p:cond delay="0"/>
                                  </p:stCondLst>
                                  <p:iterate type="lt">
                                    <p:tmPct val="10000"/>
                                  </p:iterate>
                                  <p:childTnLst>
                                    <p:set>
                                      <p:cBhvr>
                                        <p:cTn id="24" dur="1" fill="hold">
                                          <p:stCondLst>
                                            <p:cond delay="0"/>
                                          </p:stCondLst>
                                        </p:cTn>
                                        <p:tgtEl>
                                          <p:spTgt spid="7">
                                            <p:txEl>
                                              <p:pRg st="0" end="0"/>
                                            </p:txEl>
                                          </p:spTgt>
                                        </p:tgtEl>
                                        <p:attrNameLst>
                                          <p:attrName>style.visibility</p:attrName>
                                        </p:attrNameLst>
                                      </p:cBhvr>
                                      <p:to>
                                        <p:strVal val="visible"/>
                                      </p:to>
                                    </p:set>
                                    <p:animEffect transition="in" filter="wipe(left)">
                                      <p:cBhvr>
                                        <p:cTn id="25" dur="500"/>
                                        <p:tgtEl>
                                          <p:spTgt spid="7">
                                            <p:txEl>
                                              <p:pRg st="0" end="0"/>
                                            </p:txEl>
                                          </p:spTgt>
                                        </p:tgtEl>
                                      </p:cBhvr>
                                    </p:animEffect>
                                  </p:childTnLst>
                                </p:cTn>
                              </p:par>
                            </p:childTnLst>
                          </p:cTn>
                        </p:par>
                      </p:childTnLst>
                    </p:cTn>
                  </p:par>
                  <p:par>
                    <p:cTn id="26" fill="hold" nodeType="clickPar">
                      <p:stCondLst>
                        <p:cond delay="indefinite"/>
                      </p:stCondLst>
                      <p:childTnLst>
                        <p:par>
                          <p:cTn id="27" fill="hold">
                            <p:stCondLst>
                              <p:cond delay="0"/>
                            </p:stCondLst>
                            <p:childTnLst>
                              <p:par>
                                <p:cTn id="28" presetID="19" presetClass="entr" presetSubtype="10" fill="hold" grpId="0" nodeType="clickEffect">
                                  <p:stCondLst>
                                    <p:cond delay="0"/>
                                  </p:stCondLst>
                                  <p:iterate type="lt">
                                    <p:tmPct val="10000"/>
                                  </p:iterate>
                                  <p:childTnLst>
                                    <p:set>
                                      <p:cBhvr>
                                        <p:cTn id="29" dur="1" fill="hold">
                                          <p:stCondLst>
                                            <p:cond delay="0"/>
                                          </p:stCondLst>
                                        </p:cTn>
                                        <p:tgtEl>
                                          <p:spTgt spid="8"/>
                                        </p:tgtEl>
                                        <p:attrNameLst>
                                          <p:attrName>style.visibility</p:attrName>
                                        </p:attrNameLst>
                                      </p:cBhvr>
                                      <p:to>
                                        <p:strVal val="visible"/>
                                      </p:to>
                                    </p:set>
                                    <p:anim calcmode="lin" valueType="num">
                                      <p:cBhvr>
                                        <p:cTn id="30" dur="1000" fill="hold"/>
                                        <p:tgtEl>
                                          <p:spTgt spid="8"/>
                                        </p:tgtEl>
                                        <p:attrNameLst>
                                          <p:attrName>ppt_w</p:attrName>
                                        </p:attrNameLst>
                                      </p:cBhvr>
                                      <p:tavLst>
                                        <p:tav tm="0" fmla="#ppt_w*sin(2.5*pi*$)">
                                          <p:val>
                                            <p:fltVal val="0"/>
                                          </p:val>
                                        </p:tav>
                                        <p:tav tm="100000">
                                          <p:val>
                                            <p:fltVal val="1"/>
                                          </p:val>
                                        </p:tav>
                                      </p:tavLst>
                                    </p:anim>
                                    <p:anim calcmode="lin" valueType="num">
                                      <p:cBhvr>
                                        <p:cTn id="31" dur="1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grpId="0" nodeType="clickEffect">
                                  <p:stCondLst>
                                    <p:cond delay="0"/>
                                  </p:stCondLst>
                                  <p:iterate type="lt">
                                    <p:tmPct val="10000"/>
                                  </p:iterate>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22" presetClass="entr" presetSubtype="8" fill="hold" nodeType="clickEffect">
                                  <p:stCondLst>
                                    <p:cond delay="0"/>
                                  </p:stCondLst>
                                  <p:iterate type="lt">
                                    <p:tmPct val="10000"/>
                                  </p:iterate>
                                  <p:childTnLst>
                                    <p:set>
                                      <p:cBhvr>
                                        <p:cTn id="40" dur="1" fill="hold">
                                          <p:stCondLst>
                                            <p:cond delay="0"/>
                                          </p:stCondLst>
                                        </p:cTn>
                                        <p:tgtEl>
                                          <p:spTgt spid="9">
                                            <p:txEl>
                                              <p:pRg st="0" end="0"/>
                                            </p:txEl>
                                          </p:spTgt>
                                        </p:tgtEl>
                                        <p:attrNameLst>
                                          <p:attrName>style.visibility</p:attrName>
                                        </p:attrNameLst>
                                      </p:cBhvr>
                                      <p:to>
                                        <p:strVal val="visible"/>
                                      </p:to>
                                    </p:set>
                                    <p:animEffect transition="in" filter="wipe(left)">
                                      <p:cBhvr>
                                        <p:cTn id="41" dur="500"/>
                                        <p:tgtEl>
                                          <p:spTgt spid="9">
                                            <p:txEl>
                                              <p:pRg st="0" end="0"/>
                                            </p:txEl>
                                          </p:spTgt>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19" presetClass="entr" presetSubtype="10" fill="hold" grpId="0" nodeType="clickEffect">
                                  <p:stCondLst>
                                    <p:cond delay="0"/>
                                  </p:stCondLst>
                                  <p:iterate type="lt">
                                    <p:tmPct val="10000"/>
                                  </p:iterate>
                                  <p:childTnLst>
                                    <p:set>
                                      <p:cBhvr>
                                        <p:cTn id="45" dur="1" fill="hold">
                                          <p:stCondLst>
                                            <p:cond delay="0"/>
                                          </p:stCondLst>
                                        </p:cTn>
                                        <p:tgtEl>
                                          <p:spTgt spid="10"/>
                                        </p:tgtEl>
                                        <p:attrNameLst>
                                          <p:attrName>style.visibility</p:attrName>
                                        </p:attrNameLst>
                                      </p:cBhvr>
                                      <p:to>
                                        <p:strVal val="visible"/>
                                      </p:to>
                                    </p:set>
                                    <p:anim calcmode="lin" valueType="num">
                                      <p:cBhvr>
                                        <p:cTn id="46" dur="1000" fill="hold"/>
                                        <p:tgtEl>
                                          <p:spTgt spid="10"/>
                                        </p:tgtEl>
                                        <p:attrNameLst>
                                          <p:attrName>ppt_w</p:attrName>
                                        </p:attrNameLst>
                                      </p:cBhvr>
                                      <p:tavLst>
                                        <p:tav tm="0" fmla="#ppt_w*sin(2.5*pi*$)">
                                          <p:val>
                                            <p:fltVal val="0"/>
                                          </p:val>
                                        </p:tav>
                                        <p:tav tm="100000">
                                          <p:val>
                                            <p:fltVal val="1"/>
                                          </p:val>
                                        </p:tav>
                                      </p:tavLst>
                                    </p:anim>
                                    <p:anim calcmode="lin" valueType="num">
                                      <p:cBhvr>
                                        <p:cTn id="47" dur="1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nodeType="clickPar">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11">
                                            <p:txEl>
                                              <p:pRg st="0" end="0"/>
                                            </p:txEl>
                                          </p:spTgt>
                                        </p:tgtEl>
                                        <p:attrNameLst>
                                          <p:attrName>style.visibility</p:attrName>
                                        </p:attrNameLst>
                                      </p:cBhvr>
                                      <p:to>
                                        <p:strVal val="visible"/>
                                      </p:to>
                                    </p:set>
                                    <p:animEffect transition="in" filter="wipe(left)">
                                      <p:cBhvr>
                                        <p:cTn id="57" dur="500"/>
                                        <p:tgtEl>
                                          <p:spTgt spid="11">
                                            <p:txEl>
                                              <p:pRg st="0" end="0"/>
                                            </p:txEl>
                                          </p:spTgt>
                                        </p:tgtEl>
                                      </p:cBhvr>
                                    </p:animEffect>
                                  </p:childTnLst>
                                </p:cTn>
                              </p:par>
                            </p:childTnLst>
                          </p:cTn>
                        </p:par>
                      </p:childTnLst>
                    </p:cTn>
                  </p:par>
                  <p:par>
                    <p:cTn id="58" fill="hold" nodeType="clickPar">
                      <p:stCondLst>
                        <p:cond delay="indefinite"/>
                      </p:stCondLst>
                      <p:childTnLst>
                        <p:par>
                          <p:cTn id="59" fill="hold">
                            <p:stCondLst>
                              <p:cond delay="0"/>
                            </p:stCondLst>
                            <p:childTnLst>
                              <p:par>
                                <p:cTn id="60" presetID="19" presetClass="entr" presetSubtype="10" fill="hold" grpId="0" nodeType="clickEffect">
                                  <p:stCondLst>
                                    <p:cond delay="0"/>
                                  </p:stCondLst>
                                  <p:iterate type="lt">
                                    <p:tmPct val="10000"/>
                                  </p:iterate>
                                  <p:childTnLst>
                                    <p:set>
                                      <p:cBhvr>
                                        <p:cTn id="61" dur="1" fill="hold">
                                          <p:stCondLst>
                                            <p:cond delay="0"/>
                                          </p:stCondLst>
                                        </p:cTn>
                                        <p:tgtEl>
                                          <p:spTgt spid="12"/>
                                        </p:tgtEl>
                                        <p:attrNameLst>
                                          <p:attrName>style.visibility</p:attrName>
                                        </p:attrNameLst>
                                      </p:cBhvr>
                                      <p:to>
                                        <p:strVal val="visible"/>
                                      </p:to>
                                    </p:set>
                                    <p:anim calcmode="lin" valueType="num">
                                      <p:cBhvr>
                                        <p:cTn id="62" dur="1000" fill="hold"/>
                                        <p:tgtEl>
                                          <p:spTgt spid="12"/>
                                        </p:tgtEl>
                                        <p:attrNameLst>
                                          <p:attrName>ppt_w</p:attrName>
                                        </p:attrNameLst>
                                      </p:cBhvr>
                                      <p:tavLst>
                                        <p:tav tm="0" fmla="#ppt_w*sin(2.5*pi*$)">
                                          <p:val>
                                            <p:fltVal val="0"/>
                                          </p:val>
                                        </p:tav>
                                        <p:tav tm="100000">
                                          <p:val>
                                            <p:fltVal val="1"/>
                                          </p:val>
                                        </p:tav>
                                      </p:tavLst>
                                    </p:anim>
                                    <p:anim calcmode="lin" valueType="num">
                                      <p:cBhvr>
                                        <p:cTn id="63" dur="1000" fill="hold"/>
                                        <p:tgtEl>
                                          <p:spTgt spid="12"/>
                                        </p:tgtEl>
                                        <p:attrNameLst>
                                          <p:attrName>ppt_h</p:attrName>
                                        </p:attrNameLst>
                                      </p:cBhvr>
                                      <p:tavLst>
                                        <p:tav tm="0">
                                          <p:val>
                                            <p:strVal val="#ppt_h"/>
                                          </p:val>
                                        </p:tav>
                                        <p:tav tm="100000">
                                          <p:val>
                                            <p:strVal val="#ppt_h"/>
                                          </p:val>
                                        </p:tav>
                                      </p:tavLst>
                                    </p:anim>
                                  </p:childTnLst>
                                </p:cTn>
                              </p:par>
                              <p:par>
                                <p:cTn id="64" presetID="19" presetClass="entr" presetSubtype="10" fill="hold" grpId="0" nodeType="withEffect">
                                  <p:stCondLst>
                                    <p:cond delay="0"/>
                                  </p:stCondLst>
                                  <p:iterate type="lt">
                                    <p:tmPct val="10000"/>
                                  </p:iterate>
                                  <p:childTnLst>
                                    <p:set>
                                      <p:cBhvr>
                                        <p:cTn id="65" dur="1" fill="hold">
                                          <p:stCondLst>
                                            <p:cond delay="0"/>
                                          </p:stCondLst>
                                        </p:cTn>
                                        <p:tgtEl>
                                          <p:spTgt spid="14"/>
                                        </p:tgtEl>
                                        <p:attrNameLst>
                                          <p:attrName>style.visibility</p:attrName>
                                        </p:attrNameLst>
                                      </p:cBhvr>
                                      <p:to>
                                        <p:strVal val="visible"/>
                                      </p:to>
                                    </p:set>
                                    <p:anim calcmode="lin" valueType="num">
                                      <p:cBhvr>
                                        <p:cTn id="66" dur="1000" fill="hold"/>
                                        <p:tgtEl>
                                          <p:spTgt spid="14"/>
                                        </p:tgtEl>
                                        <p:attrNameLst>
                                          <p:attrName>ppt_w</p:attrName>
                                        </p:attrNameLst>
                                      </p:cBhvr>
                                      <p:tavLst>
                                        <p:tav tm="0" fmla="#ppt_w*sin(2.5*pi*$)">
                                          <p:val>
                                            <p:fltVal val="0"/>
                                          </p:val>
                                        </p:tav>
                                        <p:tav tm="100000">
                                          <p:val>
                                            <p:fltVal val="1"/>
                                          </p:val>
                                        </p:tav>
                                      </p:tavLst>
                                    </p:anim>
                                    <p:anim calcmode="lin" valueType="num">
                                      <p:cBhvr>
                                        <p:cTn id="67" dur="1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8" fill="hold" nodeType="clickPar">
                      <p:stCondLst>
                        <p:cond delay="indefinite"/>
                      </p:stCondLst>
                      <p:childTnLst>
                        <p:par>
                          <p:cTn id="69" fill="hold">
                            <p:stCondLst>
                              <p:cond delay="0"/>
                            </p:stCondLst>
                            <p:childTnLst>
                              <p:par>
                                <p:cTn id="70" presetID="22" presetClass="entr" presetSubtype="8" fill="hold" grpId="0" nodeType="clickEffect">
                                  <p:stCondLst>
                                    <p:cond delay="0"/>
                                  </p:stCondLst>
                                  <p:iterate type="lt">
                                    <p:tmPct val="10000"/>
                                  </p:iterate>
                                  <p:childTnLst>
                                    <p:set>
                                      <p:cBhvr>
                                        <p:cTn id="71" dur="1" fill="hold">
                                          <p:stCondLst>
                                            <p:cond delay="0"/>
                                          </p:stCondLst>
                                        </p:cTn>
                                        <p:tgtEl>
                                          <p:spTgt spid="13"/>
                                        </p:tgtEl>
                                        <p:attrNameLst>
                                          <p:attrName>style.visibility</p:attrName>
                                        </p:attrNameLst>
                                      </p:cBhvr>
                                      <p:to>
                                        <p:strVal val="visible"/>
                                      </p:to>
                                    </p:set>
                                    <p:animEffect transition="in" filter="wipe(left)">
                                      <p:cBhvr>
                                        <p:cTn id="72" dur="500"/>
                                        <p:tgtEl>
                                          <p:spTgt spid="13"/>
                                        </p:tgtEl>
                                      </p:cBhvr>
                                    </p:animEffect>
                                  </p:childTnLst>
                                </p:cTn>
                              </p:par>
                            </p:childTnLst>
                          </p:cTn>
                        </p:par>
                      </p:childTnLst>
                    </p:cTn>
                  </p:par>
                  <p:par>
                    <p:cTn id="73" fill="hold" nodeType="clickPar">
                      <p:stCondLst>
                        <p:cond delay="indefinite"/>
                      </p:stCondLst>
                      <p:childTnLst>
                        <p:par>
                          <p:cTn id="74" fill="hold">
                            <p:stCondLst>
                              <p:cond delay="0"/>
                            </p:stCondLst>
                            <p:childTnLst>
                              <p:par>
                                <p:cTn id="75" presetID="22" presetClass="entr" presetSubtype="8" fill="hold" nodeType="clickEffect">
                                  <p:stCondLst>
                                    <p:cond delay="0"/>
                                  </p:stCondLst>
                                  <p:iterate type="lt">
                                    <p:tmPct val="10000"/>
                                  </p:iterate>
                                  <p:childTnLst>
                                    <p:set>
                                      <p:cBhvr>
                                        <p:cTn id="76" dur="1" fill="hold">
                                          <p:stCondLst>
                                            <p:cond delay="0"/>
                                          </p:stCondLst>
                                        </p:cTn>
                                        <p:tgtEl>
                                          <p:spTgt spid="13">
                                            <p:txEl>
                                              <p:pRg st="0" end="0"/>
                                            </p:txEl>
                                          </p:spTgt>
                                        </p:tgtEl>
                                        <p:attrNameLst>
                                          <p:attrName>style.visibility</p:attrName>
                                        </p:attrNameLst>
                                      </p:cBhvr>
                                      <p:to>
                                        <p:strVal val="visible"/>
                                      </p:to>
                                    </p:set>
                                    <p:animEffect transition="in" filter="wipe(left)">
                                      <p:cBhvr>
                                        <p:cTn id="77" dur="500"/>
                                        <p:tgtEl>
                                          <p:spTgt spid="13">
                                            <p:txEl>
                                              <p:pRg st="0" end="0"/>
                                            </p:txEl>
                                          </p:spTgt>
                                        </p:tgtEl>
                                      </p:cBhvr>
                                    </p:animEffect>
                                  </p:childTnLst>
                                </p:cTn>
                              </p:par>
                            </p:childTnLst>
                          </p:cTn>
                        </p:par>
                      </p:childTnLst>
                    </p:cTn>
                  </p:par>
                  <p:par>
                    <p:cTn id="78" fill="hold" nodeType="clickPar">
                      <p:stCondLst>
                        <p:cond delay="indefinite"/>
                      </p:stCondLst>
                      <p:childTnLst>
                        <p:par>
                          <p:cTn id="79" fill="hold">
                            <p:stCondLst>
                              <p:cond delay="0"/>
                            </p:stCondLst>
                            <p:childTnLst>
                              <p:par>
                                <p:cTn id="80" presetID="19" presetClass="entr" presetSubtype="10" fill="hold" grpId="0" nodeType="clickEffect">
                                  <p:stCondLst>
                                    <p:cond delay="0"/>
                                  </p:stCondLst>
                                  <p:iterate type="lt">
                                    <p:tmPct val="10000"/>
                                  </p:iterate>
                                  <p:childTnLst>
                                    <p:set>
                                      <p:cBhvr>
                                        <p:cTn id="81" dur="1" fill="hold">
                                          <p:stCondLst>
                                            <p:cond delay="0"/>
                                          </p:stCondLst>
                                        </p:cTn>
                                        <p:tgtEl>
                                          <p:spTgt spid="15"/>
                                        </p:tgtEl>
                                        <p:attrNameLst>
                                          <p:attrName>style.visibility</p:attrName>
                                        </p:attrNameLst>
                                      </p:cBhvr>
                                      <p:to>
                                        <p:strVal val="visible"/>
                                      </p:to>
                                    </p:set>
                                    <p:anim calcmode="lin" valueType="num">
                                      <p:cBhvr>
                                        <p:cTn id="82" dur="1000" fill="hold"/>
                                        <p:tgtEl>
                                          <p:spTgt spid="15"/>
                                        </p:tgtEl>
                                        <p:attrNameLst>
                                          <p:attrName>ppt_w</p:attrName>
                                        </p:attrNameLst>
                                      </p:cBhvr>
                                      <p:tavLst>
                                        <p:tav tm="0" fmla="#ppt_w*sin(2.5*pi*$)">
                                          <p:val>
                                            <p:fltVal val="0"/>
                                          </p:val>
                                        </p:tav>
                                        <p:tav tm="100000">
                                          <p:val>
                                            <p:fltVal val="1"/>
                                          </p:val>
                                        </p:tav>
                                      </p:tavLst>
                                    </p:anim>
                                    <p:anim calcmode="lin" valueType="num">
                                      <p:cBhvr>
                                        <p:cTn id="83" dur="1000" fill="hold"/>
                                        <p:tgtEl>
                                          <p:spTgt spid="15"/>
                                        </p:tgtEl>
                                        <p:attrNameLst>
                                          <p:attrName>ppt_h</p:attrName>
                                        </p:attrNameLst>
                                      </p:cBhvr>
                                      <p:tavLst>
                                        <p:tav tm="0">
                                          <p:val>
                                            <p:strVal val="#ppt_h"/>
                                          </p:val>
                                        </p:tav>
                                        <p:tav tm="100000">
                                          <p:val>
                                            <p:strVal val="#ppt_h"/>
                                          </p:val>
                                        </p:tav>
                                      </p:tavLst>
                                    </p:anim>
                                  </p:childTnLst>
                                </p:cTn>
                              </p:par>
                              <p:par>
                                <p:cTn id="84" presetID="19" presetClass="entr" presetSubtype="10" fill="hold" grpId="0" nodeType="withEffect">
                                  <p:stCondLst>
                                    <p:cond delay="0"/>
                                  </p:stCondLst>
                                  <p:iterate type="lt">
                                    <p:tmPct val="10000"/>
                                  </p:iterate>
                                  <p:childTnLst>
                                    <p:set>
                                      <p:cBhvr>
                                        <p:cTn id="85" dur="1" fill="hold">
                                          <p:stCondLst>
                                            <p:cond delay="0"/>
                                          </p:stCondLst>
                                        </p:cTn>
                                        <p:tgtEl>
                                          <p:spTgt spid="17"/>
                                        </p:tgtEl>
                                        <p:attrNameLst>
                                          <p:attrName>style.visibility</p:attrName>
                                        </p:attrNameLst>
                                      </p:cBhvr>
                                      <p:to>
                                        <p:strVal val="visible"/>
                                      </p:to>
                                    </p:set>
                                    <p:anim calcmode="lin" valueType="num">
                                      <p:cBhvr>
                                        <p:cTn id="86" dur="1000" fill="hold"/>
                                        <p:tgtEl>
                                          <p:spTgt spid="17"/>
                                        </p:tgtEl>
                                        <p:attrNameLst>
                                          <p:attrName>ppt_w</p:attrName>
                                        </p:attrNameLst>
                                      </p:cBhvr>
                                      <p:tavLst>
                                        <p:tav tm="0" fmla="#ppt_w*sin(2.5*pi*$)">
                                          <p:val>
                                            <p:fltVal val="0"/>
                                          </p:val>
                                        </p:tav>
                                        <p:tav tm="100000">
                                          <p:val>
                                            <p:fltVal val="1"/>
                                          </p:val>
                                        </p:tav>
                                      </p:tavLst>
                                    </p:anim>
                                    <p:anim calcmode="lin" valueType="num">
                                      <p:cBhvr>
                                        <p:cTn id="87" dur="1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8" fill="hold" nodeType="clickPar">
                      <p:stCondLst>
                        <p:cond delay="indefinite"/>
                      </p:stCondLst>
                      <p:childTnLst>
                        <p:par>
                          <p:cTn id="89" fill="hold">
                            <p:stCondLst>
                              <p:cond delay="0"/>
                            </p:stCondLst>
                            <p:childTnLst>
                              <p:par>
                                <p:cTn id="90" presetID="22" presetClass="entr" presetSubtype="8" fill="hold" grpId="0" nodeType="clickEffect">
                                  <p:stCondLst>
                                    <p:cond delay="0"/>
                                  </p:stCondLst>
                                  <p:iterate type="lt">
                                    <p:tmPct val="10000"/>
                                  </p:iterate>
                                  <p:childTnLst>
                                    <p:set>
                                      <p:cBhvr>
                                        <p:cTn id="91" dur="1" fill="hold">
                                          <p:stCondLst>
                                            <p:cond delay="0"/>
                                          </p:stCondLst>
                                        </p:cTn>
                                        <p:tgtEl>
                                          <p:spTgt spid="16"/>
                                        </p:tgtEl>
                                        <p:attrNameLst>
                                          <p:attrName>style.visibility</p:attrName>
                                        </p:attrNameLst>
                                      </p:cBhvr>
                                      <p:to>
                                        <p:strVal val="visible"/>
                                      </p:to>
                                    </p:set>
                                    <p:animEffect transition="in" filter="wipe(left)">
                                      <p:cBhvr>
                                        <p:cTn id="92" dur="500"/>
                                        <p:tgtEl>
                                          <p:spTgt spid="16"/>
                                        </p:tgtEl>
                                      </p:cBhvr>
                                    </p:animEffect>
                                  </p:childTnLst>
                                </p:cTn>
                              </p:par>
                            </p:childTnLst>
                          </p:cTn>
                        </p:par>
                      </p:childTnLst>
                    </p:cTn>
                  </p:par>
                  <p:par>
                    <p:cTn id="93" fill="hold" nodeType="clickPar">
                      <p:stCondLst>
                        <p:cond delay="indefinite"/>
                      </p:stCondLst>
                      <p:childTnLst>
                        <p:par>
                          <p:cTn id="94" fill="hold">
                            <p:stCondLst>
                              <p:cond delay="0"/>
                            </p:stCondLst>
                            <p:childTnLst>
                              <p:par>
                                <p:cTn id="95" presetID="22" presetClass="entr" presetSubtype="8" fill="hold" nodeType="clickEffect">
                                  <p:stCondLst>
                                    <p:cond delay="0"/>
                                  </p:stCondLst>
                                  <p:iterate type="lt">
                                    <p:tmPct val="10000"/>
                                  </p:iterate>
                                  <p:childTnLst>
                                    <p:set>
                                      <p:cBhvr>
                                        <p:cTn id="96" dur="1" fill="hold">
                                          <p:stCondLst>
                                            <p:cond delay="0"/>
                                          </p:stCondLst>
                                        </p:cTn>
                                        <p:tgtEl>
                                          <p:spTgt spid="16">
                                            <p:txEl>
                                              <p:pRg st="0" end="0"/>
                                            </p:txEl>
                                          </p:spTgt>
                                        </p:tgtEl>
                                        <p:attrNameLst>
                                          <p:attrName>style.visibility</p:attrName>
                                        </p:attrNameLst>
                                      </p:cBhvr>
                                      <p:to>
                                        <p:strVal val="visible"/>
                                      </p:to>
                                    </p:set>
                                    <p:animEffect transition="in" filter="wipe(left)">
                                      <p:cBhvr>
                                        <p:cTn id="9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TextBox 1"/>
          <p:cNvSpPr txBox="1"/>
          <p:nvPr/>
        </p:nvSpPr>
        <p:spPr>
          <a:xfrm>
            <a:off x="609601" y="1352550"/>
            <a:ext cx="518160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latin typeface="Times New Roman" pitchFamily="18" charset="0"/>
                <a:cs typeface="Times New Roman" pitchFamily="18" charset="0"/>
              </a:rPr>
              <a:t>The female reproductive system consists of </a:t>
            </a:r>
          </a:p>
        </p:txBody>
      </p:sp>
      <p:sp>
        <p:nvSpPr>
          <p:cNvPr id="4" name="TextBox 3"/>
          <p:cNvSpPr txBox="1"/>
          <p:nvPr/>
        </p:nvSpPr>
        <p:spPr>
          <a:xfrm>
            <a:off x="874603" y="1926927"/>
            <a:ext cx="3102715"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latin typeface="Times New Roman" pitchFamily="18" charset="0"/>
                <a:cs typeface="Times New Roman" pitchFamily="18" charset="0"/>
              </a:rPr>
              <a:t>1) A pair of ovaries</a:t>
            </a:r>
          </a:p>
        </p:txBody>
      </p:sp>
      <p:sp>
        <p:nvSpPr>
          <p:cNvPr id="5" name="TextBox 4"/>
          <p:cNvSpPr txBox="1"/>
          <p:nvPr/>
        </p:nvSpPr>
        <p:spPr>
          <a:xfrm>
            <a:off x="887306" y="2460327"/>
            <a:ext cx="3090013" cy="40011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latin typeface="Times New Roman" pitchFamily="18" charset="0"/>
                <a:cs typeface="Times New Roman" pitchFamily="18" charset="0"/>
              </a:rPr>
              <a:t>2) A pair of fallopian tubes</a:t>
            </a:r>
          </a:p>
        </p:txBody>
      </p:sp>
      <p:sp>
        <p:nvSpPr>
          <p:cNvPr id="6" name="TextBox 5"/>
          <p:cNvSpPr txBox="1"/>
          <p:nvPr/>
        </p:nvSpPr>
        <p:spPr>
          <a:xfrm>
            <a:off x="887306" y="2993727"/>
            <a:ext cx="3090012"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latin typeface="Times New Roman" pitchFamily="18" charset="0"/>
                <a:cs typeface="Times New Roman" pitchFamily="18" charset="0"/>
              </a:rPr>
              <a:t>3) Uterus</a:t>
            </a:r>
          </a:p>
        </p:txBody>
      </p:sp>
      <p:sp>
        <p:nvSpPr>
          <p:cNvPr id="7" name="TextBox 6"/>
          <p:cNvSpPr txBox="1"/>
          <p:nvPr/>
        </p:nvSpPr>
        <p:spPr>
          <a:xfrm>
            <a:off x="887303" y="3527127"/>
            <a:ext cx="3090015" cy="40011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latin typeface="Times New Roman" pitchFamily="18" charset="0"/>
                <a:cs typeface="Times New Roman" pitchFamily="18" charset="0"/>
              </a:rPr>
              <a:t>4) Vagina</a:t>
            </a:r>
          </a:p>
        </p:txBody>
      </p:sp>
      <p:sp>
        <p:nvSpPr>
          <p:cNvPr id="8" name="TextBox 7"/>
          <p:cNvSpPr txBox="1"/>
          <p:nvPr/>
        </p:nvSpPr>
        <p:spPr>
          <a:xfrm>
            <a:off x="4343400" y="3613541"/>
            <a:ext cx="397866"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latin typeface="Times New Roman" pitchFamily="18" charset="0"/>
                <a:cs typeface="Times New Roman" pitchFamily="18" charset="0"/>
              </a:rPr>
              <a:t>&amp;</a:t>
            </a:r>
          </a:p>
        </p:txBody>
      </p:sp>
      <p:sp>
        <p:nvSpPr>
          <p:cNvPr id="9" name="TextBox 8"/>
          <p:cNvSpPr txBox="1"/>
          <p:nvPr/>
        </p:nvSpPr>
        <p:spPr>
          <a:xfrm>
            <a:off x="613348" y="4076640"/>
            <a:ext cx="6625652"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US" sz="2000" b="1">
                <a:latin typeface="Times New Roman" pitchFamily="18" charset="0"/>
                <a:cs typeface="Times New Roman" pitchFamily="18" charset="0"/>
              </a:rPr>
              <a:t>The external genitalia located in the pelvis region.</a:t>
            </a:r>
          </a:p>
        </p:txBody>
      </p:sp>
      <p:sp>
        <p:nvSpPr>
          <p:cNvPr id="10" name="Rectangle 9"/>
          <p:cNvSpPr/>
          <p:nvPr/>
        </p:nvSpPr>
        <p:spPr>
          <a:xfrm>
            <a:off x="617097" y="800040"/>
            <a:ext cx="5174104"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200" b="1">
                <a:solidFill>
                  <a:schemeClr val="bg1"/>
                </a:solidFill>
                <a:latin typeface="Times New Roman" pitchFamily="18" charset="0"/>
                <a:cs typeface="Times New Roman" pitchFamily="18" charset="0"/>
              </a:rPr>
              <a:t>FEMALE  REPRODUCTIVE  SYSTEM</a:t>
            </a:r>
          </a:p>
        </p:txBody>
      </p:sp>
    </p:spTree>
    <p:extLst>
      <p:ext uri="{BB962C8B-B14F-4D97-AF65-F5344CB8AC3E}">
        <p14:creationId xmlns:p14="http://schemas.microsoft.com/office/powerpoint/2010/main" val="7015291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nodeType="clickPar">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Lst>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921897" y="921663"/>
            <a:ext cx="5402703" cy="43088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200" b="1">
                <a:solidFill>
                  <a:schemeClr val="bg1"/>
                </a:solidFill>
                <a:latin typeface="Times New Roman" pitchFamily="18" charset="0"/>
                <a:cs typeface="Times New Roman" pitchFamily="18" charset="0"/>
              </a:rPr>
              <a:t>FEMALE  REPRODUCTIVE  SYSTEM</a:t>
            </a:r>
          </a:p>
        </p:txBody>
      </p:sp>
      <p:sp>
        <p:nvSpPr>
          <p:cNvPr id="5" name="Oval 4"/>
          <p:cNvSpPr/>
          <p:nvPr/>
        </p:nvSpPr>
        <p:spPr>
          <a:xfrm>
            <a:off x="1524000" y="1809750"/>
            <a:ext cx="5791200" cy="2514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000" b="1">
                <a:latin typeface="Times New Roman" pitchFamily="18" charset="0"/>
                <a:cs typeface="Times New Roman" pitchFamily="18" charset="0"/>
              </a:rPr>
              <a:t>These parts of the system along with a pair of the mammary glands are integrated structurally and functionally to support the process of ovulation, fertilization, pregnancy, birth and child care.</a:t>
            </a:r>
          </a:p>
        </p:txBody>
      </p:sp>
    </p:spTree>
    <p:extLst>
      <p:ext uri="{BB962C8B-B14F-4D97-AF65-F5344CB8AC3E}">
        <p14:creationId xmlns:p14="http://schemas.microsoft.com/office/powerpoint/2010/main" val="25881964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600" y="738485"/>
            <a:ext cx="16764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OVARIES</a:t>
            </a:r>
          </a:p>
        </p:txBody>
      </p:sp>
      <p:pic>
        <p:nvPicPr>
          <p:cNvPr id="14338" name="Picture 2" descr="http://www.steadyhealth.com/109076/Image/ovaries_cancer.jpg"/>
          <p:cNvPicPr>
            <a:picLocks noChangeAspect="1" noChangeArrowheads="1"/>
          </p:cNvPicPr>
          <p:nvPr/>
        </p:nvPicPr>
        <p:blipFill>
          <a:blip r:embed="rId2"/>
          <a:stretch>
            <a:fillRect/>
          </a:stretch>
        </p:blipFill>
        <p:spPr bwMode="auto">
          <a:xfrm>
            <a:off x="609600" y="1428750"/>
            <a:ext cx="3810000" cy="32766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3" name="Rectangle 2"/>
          <p:cNvSpPr/>
          <p:nvPr/>
        </p:nvSpPr>
        <p:spPr>
          <a:xfrm>
            <a:off x="4572000" y="1400711"/>
            <a:ext cx="3249741" cy="132343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latin typeface="Times New Roman" pitchFamily="18" charset="0"/>
                <a:ea typeface="Times New Roman" pitchFamily="18" charset="0"/>
                <a:cs typeface="Times New Roman" pitchFamily="18" charset="0"/>
              </a:rPr>
              <a:t>Ovaries are the primary female sex organs that produce the female gametes and steroid hormones. </a:t>
            </a:r>
            <a:endParaRPr lang="en-US" sz="2000" b="1">
              <a:latin typeface="Times New Roman" pitchFamily="18" charset="0"/>
            </a:endParaRPr>
          </a:p>
        </p:txBody>
      </p:sp>
      <p:sp>
        <p:nvSpPr>
          <p:cNvPr id="11" name="Cloud Callout 10"/>
          <p:cNvSpPr/>
          <p:nvPr/>
        </p:nvSpPr>
        <p:spPr>
          <a:xfrm>
            <a:off x="6418397" y="765546"/>
            <a:ext cx="1443585" cy="675953"/>
          </a:xfrm>
          <a:prstGeom prst="cloudCallout">
            <a:avLst>
              <a:gd name="adj1" fmla="val 6327"/>
              <a:gd name="adj2" fmla="val 148456"/>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latin typeface="Times New Roman" pitchFamily="18" charset="0"/>
                <a:ea typeface="Times New Roman" pitchFamily="18" charset="0"/>
                <a:cs typeface="Times New Roman" pitchFamily="18" charset="0"/>
              </a:rPr>
              <a:t>Ova </a:t>
            </a:r>
            <a:endParaRPr lang="en-US" sz="2000" b="1">
              <a:solidFill>
                <a:schemeClr val="tx1"/>
              </a:solidFill>
              <a:latin typeface="Times New Roman" pitchFamily="18" charset="0"/>
            </a:endParaRPr>
          </a:p>
        </p:txBody>
      </p:sp>
      <p:sp>
        <p:nvSpPr>
          <p:cNvPr id="12" name="Cloud Callout 11"/>
          <p:cNvSpPr/>
          <p:nvPr/>
        </p:nvSpPr>
        <p:spPr>
          <a:xfrm>
            <a:off x="4651480" y="2990011"/>
            <a:ext cx="2130320" cy="1105739"/>
          </a:xfrm>
          <a:prstGeom prst="cloudCallout">
            <a:avLst>
              <a:gd name="adj1" fmla="val 34189"/>
              <a:gd name="adj2" fmla="val -74094"/>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latin typeface="Times New Roman" pitchFamily="18" charset="0"/>
                <a:ea typeface="Times New Roman" pitchFamily="18" charset="0"/>
                <a:cs typeface="Times New Roman" pitchFamily="18" charset="0"/>
              </a:rPr>
              <a:t>Ovarian hormones</a:t>
            </a:r>
            <a:endParaRPr lang="en-US" sz="2000" b="1">
              <a:solidFill>
                <a:schemeClr val="tx1"/>
              </a:solidFill>
              <a:latin typeface="Times New Roman" pitchFamily="18" charset="0"/>
            </a:endParaRPr>
          </a:p>
        </p:txBody>
      </p:sp>
    </p:spTree>
    <p:extLst>
      <p:ext uri="{BB962C8B-B14F-4D97-AF65-F5344CB8AC3E}">
        <p14:creationId xmlns:p14="http://schemas.microsoft.com/office/powerpoint/2010/main" val="13367510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1000"/>
                                        <p:tgtEl>
                                          <p:spTgt spid="14338"/>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30" presetClass="entr" presetSubtype="0"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fade">
                                      <p:cBhvr>
                                        <p:cTn id="17" dur="800" decel="100000"/>
                                        <p:tgtEl>
                                          <p:spTgt spid="11"/>
                                        </p:tgtEl>
                                      </p:cBhvr>
                                    </p:animEffect>
                                    <p:anim calcmode="lin" valueType="num">
                                      <p:cBhvr>
                                        <p:cTn id="18" dur="800" decel="100000" fill="hold"/>
                                        <p:tgtEl>
                                          <p:spTgt spid="11"/>
                                        </p:tgtEl>
                                        <p:attrNameLst>
                                          <p:attrName>style.rotation</p:attrName>
                                        </p:attrNameLst>
                                      </p:cBhvr>
                                      <p:tavLst>
                                        <p:tav tm="0">
                                          <p:val>
                                            <p:fltVal val="-90"/>
                                          </p:val>
                                        </p:tav>
                                        <p:tav tm="100000">
                                          <p:val>
                                            <p:fltVal val="0"/>
                                          </p:val>
                                        </p:tav>
                                      </p:tavLst>
                                    </p:anim>
                                    <p:anim calcmode="lin" valueType="num">
                                      <p:cBhvr>
                                        <p:cTn id="19" dur="800" decel="100000" fill="hold"/>
                                        <p:tgtEl>
                                          <p:spTgt spid="11"/>
                                        </p:tgtEl>
                                        <p:attrNameLst>
                                          <p:attrName>ppt_x</p:attrName>
                                        </p:attrNameLst>
                                      </p:cBhvr>
                                      <p:tavLst>
                                        <p:tav tm="0">
                                          <p:val>
                                            <p:strVal val="#ppt_x+0.4"/>
                                          </p:val>
                                        </p:tav>
                                        <p:tav tm="100000">
                                          <p:val>
                                            <p:strVal val="#ppt_x-0.05"/>
                                          </p:val>
                                        </p:tav>
                                      </p:tavLst>
                                    </p:anim>
                                    <p:anim calcmode="lin" valueType="num">
                                      <p:cBhvr>
                                        <p:cTn id="20" dur="800" decel="100000" fill="hold"/>
                                        <p:tgtEl>
                                          <p:spTgt spid="11"/>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wipe(left)">
                                      <p:cBhvr>
                                        <p:cTn id="27" dur="1000"/>
                                        <p:tgtEl>
                                          <p:spTgt spid="11">
                                            <p:txEl>
                                              <p:pRg st="0" end="0"/>
                                            </p:txEl>
                                          </p:spTgt>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30" presetClass="entr" presetSubtype="0" fill="hold" grpId="0" nodeType="click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Effect transition="in" filter="fade">
                                      <p:cBhvr>
                                        <p:cTn id="32" dur="800" decel="100000"/>
                                        <p:tgtEl>
                                          <p:spTgt spid="12"/>
                                        </p:tgtEl>
                                      </p:cBhvr>
                                    </p:animEffect>
                                    <p:anim calcmode="lin" valueType="num">
                                      <p:cBhvr>
                                        <p:cTn id="33" dur="800" decel="100000" fill="hold"/>
                                        <p:tgtEl>
                                          <p:spTgt spid="12"/>
                                        </p:tgtEl>
                                        <p:attrNameLst>
                                          <p:attrName>style.rotation</p:attrName>
                                        </p:attrNameLst>
                                      </p:cBhvr>
                                      <p:tavLst>
                                        <p:tav tm="0">
                                          <p:val>
                                            <p:fltVal val="-90"/>
                                          </p:val>
                                        </p:tav>
                                        <p:tav tm="100000">
                                          <p:val>
                                            <p:fltVal val="0"/>
                                          </p:val>
                                        </p:tav>
                                      </p:tavLst>
                                    </p:anim>
                                    <p:anim calcmode="lin" valueType="num">
                                      <p:cBhvr>
                                        <p:cTn id="34" dur="800" decel="100000" fill="hold"/>
                                        <p:tgtEl>
                                          <p:spTgt spid="12"/>
                                        </p:tgtEl>
                                        <p:attrNameLst>
                                          <p:attrName>ppt_x</p:attrName>
                                        </p:attrNameLst>
                                      </p:cBhvr>
                                      <p:tavLst>
                                        <p:tav tm="0">
                                          <p:val>
                                            <p:strVal val="#ppt_x+0.4"/>
                                          </p:val>
                                        </p:tav>
                                        <p:tav tm="100000">
                                          <p:val>
                                            <p:strVal val="#ppt_x-0.05"/>
                                          </p:val>
                                        </p:tav>
                                      </p:tavLst>
                                    </p:anim>
                                    <p:anim calcmode="lin" valueType="num">
                                      <p:cBhvr>
                                        <p:cTn id="35" dur="800" decel="100000" fill="hold"/>
                                        <p:tgtEl>
                                          <p:spTgt spid="12"/>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wipe(left)">
                                      <p:cBhvr>
                                        <p:cTn id="42"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Lst>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09600" y="738485"/>
            <a:ext cx="167640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IN" sz="2400" b="1">
                <a:solidFill>
                  <a:schemeClr val="bg1"/>
                </a:solidFill>
                <a:latin typeface="Times New Roman" pitchFamily="18" charset="0"/>
                <a:cs typeface="Times New Roman" pitchFamily="18" charset="0"/>
              </a:rPr>
              <a:t>OVARIES</a:t>
            </a:r>
          </a:p>
        </p:txBody>
      </p:sp>
      <p:pic>
        <p:nvPicPr>
          <p:cNvPr id="3" name="Picture 2" descr="http://www.steadyhealth.com/109076/Image/ovaries_cancer.jpg"/>
          <p:cNvPicPr>
            <a:picLocks noChangeAspect="1" noChangeArrowheads="1"/>
          </p:cNvPicPr>
          <p:nvPr/>
        </p:nvPicPr>
        <p:blipFill>
          <a:blip r:embed="rId2"/>
          <a:stretch>
            <a:fillRect/>
          </a:stretch>
        </p:blipFill>
        <p:spPr bwMode="auto">
          <a:xfrm>
            <a:off x="609600" y="1428750"/>
            <a:ext cx="3810000" cy="32766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4" name="32-Point Star 3"/>
          <p:cNvSpPr/>
          <p:nvPr/>
        </p:nvSpPr>
        <p:spPr>
          <a:xfrm>
            <a:off x="3581400" y="2800350"/>
            <a:ext cx="304800" cy="304800"/>
          </a:xfrm>
          <a:prstGeom prst="star32">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5" name="32-Point Star 4"/>
          <p:cNvSpPr/>
          <p:nvPr/>
        </p:nvSpPr>
        <p:spPr>
          <a:xfrm>
            <a:off x="1143000" y="2800350"/>
            <a:ext cx="304800" cy="304800"/>
          </a:xfrm>
          <a:prstGeom prst="star32">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6" name="Cloud 5"/>
          <p:cNvSpPr/>
          <p:nvPr/>
        </p:nvSpPr>
        <p:spPr>
          <a:xfrm rot="368410">
            <a:off x="4513995" y="922893"/>
            <a:ext cx="3553028" cy="1955598"/>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ysClr val="windowText" lastClr="000000"/>
                </a:solidFill>
                <a:latin typeface="Times New Roman" pitchFamily="18" charset="0"/>
                <a:ea typeface="Times New Roman" pitchFamily="18" charset="0"/>
                <a:cs typeface="Times New Roman" pitchFamily="18" charset="0"/>
              </a:rPr>
              <a:t>Paired ovaries are located one on each side of the lower abdomen. </a:t>
            </a:r>
            <a:endParaRPr lang="en-US" sz="2000" b="1">
              <a:solidFill>
                <a:sysClr val="windowText" lastClr="000000"/>
              </a:solidFill>
              <a:latin typeface="Times New Roman" pitchFamily="18" charset="0"/>
            </a:endParaRPr>
          </a:p>
        </p:txBody>
      </p:sp>
    </p:spTree>
    <p:extLst>
      <p:ext uri="{BB962C8B-B14F-4D97-AF65-F5344CB8AC3E}">
        <p14:creationId xmlns:p14="http://schemas.microsoft.com/office/powerpoint/2010/main" val="3894469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par>
                                <p:cTn id="18" presetID="19" presetClass="entr" presetSubtype="10" repeatCount="400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fmla="#ppt_w*sin(2.5*pi*$)">
                                          <p:val>
                                            <p:fltVal val="0"/>
                                          </p:val>
                                        </p:tav>
                                        <p:tav tm="100000">
                                          <p:val>
                                            <p:fltVal val="1"/>
                                          </p:val>
                                        </p:tav>
                                      </p:tavLst>
                                    </p:anim>
                                    <p:anim calcmode="lin" valueType="num">
                                      <p:cBhvr>
                                        <p:cTn id="21" dur="1000" fill="hold"/>
                                        <p:tgtEl>
                                          <p:spTgt spid="4"/>
                                        </p:tgtEl>
                                        <p:attrNameLst>
                                          <p:attrName>ppt_h</p:attrName>
                                        </p:attrNameLst>
                                      </p:cBhvr>
                                      <p:tavLst>
                                        <p:tav tm="0">
                                          <p:val>
                                            <p:strVal val="#ppt_h"/>
                                          </p:val>
                                        </p:tav>
                                        <p:tav tm="100000">
                                          <p:val>
                                            <p:strVal val="#ppt_h"/>
                                          </p:val>
                                        </p:tav>
                                      </p:tavLst>
                                    </p:anim>
                                  </p:childTnLst>
                                </p:cTn>
                              </p:par>
                              <p:par>
                                <p:cTn id="22" presetID="19" presetClass="entr" presetSubtype="10" repeatCount="4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fmla="#ppt_w*sin(2.5*pi*$)">
                                          <p:val>
                                            <p:fltVal val="0"/>
                                          </p:val>
                                        </p:tav>
                                        <p:tav tm="100000">
                                          <p:val>
                                            <p:fltVal val="1"/>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2"/>
          <p:cNvSpPr>
            <a:spLocks noChangeArrowheads="1"/>
          </p:cNvSpPr>
          <p:nvPr/>
        </p:nvSpPr>
        <p:spPr bwMode="auto">
          <a:xfrm>
            <a:off x="582875" y="1406664"/>
            <a:ext cx="6198925" cy="707886"/>
          </a:xfrm>
          <a:prstGeom prst="rect">
            <a:avLst/>
          </a:prstGeom>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R="0" lvl="0" algn="r" defTabSz="914400" rtl="0" eaLnBrk="0" fontAlgn="base" latinLnBrk="0" hangingPunct="0">
              <a:lnSpc>
                <a:spcPct val="100000"/>
              </a:lnSpc>
              <a:spcBef>
                <a:spcPct val="0"/>
              </a:spcBef>
              <a:spcAft>
                <a:spcPct val="0"/>
              </a:spcAft>
              <a:buClrTx/>
              <a:buSzTx/>
            </a:pPr>
            <a:r>
              <a:rPr kumimoji="0" lang="en-US" sz="2000" b="1" i="0" u="none" strike="noStrike" cap="none" normalizeH="0" baseline="0">
                <a:ln>
                  <a:noFill/>
                </a:ln>
                <a:effectLst/>
                <a:latin typeface="Times New Roman" pitchFamily="18" charset="0"/>
                <a:ea typeface="Times New Roman" pitchFamily="18" charset="0"/>
                <a:cs typeface="Times New Roman" pitchFamily="18" charset="0"/>
              </a:rPr>
              <a:t>The double layered fold of peritoneum, </a:t>
            </a:r>
            <a:r>
              <a:rPr kumimoji="0" lang="en-US" sz="2000" b="1" i="0" u="none" strike="noStrike" cap="none" normalizeH="0" baseline="0">
                <a:ln>
                  <a:noFill/>
                </a:ln>
                <a:solidFill>
                  <a:srgbClr val="C00000"/>
                </a:solidFill>
                <a:effectLst/>
                <a:latin typeface="Times New Roman" pitchFamily="18" charset="0"/>
                <a:ea typeface="Times New Roman" pitchFamily="18" charset="0"/>
                <a:cs typeface="Times New Roman" pitchFamily="18" charset="0"/>
              </a:rPr>
              <a:t>mesovarium </a:t>
            </a:r>
            <a:r>
              <a:rPr kumimoji="0" lang="en-US" sz="2000" b="1" i="0" u="none" strike="noStrike" cap="none" normalizeH="0" baseline="0">
                <a:ln>
                  <a:noFill/>
                </a:ln>
                <a:effectLst/>
                <a:latin typeface="Times New Roman" pitchFamily="18" charset="0"/>
                <a:ea typeface="Times New Roman" pitchFamily="18" charset="0"/>
                <a:cs typeface="Times New Roman" pitchFamily="18" charset="0"/>
              </a:rPr>
              <a:t>connects ovary with the wall of the abdominal cavity.</a:t>
            </a:r>
            <a:endParaRPr kumimoji="0" lang="en-US" sz="2000" b="1" i="0" u="none" strike="noStrike" cap="none" normalizeH="0" baseline="0">
              <a:ln>
                <a:noFill/>
              </a:ln>
              <a:effectLst/>
              <a:latin typeface="Times New Roman" pitchFamily="18" charset="0"/>
            </a:endParaRPr>
          </a:p>
        </p:txBody>
      </p:sp>
      <p:grpSp>
        <p:nvGrpSpPr>
          <p:cNvPr id="4" name="Group 3"/>
          <p:cNvGrpSpPr/>
          <p:nvPr/>
        </p:nvGrpSpPr>
        <p:grpSpPr>
          <a:xfrm>
            <a:off x="2305976" y="2285807"/>
            <a:ext cx="3904687" cy="2495743"/>
            <a:chOff x="304800" y="2057754"/>
            <a:chExt cx="5172075" cy="2952396"/>
          </a:xfrm>
        </p:grpSpPr>
        <p:pic>
          <p:nvPicPr>
            <p:cNvPr id="8" name="Picture 2" descr="C:\Users\admin\Desktop\Picture1.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025" b="98971" l="0" r="100000">
                          <a14:backgroundMark x1="46259" y1="28807" x2="46259" y2="28807"/>
                          <a14:backgroundMark x1="32517" y1="28395" x2="32517" y2="28395"/>
                          <a14:backgroundMark x1="32789" y1="26132" x2="32789" y2="26132"/>
                          <a14:backgroundMark x1="33197" y1="24691" x2="33197" y2="24691"/>
                          <a14:backgroundMark x1="33878" y1="22428" x2="33878" y2="22428"/>
                          <a14:backgroundMark x1="14694" y1="66255" x2="14694" y2="66255"/>
                          <a14:backgroundMark x1="14694" y1="67901" x2="14694" y2="67901"/>
                          <a14:backgroundMark x1="14286" y1="69342" x2="14286" y2="69342"/>
                          <a14:backgroundMark x1="21633" y1="79835" x2="21633" y2="79835"/>
                          <a14:backgroundMark x1="24762" y1="87243" x2="24762" y2="87243"/>
                          <a14:backgroundMark x1="69524" y1="85802" x2="69524" y2="85802"/>
                          <a14:backgroundMark x1="71565" y1="87654" x2="71565" y2="87654"/>
                          <a14:backgroundMark x1="83673" y1="65226" x2="83673" y2="65226"/>
                          <a14:backgroundMark x1="46939" y1="31070" x2="46939" y2="31070"/>
                        </a14:backgroundRemoval>
                      </a14:imgEffect>
                    </a14:imgLayer>
                  </a14:imgProps>
                </a:ext>
              </a:extLst>
            </a:blip>
            <a:srcRect t="11708" b="1963"/>
            <a:stretch>
              <a:fillRect/>
            </a:stretch>
          </p:blipFill>
          <p:spPr bwMode="auto">
            <a:xfrm>
              <a:off x="304800" y="2057754"/>
              <a:ext cx="5172075" cy="2952396"/>
            </a:xfrm>
            <a:prstGeom prst="rect">
              <a:avLst/>
            </a:prstGeom>
            <a:noFill/>
          </p:spPr>
        </p:pic>
        <p:sp>
          <p:nvSpPr>
            <p:cNvPr id="9" name="Rectangle 8"/>
            <p:cNvSpPr/>
            <p:nvPr/>
          </p:nvSpPr>
          <p:spPr>
            <a:xfrm rot="1686825">
              <a:off x="1492321" y="4576760"/>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Rectangle 9"/>
            <p:cNvSpPr/>
            <p:nvPr/>
          </p:nvSpPr>
          <p:spPr>
            <a:xfrm rot="3518496">
              <a:off x="1329459" y="4333818"/>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
        <p:nvSpPr>
          <p:cNvPr id="12" name="Rectangle 11"/>
          <p:cNvSpPr/>
          <p:nvPr/>
        </p:nvSpPr>
        <p:spPr>
          <a:xfrm>
            <a:off x="533400" y="800040"/>
            <a:ext cx="1321772"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OVARIES</a:t>
            </a:r>
          </a:p>
        </p:txBody>
      </p:sp>
      <p:sp>
        <p:nvSpPr>
          <p:cNvPr id="30" name="TextBox 29"/>
          <p:cNvSpPr txBox="1"/>
          <p:nvPr/>
        </p:nvSpPr>
        <p:spPr>
          <a:xfrm>
            <a:off x="5229028" y="4110826"/>
            <a:ext cx="1628972"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pitchFamily="18" charset="0"/>
                <a:cs typeface="Times New Roman" pitchFamily="18" charset="0"/>
              </a:rPr>
              <a:t>Mesovarium </a:t>
            </a:r>
          </a:p>
        </p:txBody>
      </p:sp>
      <p:sp>
        <p:nvSpPr>
          <p:cNvPr id="31" name="12-Point Star 30"/>
          <p:cNvSpPr/>
          <p:nvPr/>
        </p:nvSpPr>
        <p:spPr>
          <a:xfrm>
            <a:off x="5601063" y="3847209"/>
            <a:ext cx="228600" cy="228600"/>
          </a:xfrm>
          <a:prstGeom prst="star12">
            <a:avLst/>
          </a:prstGeom>
          <a:ln>
            <a:solidFill>
              <a:schemeClr val="bg2">
                <a:lumMod val="10000"/>
              </a:schemeClr>
            </a:solidFill>
          </a:ln>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25177141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500"/>
                                        <p:tgtEl>
                                          <p:spTgt spid="2">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19" presetClass="entr" presetSubtype="10" repeatCount="4000" fill="hold" grpId="0" nodeType="clickEffect">
                                  <p:stCondLst>
                                    <p:cond delay="0"/>
                                  </p:stCondLst>
                                  <p:iterate type="lt">
                                    <p:tmPct val="10000"/>
                                  </p:iterate>
                                  <p:childTnLst>
                                    <p:set>
                                      <p:cBhvr>
                                        <p:cTn id="18" dur="1" fill="hold">
                                          <p:stCondLst>
                                            <p:cond delay="0"/>
                                          </p:stCondLst>
                                        </p:cTn>
                                        <p:tgtEl>
                                          <p:spTgt spid="31"/>
                                        </p:tgtEl>
                                        <p:attrNameLst>
                                          <p:attrName>style.visibility</p:attrName>
                                        </p:attrNameLst>
                                      </p:cBhvr>
                                      <p:to>
                                        <p:strVal val="visible"/>
                                      </p:to>
                                    </p:set>
                                    <p:anim calcmode="lin" valueType="num">
                                      <p:cBhvr>
                                        <p:cTn id="19" dur="1000" fill="hold"/>
                                        <p:tgtEl>
                                          <p:spTgt spid="31"/>
                                        </p:tgtEl>
                                        <p:attrNameLst>
                                          <p:attrName>ppt_w</p:attrName>
                                        </p:attrNameLst>
                                      </p:cBhvr>
                                      <p:tavLst>
                                        <p:tav tm="0" fmla="#ppt_w*sin(2.5*pi*$)">
                                          <p:val>
                                            <p:fltVal val="0"/>
                                          </p:val>
                                        </p:tav>
                                        <p:tav tm="100000">
                                          <p:val>
                                            <p:fltVal val="1"/>
                                          </p:val>
                                        </p:tav>
                                      </p:tavLst>
                                    </p:anim>
                                    <p:anim calcmode="lin" valueType="num">
                                      <p:cBhvr>
                                        <p:cTn id="20" dur="1000" fill="hold"/>
                                        <p:tgtEl>
                                          <p:spTgt spid="31"/>
                                        </p:tgtEl>
                                        <p:attrNameLst>
                                          <p:attrName>ppt_h</p:attrName>
                                        </p:attrNameLst>
                                      </p:cBhvr>
                                      <p:tavLst>
                                        <p:tav tm="0">
                                          <p:val>
                                            <p:strVal val="#ppt_h"/>
                                          </p:val>
                                        </p:tav>
                                        <p:tav tm="100000">
                                          <p:val>
                                            <p:strVal val="#ppt_h"/>
                                          </p:val>
                                        </p:tav>
                                      </p:tavLst>
                                    </p:anim>
                                  </p:childTnLst>
                                </p:cTn>
                              </p:par>
                              <p:par>
                                <p:cTn id="21" presetID="22" presetClass="entr" presetSubtype="8" fill="hold" grpId="0" nodeType="withEffect">
                                  <p:stCondLst>
                                    <p:cond delay="0"/>
                                  </p:stCondLst>
                                  <p:iterate type="lt">
                                    <p:tmPct val="10000"/>
                                  </p:iterate>
                                  <p:childTnLst>
                                    <p:set>
                                      <p:cBhvr>
                                        <p:cTn id="22" dur="1" fill="hold">
                                          <p:stCondLst>
                                            <p:cond delay="0"/>
                                          </p:stCondLst>
                                        </p:cTn>
                                        <p:tgtEl>
                                          <p:spTgt spid="30"/>
                                        </p:tgtEl>
                                        <p:attrNameLst>
                                          <p:attrName>style.visibility</p:attrName>
                                        </p:attrNameLst>
                                      </p:cBhvr>
                                      <p:to>
                                        <p:strVal val="visible"/>
                                      </p:to>
                                    </p:set>
                                    <p:animEffect transition="in" filter="wipe(left)">
                                      <p:cBhvr>
                                        <p:cTn id="23"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31" grpId="0" animBg="1"/>
    </p:bldLst>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2" name="Group 1"/>
          <p:cNvGrpSpPr/>
          <p:nvPr/>
        </p:nvGrpSpPr>
        <p:grpSpPr>
          <a:xfrm>
            <a:off x="609600" y="1810056"/>
            <a:ext cx="4105936" cy="2895294"/>
            <a:chOff x="304800" y="1657350"/>
            <a:chExt cx="5172075" cy="3419903"/>
          </a:xfrm>
        </p:grpSpPr>
        <p:grpSp>
          <p:nvGrpSpPr>
            <p:cNvPr id="3" name="Group 2"/>
            <p:cNvGrpSpPr/>
            <p:nvPr/>
          </p:nvGrpSpPr>
          <p:grpSpPr>
            <a:xfrm>
              <a:off x="304800" y="1657350"/>
              <a:ext cx="5172075" cy="3419903"/>
              <a:chOff x="304800" y="1657350"/>
              <a:chExt cx="5172075" cy="3419903"/>
            </a:xfrm>
          </p:grpSpPr>
          <p:pic>
            <p:nvPicPr>
              <p:cNvPr id="7" name="Picture 2" descr="C:\Users\admin\Desktop\Picture1.jpg"/>
              <p:cNvPicPr>
                <a:picLocks noChangeAspect="1" noChangeArrowheads="1"/>
              </p:cNvPicPr>
              <p:nvPr/>
            </p:nvPicPr>
            <p:blipFill>
              <a:blip r:embed="rId2"/>
              <a:stretch>
                <a:fillRect/>
              </a:stretch>
            </p:blipFill>
            <p:spPr bwMode="auto">
              <a:xfrm>
                <a:off x="304800" y="1657350"/>
                <a:ext cx="5172075" cy="3419903"/>
              </a:xfrm>
              <a:prstGeom prst="rect">
                <a:avLst/>
              </a:prstGeom>
              <a:noFill/>
            </p:spPr>
          </p:pic>
          <p:sp>
            <p:nvSpPr>
              <p:cNvPr id="8" name="Rectangle 7"/>
              <p:cNvSpPr/>
              <p:nvPr/>
            </p:nvSpPr>
            <p:spPr>
              <a:xfrm rot="1686825">
                <a:off x="1492321" y="4576760"/>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400">
                  <a:latin typeface="Times New Roman" pitchFamily="18" charset="0"/>
                  <a:cs typeface="Times New Roman" pitchFamily="18" charset="0"/>
                </a:endParaRPr>
              </a:p>
            </p:txBody>
          </p:sp>
          <p:sp>
            <p:nvSpPr>
              <p:cNvPr id="9" name="Rectangle 8"/>
              <p:cNvSpPr/>
              <p:nvPr/>
            </p:nvSpPr>
            <p:spPr>
              <a:xfrm rot="3518496">
                <a:off x="1329459" y="4333818"/>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400">
                  <a:latin typeface="Times New Roman" pitchFamily="18" charset="0"/>
                  <a:cs typeface="Times New Roman" pitchFamily="18" charset="0"/>
                </a:endParaRPr>
              </a:p>
            </p:txBody>
          </p:sp>
        </p:grpSp>
        <p:sp>
          <p:nvSpPr>
            <p:cNvPr id="4" name="TextBox 3"/>
            <p:cNvSpPr txBox="1"/>
            <p:nvPr/>
          </p:nvSpPr>
          <p:spPr>
            <a:xfrm>
              <a:off x="480573" y="4075563"/>
              <a:ext cx="73449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Times New Roman" pitchFamily="18" charset="0"/>
                  <a:cs typeface="Times New Roman" pitchFamily="18" charset="0"/>
                </a:rPr>
                <a:t>ovaries</a:t>
              </a:r>
            </a:p>
          </p:txBody>
        </p:sp>
        <p:sp>
          <p:nvSpPr>
            <p:cNvPr id="5" name="TextBox 4"/>
            <p:cNvSpPr txBox="1"/>
            <p:nvPr/>
          </p:nvSpPr>
          <p:spPr>
            <a:xfrm>
              <a:off x="3852162" y="4733151"/>
              <a:ext cx="135646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Times New Roman" pitchFamily="18" charset="0"/>
                  <a:cs typeface="Times New Roman" pitchFamily="18" charset="0"/>
                </a:rPr>
                <a:t>Body of uterus </a:t>
              </a:r>
            </a:p>
          </p:txBody>
        </p:sp>
        <p:sp>
          <p:nvSpPr>
            <p:cNvPr id="6" name="TextBox 5"/>
            <p:cNvSpPr txBox="1"/>
            <p:nvPr/>
          </p:nvSpPr>
          <p:spPr>
            <a:xfrm>
              <a:off x="2653685" y="2190750"/>
              <a:ext cx="1000595"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err="1">
                  <a:latin typeface="Times New Roman" pitchFamily="18" charset="0"/>
                  <a:cs typeface="Times New Roman" pitchFamily="18" charset="0"/>
                </a:rPr>
                <a:t>Fundus of </a:t>
              </a:r>
            </a:p>
            <a:p>
              <a:r>
                <a:rPr lang="en-US" sz="1400" b="1">
                  <a:latin typeface="Times New Roman" pitchFamily="18" charset="0"/>
                  <a:cs typeface="Times New Roman" pitchFamily="18" charset="0"/>
                </a:rPr>
                <a:t>uterus</a:t>
              </a:r>
            </a:p>
          </p:txBody>
        </p:sp>
      </p:grpSp>
      <p:sp>
        <p:nvSpPr>
          <p:cNvPr id="10" name="Rectangle 9"/>
          <p:cNvSpPr/>
          <p:nvPr/>
        </p:nvSpPr>
        <p:spPr>
          <a:xfrm>
            <a:off x="533400" y="876240"/>
            <a:ext cx="1321772"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OVARIES</a:t>
            </a:r>
          </a:p>
        </p:txBody>
      </p:sp>
      <p:sp>
        <p:nvSpPr>
          <p:cNvPr id="15" name="TextBox 14"/>
          <p:cNvSpPr txBox="1"/>
          <p:nvPr/>
        </p:nvSpPr>
        <p:spPr>
          <a:xfrm>
            <a:off x="1680656" y="1920783"/>
            <a:ext cx="981912"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rgbClr val="FF0000"/>
                </a:solidFill>
                <a:latin typeface="Times New Roman" pitchFamily="18" charset="0"/>
                <a:cs typeface="Times New Roman" pitchFamily="18" charset="0"/>
              </a:rPr>
              <a:t>Ovarian </a:t>
            </a:r>
          </a:p>
          <a:p>
            <a:r>
              <a:rPr lang="en-US" sz="1400" b="1">
                <a:solidFill>
                  <a:srgbClr val="FF0000"/>
                </a:solidFill>
                <a:latin typeface="Times New Roman" pitchFamily="18" charset="0"/>
                <a:cs typeface="Times New Roman" pitchFamily="18" charset="0"/>
              </a:rPr>
              <a:t>ligament</a:t>
            </a:r>
          </a:p>
        </p:txBody>
      </p:sp>
      <p:sp>
        <p:nvSpPr>
          <p:cNvPr id="16" name="12-Point Star 15"/>
          <p:cNvSpPr/>
          <p:nvPr/>
        </p:nvSpPr>
        <p:spPr>
          <a:xfrm>
            <a:off x="1447800" y="2114550"/>
            <a:ext cx="228600" cy="228600"/>
          </a:xfrm>
          <a:prstGeom prst="star12">
            <a:avLst/>
          </a:prstGeom>
          <a:ln>
            <a:solidFill>
              <a:schemeClr val="bg2">
                <a:lumMod val="10000"/>
              </a:schemeClr>
            </a:solidFill>
          </a:ln>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400">
              <a:latin typeface="Times New Roman" pitchFamily="18" charset="0"/>
              <a:cs typeface="Times New Roman" pitchFamily="18" charset="0"/>
            </a:endParaRPr>
          </a:p>
        </p:txBody>
      </p:sp>
      <p:sp>
        <p:nvSpPr>
          <p:cNvPr id="17" name="TextBox 16"/>
          <p:cNvSpPr txBox="1"/>
          <p:nvPr/>
        </p:nvSpPr>
        <p:spPr>
          <a:xfrm>
            <a:off x="3903698" y="3754202"/>
            <a:ext cx="1197764"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solidFill>
                  <a:srgbClr val="FF0000"/>
                </a:solidFill>
                <a:latin typeface="Times New Roman" pitchFamily="18" charset="0"/>
                <a:cs typeface="Times New Roman" pitchFamily="18" charset="0"/>
              </a:rPr>
              <a:t>Mesovarium</a:t>
            </a:r>
            <a:r>
              <a:rPr lang="en-US" sz="1400" b="1">
                <a:latin typeface="Times New Roman" pitchFamily="18" charset="0"/>
                <a:cs typeface="Times New Roman" pitchFamily="18" charset="0"/>
              </a:rPr>
              <a:t> </a:t>
            </a:r>
          </a:p>
        </p:txBody>
      </p:sp>
      <p:sp>
        <p:nvSpPr>
          <p:cNvPr id="18" name="12-Point Star 17"/>
          <p:cNvSpPr/>
          <p:nvPr/>
        </p:nvSpPr>
        <p:spPr>
          <a:xfrm>
            <a:off x="4257997" y="4032137"/>
            <a:ext cx="228600" cy="228600"/>
          </a:xfrm>
          <a:prstGeom prst="star12">
            <a:avLst/>
          </a:prstGeom>
          <a:ln>
            <a:solidFill>
              <a:schemeClr val="bg2">
                <a:lumMod val="10000"/>
              </a:schemeClr>
            </a:solidFill>
          </a:ln>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400">
              <a:latin typeface="Times New Roman" pitchFamily="18" charset="0"/>
              <a:cs typeface="Times New Roman" pitchFamily="18" charset="0"/>
            </a:endParaRPr>
          </a:p>
        </p:txBody>
      </p:sp>
      <p:sp>
        <p:nvSpPr>
          <p:cNvPr id="19" name="Rectangle 18"/>
          <p:cNvSpPr/>
          <p:nvPr/>
        </p:nvSpPr>
        <p:spPr>
          <a:xfrm>
            <a:off x="1981200" y="895350"/>
            <a:ext cx="4766999"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fontAlgn="base">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ovaries are covered on the outside by a layer of simple cuboidal epithelium called   germinal (ovarian) epithelium. </a:t>
            </a:r>
          </a:p>
        </p:txBody>
      </p:sp>
      <p:sp>
        <p:nvSpPr>
          <p:cNvPr id="21" name="Cloud Callout 20"/>
          <p:cNvSpPr/>
          <p:nvPr/>
        </p:nvSpPr>
        <p:spPr>
          <a:xfrm>
            <a:off x="4876800" y="1996968"/>
            <a:ext cx="3271723" cy="1664464"/>
          </a:xfrm>
          <a:prstGeom prst="cloudCallout">
            <a:avLst>
              <a:gd name="adj1" fmla="val -56359"/>
              <a:gd name="adj2" fmla="val -57555"/>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Visceral peritoneum that envelops the ovaries.</a:t>
            </a:r>
          </a:p>
        </p:txBody>
      </p:sp>
      <p:sp>
        <p:nvSpPr>
          <p:cNvPr id="12" name="Rectangle 11"/>
          <p:cNvSpPr/>
          <p:nvPr/>
        </p:nvSpPr>
        <p:spPr>
          <a:xfrm>
            <a:off x="2814968" y="1581150"/>
            <a:ext cx="3433432" cy="329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Tree>
    <p:extLst>
      <p:ext uri="{BB962C8B-B14F-4D97-AF65-F5344CB8AC3E}">
        <p14:creationId xmlns:p14="http://schemas.microsoft.com/office/powerpoint/2010/main" val="3180687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wipe(left)">
                                      <p:cBhvr>
                                        <p:cTn id="14" dur="500"/>
                                        <p:tgtEl>
                                          <p:spTgt spid="19">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19" presetClass="entr" presetSubtype="10" repeatCount="4000" fill="hold" grpId="0" nodeType="clickEffect">
                                  <p:stCondLst>
                                    <p:cond delay="0"/>
                                  </p:stCondLst>
                                  <p:iterate type="lt">
                                    <p:tmPct val="10000"/>
                                  </p:iterate>
                                  <p:childTnLst>
                                    <p:set>
                                      <p:cBhvr>
                                        <p:cTn id="23" dur="1" fill="hold">
                                          <p:stCondLst>
                                            <p:cond delay="0"/>
                                          </p:stCondLst>
                                        </p:cTn>
                                        <p:tgtEl>
                                          <p:spTgt spid="16"/>
                                        </p:tgtEl>
                                        <p:attrNameLst>
                                          <p:attrName>style.visibility</p:attrName>
                                        </p:attrNameLst>
                                      </p:cBhvr>
                                      <p:to>
                                        <p:strVal val="visible"/>
                                      </p:to>
                                    </p:set>
                                    <p:anim calcmode="lin" valueType="num">
                                      <p:cBhvr>
                                        <p:cTn id="24" dur="1000" fill="hold"/>
                                        <p:tgtEl>
                                          <p:spTgt spid="16"/>
                                        </p:tgtEl>
                                        <p:attrNameLst>
                                          <p:attrName>ppt_w</p:attrName>
                                        </p:attrNameLst>
                                      </p:cBhvr>
                                      <p:tavLst>
                                        <p:tav tm="0" fmla="#ppt_w*sin(2.5*pi*$)">
                                          <p:val>
                                            <p:fltVal val="0"/>
                                          </p:val>
                                        </p:tav>
                                        <p:tav tm="100000">
                                          <p:val>
                                            <p:fltVal val="1"/>
                                          </p:val>
                                        </p:tav>
                                      </p:tavLst>
                                    </p:anim>
                                    <p:anim calcmode="lin" valueType="num">
                                      <p:cBhvr>
                                        <p:cTn id="25" dur="1000" fill="hold"/>
                                        <p:tgtEl>
                                          <p:spTgt spid="16"/>
                                        </p:tgtEl>
                                        <p:attrNameLst>
                                          <p:attrName>ppt_h</p:attrName>
                                        </p:attrNameLst>
                                      </p:cBhvr>
                                      <p:tavLst>
                                        <p:tav tm="0">
                                          <p:val>
                                            <p:strVal val="#ppt_h"/>
                                          </p:val>
                                        </p:tav>
                                        <p:tav tm="100000">
                                          <p:val>
                                            <p:strVal val="#ppt_h"/>
                                          </p:val>
                                        </p:tav>
                                      </p:tavLst>
                                    </p:anim>
                                  </p:childTnLst>
                                </p:cTn>
                              </p:par>
                              <p:par>
                                <p:cTn id="26" presetID="22" presetClass="entr" presetSubtype="8" fill="hold" grpId="0" nodeType="withEffect">
                                  <p:stCondLst>
                                    <p:cond delay="0"/>
                                  </p:stCondLst>
                                  <p:iterate type="lt">
                                    <p:tmPct val="10000"/>
                                  </p:iterate>
                                  <p:childTnLst>
                                    <p:set>
                                      <p:cBhvr>
                                        <p:cTn id="27" dur="1" fill="hold">
                                          <p:stCondLst>
                                            <p:cond delay="0"/>
                                          </p:stCondLst>
                                        </p:cTn>
                                        <p:tgtEl>
                                          <p:spTgt spid="15"/>
                                        </p:tgtEl>
                                        <p:attrNameLst>
                                          <p:attrName>style.visibility</p:attrName>
                                        </p:attrNameLst>
                                      </p:cBhvr>
                                      <p:to>
                                        <p:strVal val="visible"/>
                                      </p:to>
                                    </p:set>
                                    <p:animEffect transition="in" filter="wipe(left)">
                                      <p:cBhvr>
                                        <p:cTn id="28" dur="1000"/>
                                        <p:tgtEl>
                                          <p:spTgt spid="15"/>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30" presetClass="entr" presetSubtype="0" fill="hold" grpId="0" nodeType="clickEffect">
                                  <p:stCondLst>
                                    <p:cond delay="0"/>
                                  </p:stCondLst>
                                  <p:iterate type="lt">
                                    <p:tmPct val="10000"/>
                                  </p:iterate>
                                  <p:childTnLst>
                                    <p:set>
                                      <p:cBhvr>
                                        <p:cTn id="32" dur="1" fill="hold">
                                          <p:stCondLst>
                                            <p:cond delay="0"/>
                                          </p:stCondLst>
                                        </p:cTn>
                                        <p:tgtEl>
                                          <p:spTgt spid="21"/>
                                        </p:tgtEl>
                                        <p:attrNameLst>
                                          <p:attrName>style.visibility</p:attrName>
                                        </p:attrNameLst>
                                      </p:cBhvr>
                                      <p:to>
                                        <p:strVal val="visible"/>
                                      </p:to>
                                    </p:set>
                                    <p:animEffect transition="in" filter="fade">
                                      <p:cBhvr>
                                        <p:cTn id="33" dur="800" decel="100000"/>
                                        <p:tgtEl>
                                          <p:spTgt spid="21"/>
                                        </p:tgtEl>
                                      </p:cBhvr>
                                    </p:animEffect>
                                    <p:anim calcmode="lin" valueType="num">
                                      <p:cBhvr>
                                        <p:cTn id="34" dur="800" decel="100000" fill="hold"/>
                                        <p:tgtEl>
                                          <p:spTgt spid="21"/>
                                        </p:tgtEl>
                                        <p:attrNameLst>
                                          <p:attrName>style.rotation</p:attrName>
                                        </p:attrNameLst>
                                      </p:cBhvr>
                                      <p:tavLst>
                                        <p:tav tm="0">
                                          <p:val>
                                            <p:fltVal val="-90"/>
                                          </p:val>
                                        </p:tav>
                                        <p:tav tm="100000">
                                          <p:val>
                                            <p:fltVal val="0"/>
                                          </p:val>
                                        </p:tav>
                                      </p:tavLst>
                                    </p:anim>
                                    <p:anim calcmode="lin" valueType="num">
                                      <p:cBhvr>
                                        <p:cTn id="35" dur="800" decel="100000" fill="hold"/>
                                        <p:tgtEl>
                                          <p:spTgt spid="21"/>
                                        </p:tgtEl>
                                        <p:attrNameLst>
                                          <p:attrName>ppt_x</p:attrName>
                                        </p:attrNameLst>
                                      </p:cBhvr>
                                      <p:tavLst>
                                        <p:tav tm="0">
                                          <p:val>
                                            <p:strVal val="#ppt_x+0.4"/>
                                          </p:val>
                                        </p:tav>
                                        <p:tav tm="100000">
                                          <p:val>
                                            <p:strVal val="#ppt_x-0.05"/>
                                          </p:val>
                                        </p:tav>
                                      </p:tavLst>
                                    </p:anim>
                                    <p:anim calcmode="lin" valueType="num">
                                      <p:cBhvr>
                                        <p:cTn id="36" dur="800" decel="100000" fill="hold"/>
                                        <p:tgtEl>
                                          <p:spTgt spid="21"/>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8" fill="hold" nodeType="clickEffect">
                                  <p:stCondLst>
                                    <p:cond delay="0"/>
                                  </p:stCondLst>
                                  <p:iterate type="lt">
                                    <p:tmPct val="10000"/>
                                  </p:iterate>
                                  <p:childTnLst>
                                    <p:set>
                                      <p:cBhvr>
                                        <p:cTn id="42" dur="1" fill="hold">
                                          <p:stCondLst>
                                            <p:cond delay="0"/>
                                          </p:stCondLst>
                                        </p:cTn>
                                        <p:tgtEl>
                                          <p:spTgt spid="21">
                                            <p:txEl>
                                              <p:pRg st="0" end="0"/>
                                            </p:txEl>
                                          </p:spTgt>
                                        </p:tgtEl>
                                        <p:attrNameLst>
                                          <p:attrName>style.visibility</p:attrName>
                                        </p:attrNameLst>
                                      </p:cBhvr>
                                      <p:to>
                                        <p:strVal val="visible"/>
                                      </p:to>
                                    </p:set>
                                    <p:animEffect transition="in" filter="wipe(left)">
                                      <p:cBhvr>
                                        <p:cTn id="43"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9" grpId="0" animBg="1"/>
      <p:bldP spid="21" grpId="0" animBg="1"/>
      <p:bldP spid="12" grpId="0" animBg="1"/>
    </p:bldLst>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Cloud 1"/>
          <p:cNvSpPr/>
          <p:nvPr/>
        </p:nvSpPr>
        <p:spPr>
          <a:xfrm>
            <a:off x="1419461" y="1330366"/>
            <a:ext cx="4648200" cy="2562255"/>
          </a:xfrm>
          <a:prstGeom prst="cloud">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ctr"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Underneath this germinal epithelium there is a dense connective tissue capsule, the tunica albuginea. </a:t>
            </a:r>
          </a:p>
        </p:txBody>
      </p:sp>
      <p:sp>
        <p:nvSpPr>
          <p:cNvPr id="3" name="Rectangle 2"/>
          <p:cNvSpPr/>
          <p:nvPr/>
        </p:nvSpPr>
        <p:spPr>
          <a:xfrm>
            <a:off x="762000" y="1104840"/>
            <a:ext cx="1321772"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OVARIES</a:t>
            </a:r>
          </a:p>
        </p:txBody>
      </p:sp>
    </p:spTree>
    <p:extLst>
      <p:ext uri="{BB962C8B-B14F-4D97-AF65-F5344CB8AC3E}">
        <p14:creationId xmlns:p14="http://schemas.microsoft.com/office/powerpoint/2010/main" val="25701155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30"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left)">
                                      <p:cBhvr>
                                        <p:cTn id="1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3276600" y="867049"/>
            <a:ext cx="4267199" cy="70788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lvl="0" algn="just" eaLnBrk="0" fontAlgn="base" hangingPunct="0">
              <a:spcBef>
                <a:spcPct val="0"/>
              </a:spcBef>
              <a:spcAft>
                <a:spcPct val="0"/>
              </a:spcAft>
            </a:pPr>
            <a:r>
              <a:rPr lang="en-US" sz="2000" b="1">
                <a:solidFill>
                  <a:schemeClr val="tx1"/>
                </a:solidFill>
                <a:latin typeface="Times New Roman" pitchFamily="18" charset="0"/>
                <a:ea typeface="Times New Roman" pitchFamily="18" charset="0"/>
                <a:cs typeface="Times New Roman" pitchFamily="18" charset="0"/>
              </a:rPr>
              <a:t>The ovarian stroma is divided into an outer cortex and an inner medulla. </a:t>
            </a:r>
          </a:p>
        </p:txBody>
      </p:sp>
      <p:sp>
        <p:nvSpPr>
          <p:cNvPr id="6" name="Rectangle 5"/>
          <p:cNvSpPr/>
          <p:nvPr/>
        </p:nvSpPr>
        <p:spPr>
          <a:xfrm>
            <a:off x="533400" y="847939"/>
            <a:ext cx="1549207"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OVARIES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l="2085" b="4014"/>
          <a:stretch>
            <a:fillRect/>
          </a:stretch>
        </p:blipFill>
        <p:spPr bwMode="auto">
          <a:xfrm>
            <a:off x="762000" y="1782080"/>
            <a:ext cx="4246076" cy="299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375222" y="1782080"/>
            <a:ext cx="1581074"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Outer cortex</a:t>
            </a:r>
          </a:p>
        </p:txBody>
      </p:sp>
      <p:sp>
        <p:nvSpPr>
          <p:cNvPr id="11" name="Rectangle 10"/>
          <p:cNvSpPr/>
          <p:nvPr/>
        </p:nvSpPr>
        <p:spPr>
          <a:xfrm>
            <a:off x="5346120" y="2304982"/>
            <a:ext cx="1738168"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Inner medulla</a:t>
            </a:r>
          </a:p>
        </p:txBody>
      </p:sp>
    </p:spTree>
    <p:extLst>
      <p:ext uri="{BB962C8B-B14F-4D97-AF65-F5344CB8AC3E}">
        <p14:creationId xmlns:p14="http://schemas.microsoft.com/office/powerpoint/2010/main" val="8122600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500"/>
                                        <p:tgtEl>
                                          <p:spTgt spid="2">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p:cTn id="19" dur="500" fill="hold"/>
                                        <p:tgtEl>
                                          <p:spTgt spid="2050"/>
                                        </p:tgtEl>
                                        <p:attrNameLst>
                                          <p:attrName>ppt_w</p:attrName>
                                        </p:attrNameLst>
                                      </p:cBhvr>
                                      <p:tavLst>
                                        <p:tav tm="0">
                                          <p:val>
                                            <p:fltVal val="0"/>
                                          </p:val>
                                        </p:tav>
                                        <p:tav tm="100000">
                                          <p:val>
                                            <p:strVal val="#ppt_w"/>
                                          </p:val>
                                        </p:tav>
                                      </p:tavLst>
                                    </p:anim>
                                    <p:anim calcmode="lin" valueType="num">
                                      <p:cBhvr>
                                        <p:cTn id="20" dur="500" fill="hold"/>
                                        <p:tgtEl>
                                          <p:spTgt spid="2050"/>
                                        </p:tgtEl>
                                        <p:attrNameLst>
                                          <p:attrName>ppt_h</p:attrName>
                                        </p:attrNameLst>
                                      </p:cBhvr>
                                      <p:tavLst>
                                        <p:tav tm="0">
                                          <p:val>
                                            <p:fltVal val="0"/>
                                          </p:val>
                                        </p:tav>
                                        <p:tav tm="100000">
                                          <p:val>
                                            <p:strVal val="#ppt_h"/>
                                          </p:val>
                                        </p:tav>
                                      </p:tavLst>
                                    </p:anim>
                                    <p:animEffect transition="in" filter="fade">
                                      <p:cBhvr>
                                        <p:cTn id="21" dur="500"/>
                                        <p:tgtEl>
                                          <p:spTgt spid="2050"/>
                                        </p:tgtEl>
                                      </p:cBhvr>
                                    </p:animEffect>
                                  </p:childTnLst>
                                </p:cTn>
                              </p:par>
                            </p:childTnLst>
                          </p:cTn>
                        </p:par>
                      </p:childTnLst>
                    </p:cTn>
                  </p:par>
                  <p:par>
                    <p:cTn id="22" fill="hold" nodeType="clickPar">
                      <p:stCondLst>
                        <p:cond delay="indefinite"/>
                      </p:stCondLst>
                      <p:childTnLst>
                        <p:par>
                          <p:cTn id="23" fill="hold">
                            <p:stCondLst>
                              <p:cond delay="0"/>
                            </p:stCondLst>
                            <p:childTnLst>
                              <p:par>
                                <p:cTn id="24" presetID="53" presetClass="entr" presetSubtype="16" fill="hold" grpId="0" nodeType="clickEffect">
                                  <p:stCondLst>
                                    <p:cond delay="0"/>
                                  </p:stCondLst>
                                  <p:iterate type="lt">
                                    <p:tmPct val="10000"/>
                                  </p:iterate>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8" fill="hold" nodeType="clickEffect">
                                  <p:stCondLst>
                                    <p:cond delay="0"/>
                                  </p:stCondLst>
                                  <p:iterate type="lt">
                                    <p:tmPct val="10000"/>
                                  </p:iterate>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wipe(left)">
                                      <p:cBhvr>
                                        <p:cTn id="33" dur="500"/>
                                        <p:tgtEl>
                                          <p:spTgt spid="10">
                                            <p:txEl>
                                              <p:pRg st="0" end="0"/>
                                            </p:txEl>
                                          </p:spTgt>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53" presetClass="entr" presetSubtype="16" fill="hold" grpId="0" nodeType="clickEffect">
                                  <p:stCondLst>
                                    <p:cond delay="0"/>
                                  </p:stCondLst>
                                  <p:iterate type="lt">
                                    <p:tmPct val="10000"/>
                                  </p:iterate>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2" presetClass="entr" presetSubtype="8" fill="hold" nodeType="clickEffect">
                                  <p:stCondLst>
                                    <p:cond delay="0"/>
                                  </p:stCondLst>
                                  <p:iterate type="lt">
                                    <p:tmPct val="10000"/>
                                  </p:iterate>
                                  <p:childTnLst>
                                    <p:set>
                                      <p:cBhvr>
                                        <p:cTn id="44" dur="1" fill="hold">
                                          <p:stCondLst>
                                            <p:cond delay="0"/>
                                          </p:stCondLst>
                                        </p:cTn>
                                        <p:tgtEl>
                                          <p:spTgt spid="11">
                                            <p:txEl>
                                              <p:pRg st="0" end="0"/>
                                            </p:txEl>
                                          </p:spTgt>
                                        </p:tgtEl>
                                        <p:attrNameLst>
                                          <p:attrName>style.visibility</p:attrName>
                                        </p:attrNameLst>
                                      </p:cBhvr>
                                      <p:to>
                                        <p:strVal val="visible"/>
                                      </p:to>
                                    </p:set>
                                    <p:animEffect transition="in" filter="wipe(left)">
                                      <p:cBhvr>
                                        <p:cTn id="4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85800" y="819150"/>
            <a:ext cx="1321772"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OVARIES</a:t>
            </a:r>
          </a:p>
        </p:txBody>
      </p:sp>
      <p:sp>
        <p:nvSpPr>
          <p:cNvPr id="6" name="Rectangle 5"/>
          <p:cNvSpPr/>
          <p:nvPr/>
        </p:nvSpPr>
        <p:spPr>
          <a:xfrm>
            <a:off x="498164" y="1276350"/>
            <a:ext cx="5216835" cy="1015663"/>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algn="just" eaLnBrk="0" fontAlgn="base" hangingPunct="0">
              <a:spcBef>
                <a:spcPct val="0"/>
              </a:spcBef>
              <a:spcAft>
                <a:spcPct val="0"/>
              </a:spcAft>
              <a:buFont typeface="Arial" pitchFamily="34" charset="0"/>
              <a:buChar char="•"/>
            </a:pPr>
            <a:r>
              <a:rPr lang="en-US" sz="2000" b="1">
                <a:solidFill>
                  <a:schemeClr val="tx1"/>
                </a:solidFill>
                <a:latin typeface="Times New Roman" pitchFamily="18" charset="0"/>
                <a:ea typeface="Times New Roman" pitchFamily="18" charset="0"/>
                <a:cs typeface="Times New Roman" pitchFamily="18" charset="0"/>
              </a:rPr>
              <a:t>The</a:t>
            </a:r>
            <a:r>
              <a:rPr lang="en-US" sz="2000" b="1">
                <a:solidFill>
                  <a:srgbClr val="FF0000"/>
                </a:solidFill>
                <a:latin typeface="Times New Roman" pitchFamily="18" charset="0"/>
                <a:ea typeface="Times New Roman" pitchFamily="18" charset="0"/>
                <a:cs typeface="Times New Roman" pitchFamily="18" charset="0"/>
              </a:rPr>
              <a:t> cortex</a:t>
            </a:r>
            <a:r>
              <a:rPr lang="en-US" sz="2000" b="1">
                <a:latin typeface="Times New Roman" pitchFamily="18" charset="0"/>
                <a:ea typeface="Times New Roman" pitchFamily="18" charset="0"/>
                <a:cs typeface="Times New Roman" pitchFamily="18" charset="0"/>
              </a:rPr>
              <a:t> appears </a:t>
            </a:r>
            <a:r>
              <a:rPr lang="en-US" sz="2000" b="1">
                <a:solidFill>
                  <a:srgbClr val="FF0000"/>
                </a:solidFill>
                <a:latin typeface="Times New Roman" pitchFamily="18" charset="0"/>
                <a:ea typeface="Times New Roman" pitchFamily="18" charset="0"/>
                <a:cs typeface="Times New Roman" pitchFamily="18" charset="0"/>
              </a:rPr>
              <a:t>more dense and granular</a:t>
            </a:r>
            <a:r>
              <a:rPr lang="en-US" sz="2000" b="1">
                <a:latin typeface="Times New Roman" pitchFamily="18" charset="0"/>
                <a:ea typeface="Times New Roman" pitchFamily="18" charset="0"/>
                <a:cs typeface="Times New Roman" pitchFamily="18" charset="0"/>
              </a:rPr>
              <a:t> due to the presence of ovarian follicles in various stages of development. </a:t>
            </a:r>
          </a:p>
        </p:txBody>
      </p:sp>
      <p:sp>
        <p:nvSpPr>
          <p:cNvPr id="7" name="Rectangle 6"/>
          <p:cNvSpPr/>
          <p:nvPr/>
        </p:nvSpPr>
        <p:spPr>
          <a:xfrm>
            <a:off x="549983" y="2266950"/>
            <a:ext cx="4860217" cy="1015663"/>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lvl="0" indent="-342900" algn="just" eaLnBrk="0" fontAlgn="base" hangingPunct="0">
              <a:spcBef>
                <a:spcPct val="0"/>
              </a:spcBef>
              <a:spcAft>
                <a:spcPct val="0"/>
              </a:spcAft>
              <a:buFont typeface="Arial" pitchFamily="34" charset="0"/>
              <a:buChar char="•"/>
            </a:pPr>
            <a:r>
              <a:rPr lang="en-US" sz="2000" b="1">
                <a:latin typeface="Times New Roman" pitchFamily="18" charset="0"/>
                <a:ea typeface="Times New Roman" pitchFamily="18" charset="0"/>
                <a:cs typeface="Times New Roman" pitchFamily="18" charset="0"/>
              </a:rPr>
              <a:t>The </a:t>
            </a:r>
            <a:r>
              <a:rPr lang="en-US" sz="2000" b="1">
                <a:solidFill>
                  <a:srgbClr val="FF0000"/>
                </a:solidFill>
                <a:latin typeface="Times New Roman" pitchFamily="18" charset="0"/>
                <a:ea typeface="Times New Roman" pitchFamily="18" charset="0"/>
                <a:cs typeface="Times New Roman" pitchFamily="18" charset="0"/>
              </a:rPr>
              <a:t>medulla</a:t>
            </a:r>
            <a:r>
              <a:rPr lang="en-US" sz="2000" b="1">
                <a:latin typeface="Times New Roman" pitchFamily="18" charset="0"/>
                <a:ea typeface="Times New Roman" pitchFamily="18" charset="0"/>
                <a:cs typeface="Times New Roman" pitchFamily="18" charset="0"/>
              </a:rPr>
              <a:t> is a </a:t>
            </a:r>
            <a:r>
              <a:rPr lang="en-US" sz="2000" b="1">
                <a:solidFill>
                  <a:srgbClr val="FF0000"/>
                </a:solidFill>
                <a:latin typeface="Times New Roman" pitchFamily="18" charset="0"/>
                <a:ea typeface="Times New Roman" pitchFamily="18" charset="0"/>
                <a:cs typeface="Times New Roman" pitchFamily="18" charset="0"/>
              </a:rPr>
              <a:t>loose connective tissue </a:t>
            </a:r>
            <a:r>
              <a:rPr lang="en-US" sz="2000" b="1">
                <a:latin typeface="Times New Roman" pitchFamily="18" charset="0"/>
                <a:ea typeface="Times New Roman" pitchFamily="18" charset="0"/>
                <a:cs typeface="Times New Roman" pitchFamily="18" charset="0"/>
              </a:rPr>
              <a:t>with abundant blood vessels, lymphatic vessels, and nerve fibres.</a:t>
            </a:r>
            <a:endParaRPr lang="en-US" sz="2000" b="1">
              <a:latin typeface="Times New Roman" pitchFamily="18" charset="0"/>
            </a:endParaRPr>
          </a:p>
        </p:txBody>
      </p:sp>
      <p:sp>
        <p:nvSpPr>
          <p:cNvPr id="8" name="Rectangle 7"/>
          <p:cNvSpPr/>
          <p:nvPr/>
        </p:nvSpPr>
        <p:spPr>
          <a:xfrm>
            <a:off x="533400" y="3311664"/>
            <a:ext cx="5016338" cy="707886"/>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IN" sz="2000" b="1">
                <a:latin typeface="Times New Roman" pitchFamily="18" charset="0"/>
                <a:cs typeface="Times New Roman" pitchFamily="18" charset="0"/>
              </a:rPr>
              <a:t>The </a:t>
            </a:r>
            <a:r>
              <a:rPr lang="en-IN" sz="2000" b="1">
                <a:solidFill>
                  <a:srgbClr val="FF0000"/>
                </a:solidFill>
                <a:latin typeface="Times New Roman" pitchFamily="18" charset="0"/>
                <a:cs typeface="Times New Roman" pitchFamily="18" charset="0"/>
              </a:rPr>
              <a:t>follicles</a:t>
            </a:r>
            <a:r>
              <a:rPr lang="en-IN" sz="2000" b="1">
                <a:latin typeface="Times New Roman" pitchFamily="18" charset="0"/>
                <a:cs typeface="Times New Roman" pitchFamily="18" charset="0"/>
              </a:rPr>
              <a:t> are formed by the </a:t>
            </a:r>
            <a:r>
              <a:rPr lang="en-IN" sz="2000" b="1">
                <a:solidFill>
                  <a:srgbClr val="FF0000"/>
                </a:solidFill>
                <a:latin typeface="Times New Roman" pitchFamily="18" charset="0"/>
                <a:cs typeface="Times New Roman" pitchFamily="18" charset="0"/>
              </a:rPr>
              <a:t>infolding</a:t>
            </a:r>
            <a:r>
              <a:rPr lang="en-IN" sz="2000" b="1">
                <a:latin typeface="Times New Roman" pitchFamily="18" charset="0"/>
                <a:cs typeface="Times New Roman" pitchFamily="18" charset="0"/>
              </a:rPr>
              <a:t> of the germinal epithelium.</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2085" b="4014"/>
          <a:stretch>
            <a:fillRect/>
          </a:stretch>
        </p:blipFill>
        <p:spPr bwMode="auto">
          <a:xfrm>
            <a:off x="5549738" y="1962150"/>
            <a:ext cx="2784163" cy="1966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5943600" y="810538"/>
            <a:ext cx="1581074" cy="400110"/>
          </a:xfrm>
          <a:prstGeom prst="rect">
            <a:avLst/>
          </a:prstGeom>
          <a:ln>
            <a:noFill/>
          </a:ln>
        </p:spPr>
        <p:style>
          <a:lnRef idx="1">
            <a:schemeClr val="accent2"/>
          </a:lnRef>
          <a:fillRef idx="2">
            <a:schemeClr val="accent2"/>
          </a:fillRef>
          <a:effectRef idx="1">
            <a:schemeClr val="accent2"/>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Outer cortex</a:t>
            </a:r>
          </a:p>
        </p:txBody>
      </p:sp>
      <p:sp>
        <p:nvSpPr>
          <p:cNvPr id="13" name="Rectangle 12"/>
          <p:cNvSpPr/>
          <p:nvPr/>
        </p:nvSpPr>
        <p:spPr>
          <a:xfrm>
            <a:off x="6655590" y="1257240"/>
            <a:ext cx="1738168" cy="400110"/>
          </a:xfrm>
          <a:prstGeom prst="rect">
            <a:avLst/>
          </a:prstGeom>
          <a:ln>
            <a:noFill/>
          </a:ln>
        </p:spPr>
        <p:style>
          <a:lnRef idx="1">
            <a:schemeClr val="accent2"/>
          </a:lnRef>
          <a:fillRef idx="2">
            <a:schemeClr val="accent2"/>
          </a:fillRef>
          <a:effectRef idx="1">
            <a:schemeClr val="accent2"/>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Inner medulla</a:t>
            </a:r>
          </a:p>
        </p:txBody>
      </p:sp>
    </p:spTree>
    <p:extLst>
      <p:ext uri="{BB962C8B-B14F-4D97-AF65-F5344CB8AC3E}">
        <p14:creationId xmlns:p14="http://schemas.microsoft.com/office/powerpoint/2010/main" val="13834283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Rectangle 2"/>
          <p:cNvSpPr/>
          <p:nvPr/>
        </p:nvSpPr>
        <p:spPr>
          <a:xfrm>
            <a:off x="609600" y="814685"/>
            <a:ext cx="3700052" cy="43088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REPRODUCTIVE SYSTEM</a:t>
            </a:r>
          </a:p>
        </p:txBody>
      </p:sp>
      <p:sp>
        <p:nvSpPr>
          <p:cNvPr id="4" name="Left Arrow 3"/>
          <p:cNvSpPr/>
          <p:nvPr/>
        </p:nvSpPr>
        <p:spPr>
          <a:xfrm>
            <a:off x="3668711" y="1428750"/>
            <a:ext cx="3417889" cy="838200"/>
          </a:xfrm>
          <a:prstGeom prst="leftArrow">
            <a:avLst>
              <a:gd name="adj1" fmla="val 50000"/>
              <a:gd name="adj2" fmla="val 3569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Menstrual Cycle</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5" name="Left Arrow 4"/>
          <p:cNvSpPr/>
          <p:nvPr/>
        </p:nvSpPr>
        <p:spPr>
          <a:xfrm>
            <a:off x="3653720" y="2373972"/>
            <a:ext cx="3432880" cy="838200"/>
          </a:xfrm>
          <a:prstGeom prst="leftArrow">
            <a:avLst>
              <a:gd name="adj1" fmla="val 50000"/>
              <a:gd name="adj2" fmla="val 3569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Fertilisation</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sp>
        <p:nvSpPr>
          <p:cNvPr id="6" name="Left Arrow 5"/>
          <p:cNvSpPr/>
          <p:nvPr/>
        </p:nvSpPr>
        <p:spPr>
          <a:xfrm>
            <a:off x="3657600" y="3333750"/>
            <a:ext cx="3429000" cy="838200"/>
          </a:xfrm>
          <a:prstGeom prst="leftArrow">
            <a:avLst>
              <a:gd name="adj1" fmla="val 50000"/>
              <a:gd name="adj2" fmla="val 35693"/>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rPr>
              <a:t>Gastrulation </a:t>
            </a:r>
            <a:endParaRPr lang="en-IN" sz="2200" b="1">
              <a:ln w="1905"/>
              <a:solidFill>
                <a:schemeClr val="tx1"/>
              </a:solidFill>
              <a:effectLst>
                <a:innerShdw blurRad="69850" dist="43180" dir="5400000">
                  <a:srgbClr val="000000">
                    <a:alpha val="65000"/>
                  </a:srgbClr>
                </a:innerShdw>
              </a:effectLst>
              <a:latin typeface="Times New Roman" pitchFamily="18" charset="0"/>
              <a:cs typeface="Times New Roman" pitchFamily="18" charset="0"/>
            </a:endParaRPr>
          </a:p>
        </p:txBody>
      </p:sp>
      <p:pic>
        <p:nvPicPr>
          <p:cNvPr id="7" name="Picture 2"/>
          <p:cNvPicPr>
            <a:picLocks noChangeAspect="1" noChangeArrowheads="1"/>
          </p:cNvPicPr>
          <p:nvPr/>
        </p:nvPicPr>
        <p:blipFill>
          <a:blip r:embed="rId2"/>
          <a:srcRect t="8399"/>
          <a:stretch>
            <a:fillRect/>
          </a:stretch>
        </p:blipFill>
        <p:spPr bwMode="auto">
          <a:xfrm>
            <a:off x="685800" y="1504950"/>
            <a:ext cx="2887017" cy="2895600"/>
          </a:xfrm>
          <a:prstGeom prst="rect">
            <a:avLst/>
          </a:prstGeom>
          <a:ln w="9525" cap="sq" cmpd="thickThin">
            <a:solidFill>
              <a:srgbClr val="990099"/>
            </a:solidFill>
            <a:prstDash val="solid"/>
            <a:miter lim="800000"/>
          </a:ln>
          <a:effectLst>
            <a:innerShdw blurRad="76200">
              <a:srgbClr val="000000"/>
            </a:innerShdw>
          </a:effectLst>
        </p:spPr>
      </p:pic>
    </p:spTree>
    <p:extLst>
      <p:ext uri="{BB962C8B-B14F-4D97-AF65-F5344CB8AC3E}">
        <p14:creationId xmlns:p14="http://schemas.microsoft.com/office/powerpoint/2010/main" val="19420129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2"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2" presetClass="entr" presetSubtype="8" fill="hold" nodeType="clickEffect">
                                  <p:stCondLst>
                                    <p:cond delay="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left)">
                                      <p:cBhvr>
                                        <p:cTn id="13" dur="500"/>
                                        <p:tgtEl>
                                          <p:spTgt spid="4">
                                            <p:txEl>
                                              <p:pRg st="0" end="0"/>
                                            </p:txEl>
                                          </p:spTgt>
                                        </p:tgtEl>
                                      </p:cBhvr>
                                    </p:animEffect>
                                  </p:childTnLst>
                                </p:cTn>
                              </p:par>
                            </p:childTnLst>
                          </p:cTn>
                        </p:par>
                      </p:childTnLst>
                    </p:cTn>
                  </p:par>
                  <p:par>
                    <p:cTn id="14" fill="hold" nodeType="clickPar">
                      <p:stCondLst>
                        <p:cond delay="indefinite"/>
                      </p:stCondLst>
                      <p:childTnLst>
                        <p:par>
                          <p:cTn id="15" fill="hold">
                            <p:stCondLst>
                              <p:cond delay="0"/>
                            </p:stCondLst>
                            <p:childTnLst>
                              <p:par>
                                <p:cTn id="16" presetID="2" presetClass="entr" presetSubtype="2" fill="hold" grpId="0" nodeType="click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5">
                                            <p:txEl>
                                              <p:pRg st="0" end="0"/>
                                            </p:txEl>
                                          </p:spTgt>
                                        </p:tgtEl>
                                        <p:attrNameLst>
                                          <p:attrName>style.visibility</p:attrName>
                                        </p:attrNameLst>
                                      </p:cBhvr>
                                      <p:to>
                                        <p:strVal val="visible"/>
                                      </p:to>
                                    </p:set>
                                    <p:animEffect transition="in" filter="wipe(left)">
                                      <p:cBhvr>
                                        <p:cTn id="24" dur="500"/>
                                        <p:tgtEl>
                                          <p:spTgt spid="5">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2" presetClass="entr" presetSubtype="2" fill="hold" grpId="0" nodeType="clickEffect">
                                  <p:stCondLst>
                                    <p:cond delay="0"/>
                                  </p:stCondLst>
                                  <p:iterate type="lt">
                                    <p:tmPct val="10000"/>
                                  </p:iterate>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p:stCondLst>
                              <p:cond delay="0"/>
                            </p:stCondLst>
                            <p:childTnLst>
                              <p:par>
                                <p:cTn id="33" presetID="22" presetClass="entr" presetSubtype="8" fill="hold" nodeType="clickEffect">
                                  <p:stCondLst>
                                    <p:cond delay="0"/>
                                  </p:stCondLst>
                                  <p:iterate type="lt">
                                    <p:tmPct val="10000"/>
                                  </p:iterate>
                                  <p:childTnLst>
                                    <p:set>
                                      <p:cBhvr>
                                        <p:cTn id="34" dur="1" fill="hold">
                                          <p:stCondLst>
                                            <p:cond delay="0"/>
                                          </p:stCondLst>
                                        </p:cTn>
                                        <p:tgtEl>
                                          <p:spTgt spid="6">
                                            <p:txEl>
                                              <p:pRg st="0" end="0"/>
                                            </p:txEl>
                                          </p:spTgt>
                                        </p:tgtEl>
                                        <p:attrNameLst>
                                          <p:attrName>style.visibility</p:attrName>
                                        </p:attrNameLst>
                                      </p:cBhvr>
                                      <p:to>
                                        <p:strVal val="visible"/>
                                      </p:to>
                                    </p:set>
                                    <p:animEffect transition="in" filter="wipe(left)">
                                      <p:cBhvr>
                                        <p:cTn id="3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9" name="Picture 2" descr="C:\Documents and Settings\User\Desktop\images.jpg"/>
          <p:cNvPicPr>
            <a:picLocks noChangeAspect="1" noChangeArrowheads="1"/>
          </p:cNvPicPr>
          <p:nvPr/>
        </p:nvPicPr>
        <p:blipFill>
          <a:blip r:embed="rId2">
            <a:clrChange>
              <a:clrFrom>
                <a:srgbClr val="FFFFFF"/>
              </a:clrFrom>
              <a:clrTo>
                <a:srgbClr val="FFFFFF">
                  <a:alpha val="0"/>
                </a:srgbClr>
              </a:clrTo>
            </a:clrChange>
            <a:duotone>
              <a:schemeClr val="accent3">
                <a:shade val="45000"/>
                <a:satMod val="135000"/>
              </a:schemeClr>
              <a:prstClr val="white"/>
            </a:duotone>
          </a:blip>
          <a:stretch>
            <a:fillRect/>
          </a:stretch>
        </p:blipFill>
        <p:spPr bwMode="auto">
          <a:xfrm>
            <a:off x="914400" y="2143275"/>
            <a:ext cx="572791" cy="714405"/>
          </a:xfrm>
          <a:prstGeom prst="rect">
            <a:avLst/>
          </a:prstGeom>
          <a:noFill/>
        </p:spPr>
      </p:pic>
      <p:sp>
        <p:nvSpPr>
          <p:cNvPr id="5" name="TextBox 4"/>
          <p:cNvSpPr txBox="1"/>
          <p:nvPr/>
        </p:nvSpPr>
        <p:spPr>
          <a:xfrm>
            <a:off x="685800" y="971550"/>
            <a:ext cx="6172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138" lvl="0" indent="-338138" eaLnBrk="0" fontAlgn="base" hangingPunct="0">
              <a:spcBef>
                <a:spcPct val="0"/>
              </a:spcBef>
              <a:spcAft>
                <a:spcPct val="0"/>
              </a:spcAft>
            </a:pPr>
            <a:r>
              <a:rPr lang="en-US" sz="2000" b="1">
                <a:solidFill>
                  <a:srgbClr val="0000FF"/>
                </a:solidFill>
                <a:latin typeface="Times New Roman" pitchFamily="18" charset="0"/>
                <a:ea typeface="Cambria Math" pitchFamily="18" charset="0"/>
                <a:cs typeface="Times New Roman" pitchFamily="18" charset="0"/>
              </a:rPr>
              <a:t>1. </a:t>
            </a:r>
            <a:r>
              <a:rPr lang="en-US" sz="2000" b="1">
                <a:solidFill>
                  <a:srgbClr val="0000FF"/>
                </a:solidFill>
                <a:latin typeface="Times New Roman" pitchFamily="18" charset="0"/>
                <a:ea typeface="Times New Roman" pitchFamily="18" charset="0"/>
                <a:cs typeface="Times New Roman" pitchFamily="18" charset="0"/>
              </a:rPr>
              <a:t>One pair of ovaries is located …..</a:t>
            </a:r>
            <a:endParaRPr lang="en-US" sz="2000" b="1">
              <a:solidFill>
                <a:srgbClr val="0000FF"/>
              </a:solidFill>
              <a:latin typeface="Times New Roman" pitchFamily="18" charset="0"/>
            </a:endParaRPr>
          </a:p>
        </p:txBody>
      </p:sp>
      <p:sp>
        <p:nvSpPr>
          <p:cNvPr id="8" name="TextBox 7"/>
          <p:cNvSpPr txBox="1"/>
          <p:nvPr/>
        </p:nvSpPr>
        <p:spPr>
          <a:xfrm>
            <a:off x="958161" y="1352550"/>
            <a:ext cx="517723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1) One on each side of lower abdomen</a:t>
            </a:r>
          </a:p>
        </p:txBody>
      </p:sp>
      <p:sp>
        <p:nvSpPr>
          <p:cNvPr id="19" name="TextBox 18"/>
          <p:cNvSpPr txBox="1"/>
          <p:nvPr/>
        </p:nvSpPr>
        <p:spPr>
          <a:xfrm>
            <a:off x="968095" y="1847970"/>
            <a:ext cx="34146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2) In pelvic region</a:t>
            </a:r>
          </a:p>
        </p:txBody>
      </p:sp>
      <p:sp>
        <p:nvSpPr>
          <p:cNvPr id="20" name="TextBox 19"/>
          <p:cNvSpPr txBox="1"/>
          <p:nvPr/>
        </p:nvSpPr>
        <p:spPr>
          <a:xfrm>
            <a:off x="968093" y="2838570"/>
            <a:ext cx="2843198"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4) In upper abdomen</a:t>
            </a:r>
            <a:endParaRPr lang="en-US" sz="2000" b="1">
              <a:solidFill>
                <a:srgbClr val="C00000"/>
              </a:solidFill>
              <a:latin typeface="Times New Roman" pitchFamily="18" charset="0"/>
              <a:ea typeface="Cambria Math" pitchFamily="18" charset="0"/>
              <a:cs typeface="Times New Roman" pitchFamily="18" charset="0"/>
            </a:endParaRPr>
          </a:p>
        </p:txBody>
      </p:sp>
      <p:sp>
        <p:nvSpPr>
          <p:cNvPr id="21" name="TextBox 20"/>
          <p:cNvSpPr txBox="1"/>
          <p:nvPr/>
        </p:nvSpPr>
        <p:spPr>
          <a:xfrm>
            <a:off x="968094" y="2362260"/>
            <a:ext cx="318609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solidFill>
                  <a:srgbClr val="C00000"/>
                </a:solidFill>
                <a:latin typeface="Times New Roman" pitchFamily="18" charset="0"/>
                <a:ea typeface="Cambria Math" pitchFamily="18" charset="0"/>
                <a:cs typeface="Times New Roman" pitchFamily="18" charset="0"/>
              </a:rPr>
              <a:t>3) Both 1 &amp; 2</a:t>
            </a:r>
          </a:p>
        </p:txBody>
      </p:sp>
      <p:sp>
        <p:nvSpPr>
          <p:cNvPr id="10" name="TextBox 22"/>
          <p:cNvSpPr txBox="1"/>
          <p:nvPr/>
        </p:nvSpPr>
        <p:spPr>
          <a:xfrm>
            <a:off x="6629400" y="666750"/>
            <a:ext cx="20574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MCQ</a:t>
            </a:r>
            <a:r>
              <a:rPr lang="en-US" sz="4000" b="1" cap="all">
                <a:ln w="9000" cmpd="sng">
                  <a:solidFill>
                    <a:schemeClr val="accent4">
                      <a:shade val="50000"/>
                      <a:satMod val="120000"/>
                    </a:schemeClr>
                  </a:solidFill>
                  <a:prstDash val="solid"/>
                </a:ln>
                <a:solidFill>
                  <a:srgbClr val="CC0066"/>
                </a:solidFill>
                <a:effectLst>
                  <a:reflection blurRad="12700" stA="28000" endPos="45000" dist="1000" dir="5400000" sy="-100000" algn="bl" rotWithShape="0"/>
                </a:effectLst>
                <a:latin typeface="Monotype Corsiva" pitchFamily="66" charset="0"/>
                <a:cs typeface="Times New Roman" pitchFamily="18" charset="0"/>
              </a:rPr>
              <a:t>s</a:t>
            </a:r>
          </a:p>
        </p:txBody>
      </p:sp>
    </p:spTree>
    <p:extLst>
      <p:ext uri="{BB962C8B-B14F-4D97-AF65-F5344CB8AC3E}">
        <p14:creationId xmlns:p14="http://schemas.microsoft.com/office/powerpoint/2010/main" val="23461493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9" grpId="0"/>
      <p:bldP spid="20" grpId="0"/>
      <p:bldP spid="21" grpId="0"/>
    </p:bldLst>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TextBox 4"/>
          <p:cNvSpPr txBox="1"/>
          <p:nvPr/>
        </p:nvSpPr>
        <p:spPr>
          <a:xfrm>
            <a:off x="2819400" y="1657350"/>
            <a:ext cx="365685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OVIDUCTS </a:t>
            </a:r>
          </a:p>
        </p:txBody>
      </p:sp>
    </p:spTree>
    <p:extLst>
      <p:ext uri="{BB962C8B-B14F-4D97-AF65-F5344CB8AC3E}">
        <p14:creationId xmlns:p14="http://schemas.microsoft.com/office/powerpoint/2010/main" val="243045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30" name="Group 29"/>
          <p:cNvGrpSpPr/>
          <p:nvPr/>
        </p:nvGrpSpPr>
        <p:grpSpPr>
          <a:xfrm>
            <a:off x="838200" y="1780826"/>
            <a:ext cx="3124200" cy="2438400"/>
            <a:chOff x="5943600" y="2038350"/>
            <a:chExt cx="3657600" cy="3105150"/>
          </a:xfrm>
        </p:grpSpPr>
        <p:sp>
          <p:nvSpPr>
            <p:cNvPr id="29" name="Rectangle 28"/>
            <p:cNvSpPr/>
            <p:nvPr/>
          </p:nvSpPr>
          <p:spPr>
            <a:xfrm>
              <a:off x="5943600" y="2038350"/>
              <a:ext cx="3657600" cy="3105150"/>
            </a:xfrm>
            <a:prstGeom prst="rect">
              <a:avLst/>
            </a:prstGeom>
            <a:solidFill>
              <a:srgbClr val="8CE0D8"/>
            </a:solidFill>
            <a:ln>
              <a:solidFill>
                <a:srgbClr val="8CE0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9218" name="Picture 2" descr="http://previewcf.turbosquid.com/Preview/2014/05/24__18_00_00/Angle_normal.jpg9a368b9e-d45d-4316-9151-c3fda4bea862Larger.jpg"/>
            <p:cNvPicPr>
              <a:picLocks noChangeAspect="1" noChangeArrowheads="1"/>
            </p:cNvPicPr>
            <p:nvPr/>
          </p:nvPicPr>
          <p:blipFill>
            <a:blip r:embed="rId2">
              <a:clrChange>
                <a:clrFrom>
                  <a:srgbClr val="000000"/>
                </a:clrFrom>
                <a:clrTo>
                  <a:srgbClr val="000000">
                    <a:alpha val="0"/>
                  </a:srgbClr>
                </a:clrTo>
              </a:clrChange>
            </a:blip>
            <a:stretch>
              <a:fillRect/>
            </a:stretch>
          </p:blipFill>
          <p:spPr bwMode="auto">
            <a:xfrm>
              <a:off x="5943600" y="2095500"/>
              <a:ext cx="3657600" cy="3048000"/>
            </a:xfrm>
            <a:prstGeom prst="rect">
              <a:avLst/>
            </a:prstGeom>
            <a:noFill/>
          </p:spPr>
        </p:pic>
      </p:grpSp>
      <p:sp>
        <p:nvSpPr>
          <p:cNvPr id="32" name="Cloud 31"/>
          <p:cNvSpPr/>
          <p:nvPr/>
        </p:nvSpPr>
        <p:spPr>
          <a:xfrm>
            <a:off x="4876800" y="771874"/>
            <a:ext cx="3657600" cy="1952276"/>
          </a:xfrm>
          <a:prstGeom prst="cloud">
            <a:avLst/>
          </a:prstGeom>
          <a:ln>
            <a:noFill/>
          </a:ln>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Each fallopian tube extends from the periphery of each ovary to the uterus .</a:t>
            </a:r>
          </a:p>
        </p:txBody>
      </p:sp>
      <p:cxnSp>
        <p:nvCxnSpPr>
          <p:cNvPr id="39" name="Straight Arrow Connector 38"/>
          <p:cNvCxnSpPr/>
          <p:nvPr/>
        </p:nvCxnSpPr>
        <p:spPr>
          <a:xfrm flipV="1">
            <a:off x="3425835" y="1912302"/>
            <a:ext cx="841365" cy="2013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122824" y="2817736"/>
            <a:ext cx="105939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85802" y="814685"/>
            <a:ext cx="4518032"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FALLOPIAN TUBES (Oviducts)</a:t>
            </a:r>
          </a:p>
        </p:txBody>
      </p:sp>
      <p:cxnSp>
        <p:nvCxnSpPr>
          <p:cNvPr id="18" name="Straight Arrow Connector 17"/>
          <p:cNvCxnSpPr/>
          <p:nvPr/>
        </p:nvCxnSpPr>
        <p:spPr>
          <a:xfrm flipV="1">
            <a:off x="2121066" y="2538570"/>
            <a:ext cx="2146134" cy="112172"/>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14800" y="2645938"/>
            <a:ext cx="1066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itchFamily="18" charset="0"/>
                <a:ea typeface="Cambria Math" pitchFamily="18" charset="0"/>
                <a:cs typeface="Times New Roman" pitchFamily="18" charset="0"/>
              </a:rPr>
              <a:t>Ovary </a:t>
            </a:r>
          </a:p>
        </p:txBody>
      </p:sp>
      <p:sp>
        <p:nvSpPr>
          <p:cNvPr id="25" name="TextBox 24"/>
          <p:cNvSpPr txBox="1"/>
          <p:nvPr/>
        </p:nvSpPr>
        <p:spPr>
          <a:xfrm>
            <a:off x="4191000" y="2277424"/>
            <a:ext cx="10668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itchFamily="18" charset="0"/>
                <a:ea typeface="Cambria Math" pitchFamily="18" charset="0"/>
                <a:cs typeface="Times New Roman" pitchFamily="18" charset="0"/>
              </a:rPr>
              <a:t>Uterus </a:t>
            </a:r>
          </a:p>
        </p:txBody>
      </p:sp>
      <p:sp>
        <p:nvSpPr>
          <p:cNvPr id="26" name="TextBox 25"/>
          <p:cNvSpPr txBox="1"/>
          <p:nvPr/>
        </p:nvSpPr>
        <p:spPr>
          <a:xfrm>
            <a:off x="4191000" y="1704626"/>
            <a:ext cx="105805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b="1">
                <a:latin typeface="Times New Roman" pitchFamily="18" charset="0"/>
                <a:ea typeface="Cambria Math" pitchFamily="18" charset="0"/>
                <a:cs typeface="Times New Roman" pitchFamily="18" charset="0"/>
              </a:rPr>
              <a:t>Oviduct </a:t>
            </a:r>
          </a:p>
        </p:txBody>
      </p:sp>
    </p:spTree>
    <p:extLst>
      <p:ext uri="{BB962C8B-B14F-4D97-AF65-F5344CB8AC3E}">
        <p14:creationId xmlns:p14="http://schemas.microsoft.com/office/powerpoint/2010/main" val="39616447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iterate type="lt">
                                    <p:tmPct val="10000"/>
                                  </p:iterate>
                                  <p:childTnLst>
                                    <p:set>
                                      <p:cBhvr>
                                        <p:cTn id="6" dur="1" fill="hold">
                                          <p:stCondLst>
                                            <p:cond delay="0"/>
                                          </p:stCondLst>
                                        </p:cTn>
                                        <p:tgtEl>
                                          <p:spTgt spid="30"/>
                                        </p:tgtEl>
                                        <p:attrNameLst>
                                          <p:attrName>style.visibility</p:attrName>
                                        </p:attrNameLst>
                                      </p:cBhvr>
                                      <p:to>
                                        <p:strVal val="visible"/>
                                      </p:to>
                                    </p:set>
                                    <p:animEffect transition="in" filter="dissolve">
                                      <p:cBhvr>
                                        <p:cTn id="7" dur="1000"/>
                                        <p:tgtEl>
                                          <p:spTgt spid="30"/>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5" presetClass="entr" presetSubtype="10" fill="hold" grpId="0" nodeType="clickEffect">
                                  <p:stCondLst>
                                    <p:cond delay="0"/>
                                  </p:stCondLst>
                                  <p:iterate type="lt">
                                    <p:tmPct val="10000"/>
                                  </p:iterate>
                                  <p:childTnLst>
                                    <p:set>
                                      <p:cBhvr>
                                        <p:cTn id="11" dur="1" fill="hold">
                                          <p:stCondLst>
                                            <p:cond delay="0"/>
                                          </p:stCondLst>
                                        </p:cTn>
                                        <p:tgtEl>
                                          <p:spTgt spid="32"/>
                                        </p:tgtEl>
                                        <p:attrNameLst>
                                          <p:attrName>style.visibility</p:attrName>
                                        </p:attrNameLst>
                                      </p:cBhvr>
                                      <p:to>
                                        <p:strVal val="visible"/>
                                      </p:to>
                                    </p:set>
                                    <p:animEffect transition="in" filter="checkerboard(across)">
                                      <p:cBhvr>
                                        <p:cTn id="12" dur="500"/>
                                        <p:tgtEl>
                                          <p:spTgt spid="32"/>
                                        </p:tgtEl>
                                      </p:cBhvr>
                                    </p:animEffect>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wipe(left)">
                                      <p:cBhvr>
                                        <p:cTn id="17" dur="500"/>
                                        <p:tgtEl>
                                          <p:spTgt spid="32">
                                            <p:txEl>
                                              <p:pRg st="0" end="0"/>
                                            </p:txEl>
                                          </p:spTgt>
                                        </p:tgtEl>
                                      </p:cBhvr>
                                    </p:animEffect>
                                  </p:childTnLst>
                                </p:cTn>
                              </p:par>
                            </p:childTnLst>
                          </p:cTn>
                        </p:par>
                      </p:childTnLst>
                    </p:cTn>
                  </p:par>
                  <p:par>
                    <p:cTn id="18" fill="hold" nodeType="clickPar">
                      <p:stCondLst>
                        <p:cond delay="indefinite"/>
                        <p:cond evt="onBegin" delay="0">
                          <p:tn val="17"/>
                        </p:cond>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nodeType="clickPar">
                      <p:stCondLst>
                        <p:cond delay="indefinite"/>
                        <p:cond evt="onBegin" delay="0">
                          <p:tn val="22"/>
                        </p:cond>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9"/>
                                        </p:tgtEl>
                                        <p:attrNameLst>
                                          <p:attrName>style.visibility</p:attrName>
                                        </p:attrNameLst>
                                      </p:cBhvr>
                                      <p:to>
                                        <p:strVal val="visible"/>
                                      </p:to>
                                    </p:set>
                                    <p:animEffect transition="in" filter="wipe(left)">
                                      <p:cBhvr>
                                        <p:cTn id="32" dur="1000"/>
                                        <p:tgtEl>
                                          <p:spTgt spid="39"/>
                                        </p:tgtEl>
                                      </p:cBhvr>
                                    </p:animEffect>
                                  </p:childTnLst>
                                </p:cTn>
                              </p:par>
                            </p:childTnLst>
                          </p:cTn>
                        </p:par>
                      </p:childTnLst>
                    </p:cTn>
                  </p:par>
                  <p:par>
                    <p:cTn id="33" fill="hold" nodeType="clickPar">
                      <p:stCondLst>
                        <p:cond delay="indefinite"/>
                        <p:cond evt="onBegin" delay="0">
                          <p:tn val="32"/>
                        </p:cond>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nodeType="clickPar">
                      <p:stCondLst>
                        <p:cond delay="indefinite"/>
                        <p:cond evt="onBegin" delay="0">
                          <p:tn val="37"/>
                        </p:cond>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nodeType="clickPar">
                      <p:stCondLst>
                        <p:cond delay="indefinite"/>
                        <p:cond evt="onBegin" delay="0">
                          <p:tn val="42"/>
                        </p:cond>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p:bldP spid="25" grpId="0"/>
      <p:bldP spid="26" grpId="0"/>
    </p:bldLst>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2382" t="18461" r="2536" b="21230"/>
          <a:stretch>
            <a:fillRect/>
          </a:stretch>
        </p:blipFill>
        <p:spPr bwMode="auto">
          <a:xfrm>
            <a:off x="692047" y="1883460"/>
            <a:ext cx="3276599" cy="2731897"/>
          </a:xfrm>
          <a:prstGeom prst="rect">
            <a:avLst/>
          </a:prstGeom>
          <a:ln w="12700" cap="sq" cmpd="thickThin">
            <a:noFill/>
            <a:prstDash val="solid"/>
            <a:miter lim="800000"/>
          </a:ln>
          <a:effectLst>
            <a:innerShdw blurRad="76200">
              <a:srgbClr val="000000"/>
            </a:innerShdw>
          </a:effectLst>
        </p:spPr>
      </p:pic>
      <p:sp>
        <p:nvSpPr>
          <p:cNvPr id="3" name="Rectangle 2"/>
          <p:cNvSpPr/>
          <p:nvPr/>
        </p:nvSpPr>
        <p:spPr>
          <a:xfrm>
            <a:off x="692046" y="1364218"/>
            <a:ext cx="1879682" cy="369332"/>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b="1">
                <a:solidFill>
                  <a:schemeClr val="tx1"/>
                </a:solidFill>
                <a:latin typeface="Times New Roman" pitchFamily="18" charset="0"/>
                <a:cs typeface="Times New Roman" pitchFamily="18" charset="0"/>
              </a:rPr>
              <a:t>It has three parts</a:t>
            </a:r>
          </a:p>
        </p:txBody>
      </p:sp>
      <p:sp>
        <p:nvSpPr>
          <p:cNvPr id="4" name="Rectangle 3"/>
          <p:cNvSpPr/>
          <p:nvPr/>
        </p:nvSpPr>
        <p:spPr>
          <a:xfrm>
            <a:off x="615847" y="800040"/>
            <a:ext cx="25907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FALLOPIAN TUBES </a:t>
            </a:r>
          </a:p>
        </p:txBody>
      </p:sp>
      <p:cxnSp>
        <p:nvCxnSpPr>
          <p:cNvPr id="8" name="Straight Connector 7"/>
          <p:cNvCxnSpPr/>
          <p:nvPr/>
        </p:nvCxnSpPr>
        <p:spPr>
          <a:xfrm>
            <a:off x="3765848" y="2416860"/>
            <a:ext cx="202798" cy="0"/>
          </a:xfrm>
          <a:prstGeom prst="line">
            <a:avLst/>
          </a:prstGeom>
          <a:ln w="28575">
            <a:no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130446" y="2340660"/>
            <a:ext cx="152400" cy="228600"/>
          </a:xfrm>
          <a:prstGeom prst="line">
            <a:avLst/>
          </a:prstGeom>
          <a:ln w="28575">
            <a:noFill/>
          </a:ln>
        </p:spPr>
        <p:style>
          <a:lnRef idx="1">
            <a:schemeClr val="accent1"/>
          </a:lnRef>
          <a:fillRef idx="0">
            <a:schemeClr val="accent1"/>
          </a:fillRef>
          <a:effectRef idx="0">
            <a:schemeClr val="accent1"/>
          </a:effectRef>
          <a:fontRef idx="minor">
            <a:schemeClr val="tx1"/>
          </a:fontRef>
        </p:style>
      </p:cxnSp>
      <p:sp>
        <p:nvSpPr>
          <p:cNvPr id="21" name="7-Point Star 20"/>
          <p:cNvSpPr/>
          <p:nvPr/>
        </p:nvSpPr>
        <p:spPr>
          <a:xfrm>
            <a:off x="3740046" y="2670289"/>
            <a:ext cx="381000" cy="335097"/>
          </a:xfrm>
          <a:prstGeom prst="star7">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b="1">
                <a:solidFill>
                  <a:srgbClr val="002060"/>
                </a:solidFill>
                <a:latin typeface="Times New Roman" pitchFamily="18" charset="0"/>
                <a:cs typeface="Times New Roman" pitchFamily="18" charset="0"/>
              </a:rPr>
              <a:t>1</a:t>
            </a:r>
            <a:endParaRPr lang="en-IN" b="1">
              <a:solidFill>
                <a:srgbClr val="002060"/>
              </a:solidFill>
              <a:latin typeface="Times New Roman" pitchFamily="18" charset="0"/>
              <a:cs typeface="Times New Roman" pitchFamily="18" charset="0"/>
            </a:endParaRPr>
          </a:p>
        </p:txBody>
      </p:sp>
      <p:sp>
        <p:nvSpPr>
          <p:cNvPr id="24" name="Cloud 23"/>
          <p:cNvSpPr/>
          <p:nvPr/>
        </p:nvSpPr>
        <p:spPr>
          <a:xfrm>
            <a:off x="5645046" y="742950"/>
            <a:ext cx="2410194" cy="990600"/>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Funnel shaped part</a:t>
            </a:r>
          </a:p>
        </p:txBody>
      </p:sp>
      <p:sp>
        <p:nvSpPr>
          <p:cNvPr id="25" name="Rectangle 24"/>
          <p:cNvSpPr/>
          <p:nvPr/>
        </p:nvSpPr>
        <p:spPr>
          <a:xfrm>
            <a:off x="3282846" y="1104840"/>
            <a:ext cx="2063385" cy="400110"/>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1) Infundibulum </a:t>
            </a:r>
          </a:p>
        </p:txBody>
      </p:sp>
      <p:sp>
        <p:nvSpPr>
          <p:cNvPr id="13" name="Cloud 12"/>
          <p:cNvSpPr/>
          <p:nvPr/>
        </p:nvSpPr>
        <p:spPr>
          <a:xfrm>
            <a:off x="4121046" y="1929946"/>
            <a:ext cx="4489554" cy="2013404"/>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The edges of the infundibulum possess finger like projections, the </a:t>
            </a:r>
            <a:r>
              <a:rPr lang="en-IN" sz="2000" b="1">
                <a:solidFill>
                  <a:srgbClr val="FF0000"/>
                </a:solidFill>
                <a:latin typeface="Times New Roman" pitchFamily="18" charset="0"/>
                <a:cs typeface="Times New Roman" pitchFamily="18" charset="0"/>
              </a:rPr>
              <a:t>fimbriae.</a:t>
            </a:r>
          </a:p>
        </p:txBody>
      </p:sp>
    </p:spTree>
    <p:extLst>
      <p:ext uri="{BB962C8B-B14F-4D97-AF65-F5344CB8AC3E}">
        <p14:creationId xmlns:p14="http://schemas.microsoft.com/office/powerpoint/2010/main" val="42824950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55" presetClass="entr" presetSubtype="0" fill="hold" grpId="0" nodeType="click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22" presetClass="entr" presetSubtype="8" fill="hold" nodeType="clickEffect">
                                  <p:stCondLst>
                                    <p:cond delay="0"/>
                                  </p:stCondLst>
                                  <p:iterate type="lt">
                                    <p:tmPct val="10000"/>
                                  </p:iterate>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left)">
                                      <p:cBhvr>
                                        <p:cTn id="19" dur="500"/>
                                        <p:tgtEl>
                                          <p:spTgt spid="3">
                                            <p:txEl>
                                              <p:pRg st="0" end="0"/>
                                            </p:txEl>
                                          </p:spTgt>
                                        </p:tgtEl>
                                      </p:cBhvr>
                                    </p:animEffect>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19" presetClass="entr" presetSubtype="10" fill="hold" grpId="0" nodeType="clickEffect">
                                  <p:stCondLst>
                                    <p:cond delay="0"/>
                                  </p:stCondLst>
                                  <p:iterate type="lt">
                                    <p:tmPct val="10000"/>
                                  </p:iterate>
                                  <p:childTnLst>
                                    <p:set>
                                      <p:cBhvr>
                                        <p:cTn id="23" dur="1" fill="hold">
                                          <p:stCondLst>
                                            <p:cond delay="0"/>
                                          </p:stCondLst>
                                        </p:cTn>
                                        <p:tgtEl>
                                          <p:spTgt spid="21"/>
                                        </p:tgtEl>
                                        <p:attrNameLst>
                                          <p:attrName>style.visibility</p:attrName>
                                        </p:attrNameLst>
                                      </p:cBhvr>
                                      <p:to>
                                        <p:strVal val="visible"/>
                                      </p:to>
                                    </p:set>
                                    <p:anim calcmode="lin" valueType="num">
                                      <p:cBhvr>
                                        <p:cTn id="24" dur="1000" fill="hold"/>
                                        <p:tgtEl>
                                          <p:spTgt spid="21"/>
                                        </p:tgtEl>
                                        <p:attrNameLst>
                                          <p:attrName>ppt_w</p:attrName>
                                        </p:attrNameLst>
                                      </p:cBhvr>
                                      <p:tavLst>
                                        <p:tav tm="0" fmla="#ppt_w*sin(2.5*pi*$)">
                                          <p:val>
                                            <p:fltVal val="0"/>
                                          </p:val>
                                        </p:tav>
                                        <p:tav tm="100000">
                                          <p:val>
                                            <p:fltVal val="1"/>
                                          </p:val>
                                        </p:tav>
                                      </p:tavLst>
                                    </p:anim>
                                    <p:anim calcmode="lin" valueType="num">
                                      <p:cBhvr>
                                        <p:cTn id="25" dur="1000" fill="hold"/>
                                        <p:tgtEl>
                                          <p:spTgt spid="2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2"/>
                                            </p:cond>
                                          </p:stCondLst>
                                          <p:endCondLst>
                                            <p:cond evt="onStopAudio" delay="0">
                                              <p:tgtEl>
                                                <p:sldTgt/>
                                              </p:tgtEl>
                                            </p:cond>
                                          </p:endCondLst>
                                        </p:cTn>
                                        <p:tgtEl>
                                          <p:sndTgt r:embed="rId3" name="audio111.wav"/>
                                        </p:tgtEl>
                                      </p:cMediaNode>
                                    </p:audio>
                                  </p:subTnLst>
                                </p:cTn>
                              </p:par>
                            </p:childTnLst>
                          </p:cTn>
                        </p:par>
                      </p:childTnLst>
                    </p:cTn>
                  </p:par>
                  <p:par>
                    <p:cTn id="26" fill="hold" nodeType="clickPar">
                      <p:stCondLst>
                        <p:cond delay="indefinite"/>
                        <p:cond evt="onBegin" delay="0">
                          <p:tn val="25"/>
                        </p:cond>
                      </p:stCondLst>
                      <p:childTnLst>
                        <p:par>
                          <p:cTn id="27" fill="hold">
                            <p:stCondLst>
                              <p:cond delay="0"/>
                            </p:stCondLst>
                            <p:childTnLst>
                              <p:par>
                                <p:cTn id="28" presetID="55" presetClass="entr" presetSubtype="0" fill="hold" grpId="0" nodeType="clickEffect">
                                  <p:stCondLst>
                                    <p:cond delay="0"/>
                                  </p:stCondLst>
                                  <p:iterate type="lt">
                                    <p:tmPct val="10000"/>
                                  </p:iterate>
                                  <p:childTnLst>
                                    <p:set>
                                      <p:cBhvr>
                                        <p:cTn id="29" dur="1" fill="hold">
                                          <p:stCondLst>
                                            <p:cond delay="0"/>
                                          </p:stCondLst>
                                        </p:cTn>
                                        <p:tgtEl>
                                          <p:spTgt spid="25"/>
                                        </p:tgtEl>
                                        <p:attrNameLst>
                                          <p:attrName>style.visibility</p:attrName>
                                        </p:attrNameLst>
                                      </p:cBhvr>
                                      <p:to>
                                        <p:strVal val="visible"/>
                                      </p:to>
                                    </p:set>
                                    <p:anim calcmode="lin" valueType="num">
                                      <p:cBhvr>
                                        <p:cTn id="30" dur="1000" fill="hold"/>
                                        <p:tgtEl>
                                          <p:spTgt spid="25"/>
                                        </p:tgtEl>
                                        <p:attrNameLst>
                                          <p:attrName>ppt_w</p:attrName>
                                        </p:attrNameLst>
                                      </p:cBhvr>
                                      <p:tavLst>
                                        <p:tav tm="0">
                                          <p:val>
                                            <p:strVal val="#ppt_w*0.70"/>
                                          </p:val>
                                        </p:tav>
                                        <p:tav tm="100000">
                                          <p:val>
                                            <p:strVal val="#ppt_w"/>
                                          </p:val>
                                        </p:tav>
                                      </p:tavLst>
                                    </p:anim>
                                    <p:anim calcmode="lin" valueType="num">
                                      <p:cBhvr>
                                        <p:cTn id="31" dur="1000" fill="hold"/>
                                        <p:tgtEl>
                                          <p:spTgt spid="25"/>
                                        </p:tgtEl>
                                        <p:attrNameLst>
                                          <p:attrName>ppt_h</p:attrName>
                                        </p:attrNameLst>
                                      </p:cBhvr>
                                      <p:tavLst>
                                        <p:tav tm="0">
                                          <p:val>
                                            <p:strVal val="#ppt_h"/>
                                          </p:val>
                                        </p:tav>
                                        <p:tav tm="100000">
                                          <p:val>
                                            <p:strVal val="#ppt_h"/>
                                          </p:val>
                                        </p:tav>
                                      </p:tavLst>
                                    </p:anim>
                                    <p:animEffect transition="in" filter="fade">
                                      <p:cBhvr>
                                        <p:cTn id="32" dur="1000"/>
                                        <p:tgtEl>
                                          <p:spTgt spid="25"/>
                                        </p:tgtEl>
                                      </p:cBhvr>
                                    </p:animEffect>
                                  </p:childTnLst>
                                </p:cTn>
                              </p:par>
                            </p:childTnLst>
                          </p:cTn>
                        </p:par>
                      </p:childTnLst>
                    </p:cTn>
                  </p:par>
                  <p:par>
                    <p:cTn id="33" fill="hold" nodeType="clickPar">
                      <p:stCondLst>
                        <p:cond delay="indefinite"/>
                        <p:cond evt="onBegin" delay="0">
                          <p:tn val="32"/>
                        </p:cond>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wipe(left)">
                                      <p:cBhvr>
                                        <p:cTn id="37" dur="500"/>
                                        <p:tgtEl>
                                          <p:spTgt spid="25">
                                            <p:txEl>
                                              <p:pRg st="0" end="0"/>
                                            </p:txEl>
                                          </p:spTgt>
                                        </p:tgtEl>
                                      </p:cBhvr>
                                    </p:animEffect>
                                  </p:childTnLst>
                                </p:cTn>
                              </p:par>
                            </p:childTnLst>
                          </p:cTn>
                        </p:par>
                      </p:childTnLst>
                    </p:cTn>
                  </p:par>
                  <p:par>
                    <p:cTn id="38" fill="hold" nodeType="clickPar">
                      <p:stCondLst>
                        <p:cond delay="indefinite"/>
                        <p:cond evt="onBegin" delay="0">
                          <p:tn val="37"/>
                        </p:cond>
                      </p:stCondLst>
                      <p:childTnLst>
                        <p:par>
                          <p:cTn id="39" fill="hold">
                            <p:stCondLst>
                              <p:cond delay="0"/>
                            </p:stCondLst>
                            <p:childTnLst>
                              <p:par>
                                <p:cTn id="40" presetID="5" presetClass="entr" presetSubtype="10" fill="hold" grpId="0" nodeType="clickEffect">
                                  <p:stCondLst>
                                    <p:cond delay="0"/>
                                  </p:stCondLst>
                                  <p:iterate type="lt">
                                    <p:tmPct val="10000"/>
                                  </p:iterate>
                                  <p:childTnLst>
                                    <p:set>
                                      <p:cBhvr>
                                        <p:cTn id="41" dur="1" fill="hold">
                                          <p:stCondLst>
                                            <p:cond delay="0"/>
                                          </p:stCondLst>
                                        </p:cTn>
                                        <p:tgtEl>
                                          <p:spTgt spid="24"/>
                                        </p:tgtEl>
                                        <p:attrNameLst>
                                          <p:attrName>style.visibility</p:attrName>
                                        </p:attrNameLst>
                                      </p:cBhvr>
                                      <p:to>
                                        <p:strVal val="visible"/>
                                      </p:to>
                                    </p:set>
                                    <p:animEffect transition="in" filter="checkerboard(across)">
                                      <p:cBhvr>
                                        <p:cTn id="42" dur="500"/>
                                        <p:tgtEl>
                                          <p:spTgt spid="24"/>
                                        </p:tgtEl>
                                      </p:cBhvr>
                                    </p:animEffect>
                                  </p:childTnLst>
                                </p:cTn>
                              </p:par>
                            </p:childTnLst>
                          </p:cTn>
                        </p:par>
                      </p:childTnLst>
                    </p:cTn>
                  </p:par>
                  <p:par>
                    <p:cTn id="43" fill="hold" nodeType="clickPar">
                      <p:stCondLst>
                        <p:cond delay="indefinite"/>
                        <p:cond evt="onBegin" delay="0">
                          <p:tn val="42"/>
                        </p:cond>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wipe(left)">
                                      <p:cBhvr>
                                        <p:cTn id="47" dur="500"/>
                                        <p:tgtEl>
                                          <p:spTgt spid="24">
                                            <p:txEl>
                                              <p:pRg st="0" end="0"/>
                                            </p:txEl>
                                          </p:spTgt>
                                        </p:tgtEl>
                                      </p:cBhvr>
                                    </p:animEffect>
                                  </p:childTnLst>
                                </p:cTn>
                              </p:par>
                            </p:childTnLst>
                          </p:cTn>
                        </p:par>
                      </p:childTnLst>
                    </p:cTn>
                  </p:par>
                  <p:par>
                    <p:cTn id="48" fill="hold" nodeType="clickPar">
                      <p:stCondLst>
                        <p:cond delay="indefinite"/>
                        <p:cond evt="onBegin" delay="0">
                          <p:tn val="47"/>
                        </p:cond>
                      </p:stCondLst>
                      <p:childTnLst>
                        <p:par>
                          <p:cTn id="49" fill="hold">
                            <p:stCondLst>
                              <p:cond delay="0"/>
                            </p:stCondLst>
                            <p:childTnLst>
                              <p:par>
                                <p:cTn id="50" presetID="5" presetClass="entr" presetSubtype="10" fill="hold" grpId="0" nodeType="clickEffect">
                                  <p:stCondLst>
                                    <p:cond delay="0"/>
                                  </p:stCondLst>
                                  <p:iterate type="lt">
                                    <p:tmPct val="10000"/>
                                  </p:iterate>
                                  <p:childTnLst>
                                    <p:set>
                                      <p:cBhvr>
                                        <p:cTn id="51" dur="1" fill="hold">
                                          <p:stCondLst>
                                            <p:cond delay="0"/>
                                          </p:stCondLst>
                                        </p:cTn>
                                        <p:tgtEl>
                                          <p:spTgt spid="13"/>
                                        </p:tgtEl>
                                        <p:attrNameLst>
                                          <p:attrName>style.visibility</p:attrName>
                                        </p:attrNameLst>
                                      </p:cBhvr>
                                      <p:to>
                                        <p:strVal val="visible"/>
                                      </p:to>
                                    </p:set>
                                    <p:animEffect transition="in" filter="checkerboard(across)">
                                      <p:cBhvr>
                                        <p:cTn id="52" dur="500"/>
                                        <p:tgtEl>
                                          <p:spTgt spid="13"/>
                                        </p:tgtEl>
                                      </p:cBhvr>
                                    </p:animEffect>
                                  </p:childTnLst>
                                </p:cTn>
                              </p:par>
                            </p:childTnLst>
                          </p:cTn>
                        </p:par>
                      </p:childTnLst>
                    </p:cTn>
                  </p:par>
                  <p:par>
                    <p:cTn id="53" fill="hold" nodeType="clickPar">
                      <p:stCondLst>
                        <p:cond delay="indefinite"/>
                        <p:cond evt="onBegin" delay="0">
                          <p:tn val="52"/>
                        </p:cond>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wipe(left)">
                                      <p:cBhvr>
                                        <p:cTn id="5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24" grpId="0" animBg="1"/>
      <p:bldP spid="25" grpId="0" animBg="1"/>
      <p:bldP spid="13" grpId="0" animBg="1"/>
    </p:bldLst>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Picture 1"/>
          <p:cNvPicPr>
            <a:picLocks noChangeAspect="1" noChangeArrowheads="1"/>
          </p:cNvPicPr>
          <p:nvPr/>
        </p:nvPicPr>
        <p:blipFill>
          <a:blip r:embed="rId2"/>
          <a:srcRect l="2382" t="18461" r="2536" b="21230"/>
          <a:stretch>
            <a:fillRect/>
          </a:stretch>
        </p:blipFill>
        <p:spPr bwMode="auto">
          <a:xfrm>
            <a:off x="609601" y="2049653"/>
            <a:ext cx="3276599" cy="2731897"/>
          </a:xfrm>
          <a:prstGeom prst="rect">
            <a:avLst/>
          </a:prstGeom>
          <a:ln w="12700" cap="sq" cmpd="thickThin">
            <a:noFill/>
            <a:prstDash val="solid"/>
            <a:miter lim="800000"/>
          </a:ln>
          <a:effectLst>
            <a:innerShdw blurRad="76200">
              <a:srgbClr val="000000"/>
            </a:innerShdw>
          </a:effectLst>
        </p:spPr>
      </p:pic>
      <p:sp>
        <p:nvSpPr>
          <p:cNvPr id="3" name="Rectangle 2"/>
          <p:cNvSpPr/>
          <p:nvPr/>
        </p:nvSpPr>
        <p:spPr>
          <a:xfrm>
            <a:off x="533401" y="800040"/>
            <a:ext cx="2590799"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FALLOPIAN TUBES </a:t>
            </a:r>
          </a:p>
        </p:txBody>
      </p:sp>
      <p:cxnSp>
        <p:nvCxnSpPr>
          <p:cNvPr id="4" name="Straight Connector 3"/>
          <p:cNvCxnSpPr/>
          <p:nvPr/>
        </p:nvCxnSpPr>
        <p:spPr>
          <a:xfrm>
            <a:off x="3683402" y="2583053"/>
            <a:ext cx="2027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48000" y="2506853"/>
            <a:ext cx="1524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7-Point Star 6"/>
          <p:cNvSpPr/>
          <p:nvPr/>
        </p:nvSpPr>
        <p:spPr>
          <a:xfrm>
            <a:off x="3585703" y="1975943"/>
            <a:ext cx="400200" cy="335097"/>
          </a:xfrm>
          <a:prstGeom prst="star7">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b="1">
                <a:solidFill>
                  <a:srgbClr val="002060"/>
                </a:solidFill>
                <a:latin typeface="Times New Roman" pitchFamily="18" charset="0"/>
                <a:cs typeface="Times New Roman" pitchFamily="18" charset="0"/>
              </a:rPr>
              <a:t>2</a:t>
            </a:r>
            <a:endParaRPr lang="en-IN" b="1">
              <a:solidFill>
                <a:srgbClr val="002060"/>
              </a:solidFill>
              <a:latin typeface="Times New Roman" pitchFamily="18" charset="0"/>
              <a:cs typeface="Times New Roman" pitchFamily="18" charset="0"/>
            </a:endParaRPr>
          </a:p>
        </p:txBody>
      </p:sp>
      <p:sp>
        <p:nvSpPr>
          <p:cNvPr id="8" name="7-Point Star 7"/>
          <p:cNvSpPr/>
          <p:nvPr/>
        </p:nvSpPr>
        <p:spPr>
          <a:xfrm>
            <a:off x="2720588" y="2381306"/>
            <a:ext cx="381000" cy="354147"/>
          </a:xfrm>
          <a:prstGeom prst="star7">
            <a:avLst/>
          </a:prstGeom>
          <a:solidFill>
            <a:srgbClr val="FFFF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r>
              <a:rPr lang="en-US" b="1">
                <a:solidFill>
                  <a:srgbClr val="002060"/>
                </a:solidFill>
                <a:latin typeface="Times New Roman" pitchFamily="18" charset="0"/>
                <a:cs typeface="Times New Roman" pitchFamily="18" charset="0"/>
              </a:rPr>
              <a:t>3</a:t>
            </a:r>
            <a:endParaRPr lang="en-IN" b="1">
              <a:solidFill>
                <a:srgbClr val="002060"/>
              </a:solidFill>
              <a:latin typeface="Times New Roman" pitchFamily="18" charset="0"/>
              <a:cs typeface="Times New Roman" pitchFamily="18" charset="0"/>
            </a:endParaRPr>
          </a:p>
        </p:txBody>
      </p:sp>
      <p:sp>
        <p:nvSpPr>
          <p:cNvPr id="9" name="Rectangle 8"/>
          <p:cNvSpPr/>
          <p:nvPr/>
        </p:nvSpPr>
        <p:spPr>
          <a:xfrm>
            <a:off x="4329656" y="895350"/>
            <a:ext cx="1465722" cy="4001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2) Ampulla </a:t>
            </a:r>
          </a:p>
        </p:txBody>
      </p:sp>
      <p:sp>
        <p:nvSpPr>
          <p:cNvPr id="10" name="Rectangle 9"/>
          <p:cNvSpPr/>
          <p:nvPr/>
        </p:nvSpPr>
        <p:spPr>
          <a:xfrm>
            <a:off x="4378506" y="2362260"/>
            <a:ext cx="1407758" cy="4001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non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r>
              <a:rPr lang="en-IN" sz="2000" b="1">
                <a:solidFill>
                  <a:schemeClr val="tx1"/>
                </a:solidFill>
                <a:latin typeface="Times New Roman" pitchFamily="18" charset="0"/>
                <a:cs typeface="Times New Roman" pitchFamily="18" charset="0"/>
              </a:rPr>
              <a:t>3) Isthmus </a:t>
            </a:r>
          </a:p>
        </p:txBody>
      </p:sp>
      <p:sp>
        <p:nvSpPr>
          <p:cNvPr id="11" name="Cloud 10"/>
          <p:cNvSpPr/>
          <p:nvPr/>
        </p:nvSpPr>
        <p:spPr>
          <a:xfrm>
            <a:off x="4353198" y="1402247"/>
            <a:ext cx="1895201" cy="767545"/>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b="1">
                <a:solidFill>
                  <a:schemeClr val="tx1"/>
                </a:solidFill>
                <a:latin typeface="Times New Roman" pitchFamily="18" charset="0"/>
                <a:cs typeface="Times New Roman" pitchFamily="18" charset="0"/>
              </a:rPr>
              <a:t>Middle wider part</a:t>
            </a:r>
          </a:p>
        </p:txBody>
      </p:sp>
      <p:sp>
        <p:nvSpPr>
          <p:cNvPr id="12" name="Cloud 11"/>
          <p:cNvSpPr/>
          <p:nvPr/>
        </p:nvSpPr>
        <p:spPr>
          <a:xfrm>
            <a:off x="6019799" y="2286060"/>
            <a:ext cx="2057401" cy="997013"/>
          </a:xfrm>
          <a:prstGeom prst="cloud">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b="1">
                <a:solidFill>
                  <a:schemeClr val="tx1"/>
                </a:solidFill>
                <a:latin typeface="Times New Roman" pitchFamily="18" charset="0"/>
                <a:cs typeface="Times New Roman" pitchFamily="18" charset="0"/>
              </a:rPr>
              <a:t>Narrow last part</a:t>
            </a:r>
          </a:p>
        </p:txBody>
      </p:sp>
      <p:sp>
        <p:nvSpPr>
          <p:cNvPr id="13" name="Cloud 12"/>
          <p:cNvSpPr/>
          <p:nvPr/>
        </p:nvSpPr>
        <p:spPr>
          <a:xfrm>
            <a:off x="4279232" y="3048060"/>
            <a:ext cx="2051779" cy="997013"/>
          </a:xfrm>
          <a:prstGeom prst="cloud">
            <a:avLst/>
          </a:prstGeom>
          <a:ln>
            <a:noFill/>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b="1">
                <a:solidFill>
                  <a:schemeClr val="tx1"/>
                </a:solidFill>
                <a:latin typeface="Times New Roman" pitchFamily="18" charset="0"/>
                <a:cs typeface="Times New Roman" pitchFamily="18" charset="0"/>
              </a:rPr>
              <a:t>Opens into the uterus</a:t>
            </a:r>
          </a:p>
        </p:txBody>
      </p:sp>
    </p:spTree>
    <p:extLst>
      <p:ext uri="{BB962C8B-B14F-4D97-AF65-F5344CB8AC3E}">
        <p14:creationId xmlns:p14="http://schemas.microsoft.com/office/powerpoint/2010/main" val="13179702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grpId="0" nodeType="click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iterate type="lt">
                                    <p:tmPct val="10000"/>
                                  </p:iterate>
                                  <p:childTnLst>
                                    <p:set>
                                      <p:cBhvr>
                                        <p:cTn id="13" dur="1" fill="hold">
                                          <p:stCondLst>
                                            <p:cond delay="0"/>
                                          </p:stCondLst>
                                        </p:cTn>
                                        <p:tgtEl>
                                          <p:spTgt spid="9">
                                            <p:txEl>
                                              <p:pRg st="0" end="0"/>
                                            </p:txEl>
                                          </p:spTgt>
                                        </p:tgtEl>
                                        <p:attrNameLst>
                                          <p:attrName>style.visibility</p:attrName>
                                        </p:attrNameLst>
                                      </p:cBhvr>
                                      <p:to>
                                        <p:strVal val="visible"/>
                                      </p:to>
                                    </p:set>
                                    <p:animEffect transition="in" filter="wipe(left)">
                                      <p:cBhvr>
                                        <p:cTn id="14" dur="500"/>
                                        <p:tgtEl>
                                          <p:spTgt spid="9">
                                            <p:txEl>
                                              <p:pRg st="0" end="0"/>
                                            </p:txEl>
                                          </p:spTgt>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 presetClass="entr" presetSubtype="10" fill="hold" grpId="0" nodeType="click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Effect transition="in" filter="checkerboard(across)">
                                      <p:cBhvr>
                                        <p:cTn id="19" dur="500"/>
                                        <p:tgtEl>
                                          <p:spTgt spid="11"/>
                                        </p:tgtEl>
                                      </p:cBhvr>
                                    </p:animEffect>
                                  </p:childTnLst>
                                </p:cTn>
                              </p:par>
                            </p:childTnLst>
                          </p:cTn>
                        </p:par>
                      </p:childTnLst>
                    </p:cTn>
                  </p:par>
                  <p:par>
                    <p:cTn id="20" fill="hold" nodeType="clickPar">
                      <p:stCondLst>
                        <p:cond delay="indefinite"/>
                      </p:stCondLst>
                      <p:childTnLst>
                        <p:par>
                          <p:cTn id="21" fill="hold">
                            <p:stCondLst>
                              <p:cond delay="0"/>
                            </p:stCondLst>
                            <p:childTnLst>
                              <p:par>
                                <p:cTn id="22" presetID="22" presetClass="entr" presetSubtype="8" fill="hold" nodeType="clickEffect">
                                  <p:stCondLst>
                                    <p:cond delay="0"/>
                                  </p:stCondLst>
                                  <p:iterate type="lt">
                                    <p:tmPct val="10000"/>
                                  </p:iterate>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wipe(left)">
                                      <p:cBhvr>
                                        <p:cTn id="24" dur="500"/>
                                        <p:tgtEl>
                                          <p:spTgt spid="11">
                                            <p:txEl>
                                              <p:pRg st="0" end="0"/>
                                            </p:txEl>
                                          </p:spTgt>
                                        </p:tgtEl>
                                      </p:cBhvr>
                                    </p:animEffect>
                                  </p:childTnLst>
                                </p:cTn>
                              </p:par>
                            </p:childTnLst>
                          </p:cTn>
                        </p:par>
                      </p:childTnLst>
                    </p:cTn>
                  </p:par>
                  <p:par>
                    <p:cTn id="25" fill="hold" nodeType="clickPar">
                      <p:stCondLst>
                        <p:cond delay="indefinite"/>
                      </p:stCondLst>
                      <p:childTnLst>
                        <p:par>
                          <p:cTn id="26" fill="hold">
                            <p:stCondLst>
                              <p:cond delay="0"/>
                            </p:stCondLst>
                            <p:childTnLst>
                              <p:par>
                                <p:cTn id="27" presetID="55" presetClass="entr" presetSubtype="0" fill="hold" grpId="0" nodeType="clickEffect">
                                  <p:stCondLst>
                                    <p:cond delay="0"/>
                                  </p:stCondLst>
                                  <p:iterate type="lt">
                                    <p:tmPct val="10000"/>
                                  </p:iterate>
                                  <p:childTnLst>
                                    <p:set>
                                      <p:cBhvr>
                                        <p:cTn id="28" dur="1" fill="hold">
                                          <p:stCondLst>
                                            <p:cond delay="0"/>
                                          </p:stCondLst>
                                        </p:cTn>
                                        <p:tgtEl>
                                          <p:spTgt spid="10"/>
                                        </p:tgtEl>
                                        <p:attrNameLst>
                                          <p:attrName>style.visibility</p:attrName>
                                        </p:attrNameLst>
                                      </p:cBhvr>
                                      <p:to>
                                        <p:strVal val="visible"/>
                                      </p:to>
                                    </p:set>
                                    <p:anim calcmode="lin" valueType="num">
                                      <p:cBhvr>
                                        <p:cTn id="29" dur="1000" fill="hold"/>
                                        <p:tgtEl>
                                          <p:spTgt spid="10"/>
                                        </p:tgtEl>
                                        <p:attrNameLst>
                                          <p:attrName>ppt_w</p:attrName>
                                        </p:attrNameLst>
                                      </p:cBhvr>
                                      <p:tavLst>
                                        <p:tav tm="0">
                                          <p:val>
                                            <p:strVal val="#ppt_w*0.70"/>
                                          </p:val>
                                        </p:tav>
                                        <p:tav tm="100000">
                                          <p:val>
                                            <p:strVal val="#ppt_w"/>
                                          </p:val>
                                        </p:tav>
                                      </p:tavLst>
                                    </p:anim>
                                    <p:anim calcmode="lin" valueType="num">
                                      <p:cBhvr>
                                        <p:cTn id="30" dur="1000" fill="hold"/>
                                        <p:tgtEl>
                                          <p:spTgt spid="10"/>
                                        </p:tgtEl>
                                        <p:attrNameLst>
                                          <p:attrName>ppt_h</p:attrName>
                                        </p:attrNameLst>
                                      </p:cBhvr>
                                      <p:tavLst>
                                        <p:tav tm="0">
                                          <p:val>
                                            <p:strVal val="#ppt_h"/>
                                          </p:val>
                                        </p:tav>
                                        <p:tav tm="100000">
                                          <p:val>
                                            <p:strVal val="#ppt_h"/>
                                          </p:val>
                                        </p:tav>
                                      </p:tavLst>
                                    </p:anim>
                                    <p:animEffect transition="in" filter="fade">
                                      <p:cBhvr>
                                        <p:cTn id="31" dur="1000"/>
                                        <p:tgtEl>
                                          <p:spTgt spid="10"/>
                                        </p:tgtEl>
                                      </p:cBhvr>
                                    </p:animEffect>
                                  </p:childTnLst>
                                </p:cTn>
                              </p:par>
                            </p:childTnLst>
                          </p:cTn>
                        </p:par>
                      </p:childTnLst>
                    </p:cTn>
                  </p:par>
                  <p:par>
                    <p:cTn id="32" fill="hold" nodeType="clickPar">
                      <p:stCondLst>
                        <p:cond delay="indefinite"/>
                      </p:stCondLst>
                      <p:childTnLst>
                        <p:par>
                          <p:cTn id="33" fill="hold">
                            <p:stCondLst>
                              <p:cond delay="0"/>
                            </p:stCondLst>
                            <p:childTnLst>
                              <p:par>
                                <p:cTn id="34" presetID="22" presetClass="entr" presetSubtype="8" fill="hold" nodeType="clickEffect">
                                  <p:stCondLst>
                                    <p:cond delay="0"/>
                                  </p:stCondLst>
                                  <p:iterate type="lt">
                                    <p:tmPct val="10000"/>
                                  </p:iterate>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wipe(left)">
                                      <p:cBhvr>
                                        <p:cTn id="36" dur="500"/>
                                        <p:tgtEl>
                                          <p:spTgt spid="10">
                                            <p:txEl>
                                              <p:pRg st="0" end="0"/>
                                            </p:txEl>
                                          </p:spTgt>
                                        </p:tgtEl>
                                      </p:cBhvr>
                                    </p:animEffect>
                                  </p:childTnLst>
                                </p:cTn>
                              </p:par>
                            </p:childTnLst>
                          </p:cTn>
                        </p:par>
                      </p:childTnLst>
                    </p:cTn>
                  </p:par>
                  <p:par>
                    <p:cTn id="37" fill="hold" nodeType="clickPar">
                      <p:stCondLst>
                        <p:cond delay="indefinite"/>
                      </p:stCondLst>
                      <p:childTnLst>
                        <p:par>
                          <p:cTn id="38" fill="hold">
                            <p:stCondLst>
                              <p:cond delay="0"/>
                            </p:stCondLst>
                            <p:childTnLst>
                              <p:par>
                                <p:cTn id="39" presetID="5" presetClass="entr" presetSubtype="10" fill="hold" grpId="0" nodeType="clickEffect">
                                  <p:stCondLst>
                                    <p:cond delay="0"/>
                                  </p:stCondLst>
                                  <p:iterate type="lt">
                                    <p:tmPct val="10000"/>
                                  </p:iterate>
                                  <p:childTnLst>
                                    <p:set>
                                      <p:cBhvr>
                                        <p:cTn id="40" dur="1" fill="hold">
                                          <p:stCondLst>
                                            <p:cond delay="0"/>
                                          </p:stCondLst>
                                        </p:cTn>
                                        <p:tgtEl>
                                          <p:spTgt spid="12"/>
                                        </p:tgtEl>
                                        <p:attrNameLst>
                                          <p:attrName>style.visibility</p:attrName>
                                        </p:attrNameLst>
                                      </p:cBhvr>
                                      <p:to>
                                        <p:strVal val="visible"/>
                                      </p:to>
                                    </p:set>
                                    <p:animEffect transition="in" filter="checkerboard(across)">
                                      <p:cBhvr>
                                        <p:cTn id="41" dur="500"/>
                                        <p:tgtEl>
                                          <p:spTgt spid="12"/>
                                        </p:tgtEl>
                                      </p:cBhvr>
                                    </p:animEffect>
                                  </p:childTnLst>
                                </p:cTn>
                              </p:par>
                            </p:childTnLst>
                          </p:cTn>
                        </p:par>
                      </p:childTnLst>
                    </p:cTn>
                  </p:par>
                  <p:par>
                    <p:cTn id="42" fill="hold" nodeType="clickPar">
                      <p:stCondLst>
                        <p:cond delay="indefinite"/>
                      </p:stCondLst>
                      <p:childTnLst>
                        <p:par>
                          <p:cTn id="43" fill="hold">
                            <p:stCondLst>
                              <p:cond delay="0"/>
                            </p:stCondLst>
                            <p:childTnLst>
                              <p:par>
                                <p:cTn id="44" presetID="22" presetClass="entr" presetSubtype="8" fill="hold" nodeType="clickEffect">
                                  <p:stCondLst>
                                    <p:cond delay="0"/>
                                  </p:stCondLst>
                                  <p:iterate type="lt">
                                    <p:tmPct val="10000"/>
                                  </p:iterate>
                                  <p:childTnLst>
                                    <p:set>
                                      <p:cBhvr>
                                        <p:cTn id="45" dur="1" fill="hold">
                                          <p:stCondLst>
                                            <p:cond delay="0"/>
                                          </p:stCondLst>
                                        </p:cTn>
                                        <p:tgtEl>
                                          <p:spTgt spid="12">
                                            <p:txEl>
                                              <p:pRg st="0" end="0"/>
                                            </p:txEl>
                                          </p:spTgt>
                                        </p:tgtEl>
                                        <p:attrNameLst>
                                          <p:attrName>style.visibility</p:attrName>
                                        </p:attrNameLst>
                                      </p:cBhvr>
                                      <p:to>
                                        <p:strVal val="visible"/>
                                      </p:to>
                                    </p:set>
                                    <p:animEffect transition="in" filter="wipe(left)">
                                      <p:cBhvr>
                                        <p:cTn id="46" dur="500"/>
                                        <p:tgtEl>
                                          <p:spTgt spid="12">
                                            <p:txEl>
                                              <p:pRg st="0" end="0"/>
                                            </p:txEl>
                                          </p:spTgt>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5" presetClass="entr" presetSubtype="10" fill="hold" grpId="0" nodeType="clickEffect">
                                  <p:stCondLst>
                                    <p:cond delay="0"/>
                                  </p:stCondLst>
                                  <p:iterate type="lt">
                                    <p:tmPct val="10000"/>
                                  </p:iterate>
                                  <p:childTnLst>
                                    <p:set>
                                      <p:cBhvr>
                                        <p:cTn id="50" dur="1" fill="hold">
                                          <p:stCondLst>
                                            <p:cond delay="0"/>
                                          </p:stCondLst>
                                        </p:cTn>
                                        <p:tgtEl>
                                          <p:spTgt spid="13"/>
                                        </p:tgtEl>
                                        <p:attrNameLst>
                                          <p:attrName>style.visibility</p:attrName>
                                        </p:attrNameLst>
                                      </p:cBhvr>
                                      <p:to>
                                        <p:strVal val="visible"/>
                                      </p:to>
                                    </p:set>
                                    <p:animEffect transition="in" filter="checkerboard(across)">
                                      <p:cBhvr>
                                        <p:cTn id="51" dur="500"/>
                                        <p:tgtEl>
                                          <p:spTgt spid="13"/>
                                        </p:tgtEl>
                                      </p:cBhvr>
                                    </p:animEffect>
                                  </p:childTnLst>
                                </p:cTn>
                              </p:par>
                            </p:childTnLst>
                          </p:cTn>
                        </p:par>
                      </p:childTnLst>
                    </p:cTn>
                  </p:par>
                  <p:par>
                    <p:cTn id="52" fill="hold" nodeType="clickPar">
                      <p:stCondLst>
                        <p:cond delay="indefinite"/>
                      </p:stCondLst>
                      <p:childTnLst>
                        <p:par>
                          <p:cTn id="53" fill="hold">
                            <p:stCondLst>
                              <p:cond delay="0"/>
                            </p:stCondLst>
                            <p:childTnLst>
                              <p:par>
                                <p:cTn id="54" presetID="22" presetClass="entr" presetSubtype="8" fill="hold" nodeType="clickEffect">
                                  <p:stCondLst>
                                    <p:cond delay="0"/>
                                  </p:stCondLst>
                                  <p:iterate type="lt">
                                    <p:tmPct val="10000"/>
                                  </p:iterate>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wipe(left)">
                                      <p:cBhvr>
                                        <p:cTn id="5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0242" name="Picture 2" descr="C:\Users\sony\Desktop\Ritu BIO\reproduction\FGTFERT.gif"/>
          <p:cNvPicPr>
            <a:picLocks noChangeAspect="1" noChangeArrowheads="1" noCrop="1"/>
          </p:cNvPicPr>
          <p:nvPr/>
        </p:nvPicPr>
        <p:blipFill>
          <a:blip r:embed="rId2"/>
          <a:stretch>
            <a:fillRect/>
          </a:stretch>
        </p:blipFill>
        <p:spPr bwMode="auto">
          <a:xfrm>
            <a:off x="733705" y="1885950"/>
            <a:ext cx="3707854" cy="2811019"/>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9" name="Cloud 18"/>
          <p:cNvSpPr/>
          <p:nvPr/>
        </p:nvSpPr>
        <p:spPr>
          <a:xfrm>
            <a:off x="4572001" y="1885950"/>
            <a:ext cx="3581400" cy="1676400"/>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ysClr val="windowText" lastClr="000000"/>
                </a:solidFill>
                <a:latin typeface="Times New Roman" pitchFamily="18" charset="0"/>
                <a:cs typeface="Times New Roman" pitchFamily="18" charset="0"/>
              </a:rPr>
              <a:t>It conducts the ovum or zygote towards the uterus by peristalsis.</a:t>
            </a:r>
          </a:p>
        </p:txBody>
      </p:sp>
      <p:sp>
        <p:nvSpPr>
          <p:cNvPr id="21" name="Cloud Callout 20"/>
          <p:cNvSpPr/>
          <p:nvPr/>
        </p:nvSpPr>
        <p:spPr>
          <a:xfrm>
            <a:off x="4406217" y="924300"/>
            <a:ext cx="3431942" cy="926173"/>
          </a:xfrm>
          <a:prstGeom prst="cloudCallout">
            <a:avLst>
              <a:gd name="adj1" fmla="val -67282"/>
              <a:gd name="adj2" fmla="val 7763"/>
            </a:avLst>
          </a:prstGeom>
          <a:ln>
            <a:noFill/>
          </a:ln>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Ampulla- isthmus junction</a:t>
            </a:r>
          </a:p>
        </p:txBody>
      </p:sp>
      <p:sp>
        <p:nvSpPr>
          <p:cNvPr id="7" name="Rectangle 6"/>
          <p:cNvSpPr/>
          <p:nvPr/>
        </p:nvSpPr>
        <p:spPr>
          <a:xfrm>
            <a:off x="609600" y="800040"/>
            <a:ext cx="3796617"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FALLOPIAN TUBES (Oviducts)</a:t>
            </a:r>
          </a:p>
        </p:txBody>
      </p:sp>
      <p:sp>
        <p:nvSpPr>
          <p:cNvPr id="2" name="Rectangle 1"/>
          <p:cNvSpPr/>
          <p:nvPr/>
        </p:nvSpPr>
        <p:spPr>
          <a:xfrm>
            <a:off x="609600" y="1264548"/>
            <a:ext cx="3169650" cy="40011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a:latin typeface="Times New Roman" pitchFamily="18" charset="0"/>
                <a:cs typeface="Times New Roman" pitchFamily="18" charset="0"/>
              </a:rPr>
              <a:t>It is the site for fertilization</a:t>
            </a:r>
          </a:p>
        </p:txBody>
      </p:sp>
    </p:spTree>
    <p:extLst>
      <p:ext uri="{BB962C8B-B14F-4D97-AF65-F5344CB8AC3E}">
        <p14:creationId xmlns:p14="http://schemas.microsoft.com/office/powerpoint/2010/main" val="12777787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55" presetClass="entr" presetSubtype="0" fill="hold" nodeType="clickEffect">
                                  <p:stCondLst>
                                    <p:cond delay="0"/>
                                  </p:stCondLst>
                                  <p:iterate type="lt">
                                    <p:tmPct val="10000"/>
                                  </p:iterate>
                                  <p:childTnLst>
                                    <p:set>
                                      <p:cBhvr>
                                        <p:cTn id="11" dur="1" fill="hold">
                                          <p:stCondLst>
                                            <p:cond delay="0"/>
                                          </p:stCondLst>
                                        </p:cTn>
                                        <p:tgtEl>
                                          <p:spTgt spid="10242"/>
                                        </p:tgtEl>
                                        <p:attrNameLst>
                                          <p:attrName>style.visibility</p:attrName>
                                        </p:attrNameLst>
                                      </p:cBhvr>
                                      <p:to>
                                        <p:strVal val="visible"/>
                                      </p:to>
                                    </p:set>
                                    <p:anim calcmode="lin" valueType="num">
                                      <p:cBhvr>
                                        <p:cTn id="12" dur="1000" fill="hold"/>
                                        <p:tgtEl>
                                          <p:spTgt spid="10242"/>
                                        </p:tgtEl>
                                        <p:attrNameLst>
                                          <p:attrName>ppt_w</p:attrName>
                                        </p:attrNameLst>
                                      </p:cBhvr>
                                      <p:tavLst>
                                        <p:tav tm="0">
                                          <p:val>
                                            <p:strVal val="#ppt_w*0.70"/>
                                          </p:val>
                                        </p:tav>
                                        <p:tav tm="100000">
                                          <p:val>
                                            <p:strVal val="#ppt_w"/>
                                          </p:val>
                                        </p:tav>
                                      </p:tavLst>
                                    </p:anim>
                                    <p:anim calcmode="lin" valueType="num">
                                      <p:cBhvr>
                                        <p:cTn id="13" dur="1000" fill="hold"/>
                                        <p:tgtEl>
                                          <p:spTgt spid="10242"/>
                                        </p:tgtEl>
                                        <p:attrNameLst>
                                          <p:attrName>ppt_h</p:attrName>
                                        </p:attrNameLst>
                                      </p:cBhvr>
                                      <p:tavLst>
                                        <p:tav tm="0">
                                          <p:val>
                                            <p:strVal val="#ppt_h"/>
                                          </p:val>
                                        </p:tav>
                                        <p:tav tm="100000">
                                          <p:val>
                                            <p:strVal val="#ppt_h"/>
                                          </p:val>
                                        </p:tav>
                                      </p:tavLst>
                                    </p:anim>
                                    <p:animEffect transition="in" filter="fade">
                                      <p:cBhvr>
                                        <p:cTn id="14" dur="1000"/>
                                        <p:tgtEl>
                                          <p:spTgt spid="10242"/>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30" presetClass="entr" presetSubtype="0" fill="hold" grpId="0" nodeType="clickEffect">
                                  <p:stCondLst>
                                    <p:cond delay="0"/>
                                  </p:stCondLst>
                                  <p:iterate type="lt">
                                    <p:tmPct val="10000"/>
                                  </p:iterate>
                                  <p:childTnLst>
                                    <p:set>
                                      <p:cBhvr>
                                        <p:cTn id="18" dur="1" fill="hold">
                                          <p:stCondLst>
                                            <p:cond delay="0"/>
                                          </p:stCondLst>
                                        </p:cTn>
                                        <p:tgtEl>
                                          <p:spTgt spid="21"/>
                                        </p:tgtEl>
                                        <p:attrNameLst>
                                          <p:attrName>style.visibility</p:attrName>
                                        </p:attrNameLst>
                                      </p:cBhvr>
                                      <p:to>
                                        <p:strVal val="visible"/>
                                      </p:to>
                                    </p:set>
                                    <p:animEffect transition="in" filter="fade">
                                      <p:cBhvr>
                                        <p:cTn id="19" dur="800" decel="100000"/>
                                        <p:tgtEl>
                                          <p:spTgt spid="21"/>
                                        </p:tgtEl>
                                      </p:cBhvr>
                                    </p:animEffect>
                                    <p:anim calcmode="lin" valueType="num">
                                      <p:cBhvr>
                                        <p:cTn id="20" dur="800" decel="100000" fill="hold"/>
                                        <p:tgtEl>
                                          <p:spTgt spid="21"/>
                                        </p:tgtEl>
                                        <p:attrNameLst>
                                          <p:attrName>style.rotation</p:attrName>
                                        </p:attrNameLst>
                                      </p:cBhvr>
                                      <p:tavLst>
                                        <p:tav tm="0">
                                          <p:val>
                                            <p:fltVal val="-90"/>
                                          </p:val>
                                        </p:tav>
                                        <p:tav tm="100000">
                                          <p:val>
                                            <p:fltVal val="0"/>
                                          </p:val>
                                        </p:tav>
                                      </p:tavLst>
                                    </p:anim>
                                    <p:anim calcmode="lin" valueType="num">
                                      <p:cBhvr>
                                        <p:cTn id="21" dur="800" decel="100000" fill="hold"/>
                                        <p:tgtEl>
                                          <p:spTgt spid="21"/>
                                        </p:tgtEl>
                                        <p:attrNameLst>
                                          <p:attrName>ppt_x</p:attrName>
                                        </p:attrNameLst>
                                      </p:cBhvr>
                                      <p:tavLst>
                                        <p:tav tm="0">
                                          <p:val>
                                            <p:strVal val="#ppt_x+0.4"/>
                                          </p:val>
                                        </p:tav>
                                        <p:tav tm="100000">
                                          <p:val>
                                            <p:strVal val="#ppt_x-0.05"/>
                                          </p:val>
                                        </p:tav>
                                      </p:tavLst>
                                    </p:anim>
                                    <p:anim calcmode="lin" valueType="num">
                                      <p:cBhvr>
                                        <p:cTn id="22" dur="800" decel="100000" fill="hold"/>
                                        <p:tgtEl>
                                          <p:spTgt spid="21"/>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childTnLst>
                          </p:cTn>
                        </p:par>
                      </p:childTnLst>
                    </p:cTn>
                  </p:par>
                  <p:par>
                    <p:cTn id="25" fill="hold" nodeType="clickPar">
                      <p:stCondLst>
                        <p:cond delay="indefinite"/>
                      </p:stCondLst>
                      <p:childTnLst>
                        <p:par>
                          <p:cTn id="26" fill="hold">
                            <p:stCondLst>
                              <p:cond delay="0"/>
                            </p:stCondLst>
                            <p:childTnLst>
                              <p:par>
                                <p:cTn id="27" presetID="22" presetClass="entr" presetSubtype="8" fill="hold" nodeType="clickEffect">
                                  <p:stCondLst>
                                    <p:cond delay="0"/>
                                  </p:stCondLst>
                                  <p:iterate type="lt">
                                    <p:tmPct val="10000"/>
                                  </p:iterate>
                                  <p:childTnLst>
                                    <p:set>
                                      <p:cBhvr>
                                        <p:cTn id="28" dur="1" fill="hold">
                                          <p:stCondLst>
                                            <p:cond delay="0"/>
                                          </p:stCondLst>
                                        </p:cTn>
                                        <p:tgtEl>
                                          <p:spTgt spid="21">
                                            <p:txEl>
                                              <p:pRg st="0" end="0"/>
                                            </p:txEl>
                                          </p:spTgt>
                                        </p:tgtEl>
                                        <p:attrNameLst>
                                          <p:attrName>style.visibility</p:attrName>
                                        </p:attrNameLst>
                                      </p:cBhvr>
                                      <p:to>
                                        <p:strVal val="visible"/>
                                      </p:to>
                                    </p:set>
                                    <p:animEffect transition="in" filter="wipe(left)">
                                      <p:cBhvr>
                                        <p:cTn id="29" dur="500"/>
                                        <p:tgtEl>
                                          <p:spTgt spid="21">
                                            <p:txEl>
                                              <p:pRg st="0" end="0"/>
                                            </p:txEl>
                                          </p:spTgt>
                                        </p:tgtEl>
                                      </p:cBhvr>
                                    </p:animEffect>
                                  </p:childTnLst>
                                </p:cTn>
                              </p:par>
                            </p:childTnLst>
                          </p:cTn>
                        </p:par>
                      </p:childTnLst>
                    </p:cTn>
                  </p:par>
                  <p:par>
                    <p:cTn id="30" fill="hold" nodeType="clickPar">
                      <p:stCondLst>
                        <p:cond delay="indefinite"/>
                      </p:stCondLst>
                      <p:childTnLst>
                        <p:par>
                          <p:cTn id="31" fill="hold">
                            <p:stCondLst>
                              <p:cond delay="0"/>
                            </p:stCondLst>
                            <p:childTnLst>
                              <p:par>
                                <p:cTn id="32" presetID="30" presetClass="entr" presetSubtype="0" fill="hold" grpId="0" nodeType="clickEffect">
                                  <p:stCondLst>
                                    <p:cond delay="0"/>
                                  </p:stCondLst>
                                  <p:iterate type="lt">
                                    <p:tmPct val="10000"/>
                                  </p:iterate>
                                  <p:childTnLst>
                                    <p:set>
                                      <p:cBhvr>
                                        <p:cTn id="33" dur="1" fill="hold">
                                          <p:stCondLst>
                                            <p:cond delay="0"/>
                                          </p:stCondLst>
                                        </p:cTn>
                                        <p:tgtEl>
                                          <p:spTgt spid="19"/>
                                        </p:tgtEl>
                                        <p:attrNameLst>
                                          <p:attrName>style.visibility</p:attrName>
                                        </p:attrNameLst>
                                      </p:cBhvr>
                                      <p:to>
                                        <p:strVal val="visible"/>
                                      </p:to>
                                    </p:set>
                                    <p:animEffect transition="in" filter="fade">
                                      <p:cBhvr>
                                        <p:cTn id="34" dur="800" decel="100000"/>
                                        <p:tgtEl>
                                          <p:spTgt spid="19"/>
                                        </p:tgtEl>
                                      </p:cBhvr>
                                    </p:animEffect>
                                    <p:anim calcmode="lin" valueType="num">
                                      <p:cBhvr>
                                        <p:cTn id="35" dur="800" decel="100000" fill="hold"/>
                                        <p:tgtEl>
                                          <p:spTgt spid="19"/>
                                        </p:tgtEl>
                                        <p:attrNameLst>
                                          <p:attrName>style.rotation</p:attrName>
                                        </p:attrNameLst>
                                      </p:cBhvr>
                                      <p:tavLst>
                                        <p:tav tm="0">
                                          <p:val>
                                            <p:fltVal val="-90"/>
                                          </p:val>
                                        </p:tav>
                                        <p:tav tm="100000">
                                          <p:val>
                                            <p:fltVal val="0"/>
                                          </p:val>
                                        </p:tav>
                                      </p:tavLst>
                                    </p:anim>
                                    <p:anim calcmode="lin" valueType="num">
                                      <p:cBhvr>
                                        <p:cTn id="36" dur="800" decel="100000" fill="hold"/>
                                        <p:tgtEl>
                                          <p:spTgt spid="19"/>
                                        </p:tgtEl>
                                        <p:attrNameLst>
                                          <p:attrName>ppt_x</p:attrName>
                                        </p:attrNameLst>
                                      </p:cBhvr>
                                      <p:tavLst>
                                        <p:tav tm="0">
                                          <p:val>
                                            <p:strVal val="#ppt_x+0.4"/>
                                          </p:val>
                                        </p:tav>
                                        <p:tav tm="100000">
                                          <p:val>
                                            <p:strVal val="#ppt_x-0.05"/>
                                          </p:val>
                                        </p:tav>
                                      </p:tavLst>
                                    </p:anim>
                                    <p:anim calcmode="lin" valueType="num">
                                      <p:cBhvr>
                                        <p:cTn id="37" dur="800" decel="100000" fill="hold"/>
                                        <p:tgtEl>
                                          <p:spTgt spid="19"/>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childTnLst>
                          </p:cTn>
                        </p:par>
                      </p:childTnLst>
                    </p:cTn>
                  </p:par>
                  <p:par>
                    <p:cTn id="40" fill="hold" nodeType="clickPar">
                      <p:stCondLst>
                        <p:cond delay="indefinite"/>
                      </p:stCondLst>
                      <p:childTnLst>
                        <p:par>
                          <p:cTn id="41" fill="hold">
                            <p:stCondLst>
                              <p:cond delay="0"/>
                            </p:stCondLst>
                            <p:childTnLst>
                              <p:par>
                                <p:cTn id="42" presetID="22" presetClass="entr" presetSubtype="8" fill="hold" nodeType="clickEffect">
                                  <p:stCondLst>
                                    <p:cond delay="0"/>
                                  </p:stCondLst>
                                  <p:iterate type="lt">
                                    <p:tmPct val="10000"/>
                                  </p:iterate>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wipe(left)">
                                      <p:cBhvr>
                                        <p:cTn id="44"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 grpId="0"/>
    </p:bldLst>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8" name="Picture 2"/>
          <p:cNvPicPr>
            <a:picLocks noChangeAspect="1" noChangeArrowheads="1"/>
          </p:cNvPicPr>
          <p:nvPr/>
        </p:nvPicPr>
        <p:blipFill>
          <a:blip r:embed="rId2"/>
          <a:srcRect l="1116" t="4339" r="2025" b="22660"/>
          <a:stretch>
            <a:fillRect/>
          </a:stretch>
        </p:blipFill>
        <p:spPr bwMode="auto">
          <a:xfrm>
            <a:off x="558615" y="1526138"/>
            <a:ext cx="4851585" cy="3103012"/>
          </a:xfrm>
          <a:prstGeom prst="rect">
            <a:avLst/>
          </a:prstGeom>
          <a:ln w="28575" cap="sq">
            <a:noFill/>
            <a:prstDash val="solid"/>
            <a:miter lim="800000"/>
          </a:ln>
          <a:effectLst>
            <a:outerShdw blurRad="50800" dist="38100" dir="2700000" algn="tl" rotWithShape="0">
              <a:srgbClr val="000000">
                <a:alpha val="43000"/>
              </a:srgbClr>
            </a:outerShdw>
          </a:effectLst>
        </p:spPr>
      </p:pic>
      <p:sp>
        <p:nvSpPr>
          <p:cNvPr id="6" name="7-Point Star 5"/>
          <p:cNvSpPr/>
          <p:nvPr/>
        </p:nvSpPr>
        <p:spPr>
          <a:xfrm>
            <a:off x="558615" y="3011742"/>
            <a:ext cx="228600" cy="169608"/>
          </a:xfrm>
          <a:prstGeom prst="star7">
            <a:avLst/>
          </a:prstGeom>
          <a:solidFill>
            <a:srgbClr val="FFFF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solidFill>
                <a:srgbClr val="002060"/>
              </a:solidFill>
              <a:latin typeface="Times New Roman" pitchFamily="18" charset="0"/>
              <a:cs typeface="Times New Roman" pitchFamily="18" charset="0"/>
            </a:endParaRPr>
          </a:p>
        </p:txBody>
      </p:sp>
      <p:sp>
        <p:nvSpPr>
          <p:cNvPr id="7" name="7-Point Star 6"/>
          <p:cNvSpPr/>
          <p:nvPr/>
        </p:nvSpPr>
        <p:spPr>
          <a:xfrm>
            <a:off x="5010000" y="2908854"/>
            <a:ext cx="247800" cy="196296"/>
          </a:xfrm>
          <a:prstGeom prst="star7">
            <a:avLst/>
          </a:prstGeom>
          <a:solidFill>
            <a:srgbClr val="FFFF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IN">
              <a:solidFill>
                <a:srgbClr val="002060"/>
              </a:solidFill>
              <a:latin typeface="Times New Roman" pitchFamily="18" charset="0"/>
              <a:cs typeface="Times New Roman" pitchFamily="18" charset="0"/>
            </a:endParaRPr>
          </a:p>
        </p:txBody>
      </p:sp>
      <p:sp>
        <p:nvSpPr>
          <p:cNvPr id="11" name="Oval 10"/>
          <p:cNvSpPr/>
          <p:nvPr/>
        </p:nvSpPr>
        <p:spPr>
          <a:xfrm>
            <a:off x="3711545" y="3920301"/>
            <a:ext cx="613349"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13" name="Straight Arrow Connector 12"/>
          <p:cNvCxnSpPr>
            <a:stCxn id="11" idx="0"/>
          </p:cNvCxnSpPr>
          <p:nvPr/>
        </p:nvCxnSpPr>
        <p:spPr>
          <a:xfrm flipV="1">
            <a:off x="4018220" y="2518019"/>
            <a:ext cx="73312" cy="140228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673415" y="3333750"/>
            <a:ext cx="736785" cy="325204"/>
          </a:xfrm>
          <a:prstGeom prst="ellipse">
            <a:avLst/>
          </a:prstGeom>
          <a:noFill/>
          <a:ln>
            <a:solidFill>
              <a:srgbClr val="33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cxnSp>
        <p:nvCxnSpPr>
          <p:cNvPr id="17" name="Straight Arrow Connector 16"/>
          <p:cNvCxnSpPr>
            <a:stCxn id="16" idx="1"/>
          </p:cNvCxnSpPr>
          <p:nvPr/>
        </p:nvCxnSpPr>
        <p:spPr>
          <a:xfrm flipH="1" flipV="1">
            <a:off x="4444817" y="3082693"/>
            <a:ext cx="336498" cy="298682"/>
          </a:xfrm>
          <a:prstGeom prst="straightConnector1">
            <a:avLst/>
          </a:prstGeom>
          <a:ln w="28575">
            <a:solidFill>
              <a:srgbClr val="3333CC"/>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4640074" y="3103803"/>
            <a:ext cx="304800" cy="2286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Cloud 27"/>
          <p:cNvSpPr/>
          <p:nvPr/>
        </p:nvSpPr>
        <p:spPr>
          <a:xfrm>
            <a:off x="5257800" y="938540"/>
            <a:ext cx="3276600" cy="2221759"/>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b="1">
                <a:solidFill>
                  <a:schemeClr val="tx1"/>
                </a:solidFill>
                <a:latin typeface="Times New Roman" pitchFamily="18" charset="0"/>
                <a:cs typeface="Times New Roman" pitchFamily="18" charset="0"/>
              </a:rPr>
              <a:t>The fallopian tube is attached to the abdominal wall by a peritoneal fold called </a:t>
            </a:r>
            <a:r>
              <a:rPr lang="en-IN" b="1">
                <a:solidFill>
                  <a:srgbClr val="FF0000"/>
                </a:solidFill>
                <a:latin typeface="Times New Roman" pitchFamily="18" charset="0"/>
                <a:cs typeface="Times New Roman" pitchFamily="18" charset="0"/>
              </a:rPr>
              <a:t>mesosalpinx.</a:t>
            </a:r>
          </a:p>
        </p:txBody>
      </p:sp>
      <p:sp>
        <p:nvSpPr>
          <p:cNvPr id="15" name="Rectangle 14"/>
          <p:cNvSpPr/>
          <p:nvPr/>
        </p:nvSpPr>
        <p:spPr>
          <a:xfrm>
            <a:off x="609600" y="800040"/>
            <a:ext cx="3796617" cy="400110"/>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000" b="1">
                <a:solidFill>
                  <a:schemeClr val="bg1"/>
                </a:solidFill>
                <a:latin typeface="Times New Roman" pitchFamily="18" charset="0"/>
                <a:cs typeface="Times New Roman" pitchFamily="18" charset="0"/>
              </a:rPr>
              <a:t>FALLOPIAN TUBES (Oviducts)</a:t>
            </a:r>
          </a:p>
        </p:txBody>
      </p:sp>
    </p:spTree>
    <p:extLst>
      <p:ext uri="{BB962C8B-B14F-4D97-AF65-F5344CB8AC3E}">
        <p14:creationId xmlns:p14="http://schemas.microsoft.com/office/powerpoint/2010/main" val="37015701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19" presetClass="entr" presetSubtype="10" fill="hold" grpId="0" nodeType="click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fmla="#ppt_w*sin(2.5*pi*$)">
                                          <p:val>
                                            <p:fltVal val="0"/>
                                          </p:val>
                                        </p:tav>
                                        <p:tav tm="100000">
                                          <p:val>
                                            <p:fltVal val="1"/>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childTnLst>
                                </p:cTn>
                              </p:par>
                              <p:par>
                                <p:cTn id="16" presetID="35" presetClass="emph" presetSubtype="0" repeatCount="3000" fill="hold" grpId="1" nodeType="withEffect">
                                  <p:stCondLst>
                                    <p:cond delay="0"/>
                                  </p:stCondLst>
                                  <p:iterate type="lt">
                                    <p:tmPct val="10000"/>
                                  </p:iterate>
                                  <p:childTnLst>
                                    <p:anim calcmode="discrete" valueType="str">
                                      <p:cBhvr>
                                        <p:cTn id="17" dur="1000" fill="hold"/>
                                        <p:tgtEl>
                                          <p:spTgt spid="6"/>
                                        </p:tgtEl>
                                        <p:attrNameLst>
                                          <p:attrName>style.visibility</p:attrName>
                                        </p:attrNameLst>
                                      </p:cBhvr>
                                      <p:tavLst>
                                        <p:tav tm="0">
                                          <p:val>
                                            <p:strVal val="hidden"/>
                                          </p:val>
                                        </p:tav>
                                        <p:tav tm="50000">
                                          <p:val>
                                            <p:strVal val="visible"/>
                                          </p:val>
                                        </p:tav>
                                      </p:tavLst>
                                    </p:anim>
                                  </p:childTnLst>
                                </p:cTn>
                              </p:par>
                              <p:par>
                                <p:cTn id="18" presetID="19" presetClass="entr" presetSubtype="10" fill="hold" grpId="0" nodeType="with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fmla="#ppt_w*sin(2.5*pi*$)">
                                          <p:val>
                                            <p:fltVal val="0"/>
                                          </p:val>
                                        </p:tav>
                                        <p:tav tm="100000">
                                          <p:val>
                                            <p:fltVal val="1"/>
                                          </p:val>
                                        </p:tav>
                                      </p:tavLst>
                                    </p:anim>
                                    <p:anim calcmode="lin" valueType="num">
                                      <p:cBhvr>
                                        <p:cTn id="21" dur="1000" fill="hold"/>
                                        <p:tgtEl>
                                          <p:spTgt spid="7"/>
                                        </p:tgtEl>
                                        <p:attrNameLst>
                                          <p:attrName>ppt_h</p:attrName>
                                        </p:attrNameLst>
                                      </p:cBhvr>
                                      <p:tavLst>
                                        <p:tav tm="0">
                                          <p:val>
                                            <p:strVal val="#ppt_h"/>
                                          </p:val>
                                        </p:tav>
                                        <p:tav tm="100000">
                                          <p:val>
                                            <p:strVal val="#ppt_h"/>
                                          </p:val>
                                        </p:tav>
                                      </p:tavLst>
                                    </p:anim>
                                  </p:childTnLst>
                                </p:cTn>
                              </p:par>
                              <p:par>
                                <p:cTn id="22" presetID="35" presetClass="emph" presetSubtype="0" repeatCount="3000" fill="hold" grpId="1" nodeType="withEffect">
                                  <p:stCondLst>
                                    <p:cond delay="0"/>
                                  </p:stCondLst>
                                  <p:iterate type="lt">
                                    <p:tmPct val="10000"/>
                                  </p:iterate>
                                  <p:childTnLst>
                                    <p:anim calcmode="discrete" valueType="str">
                                      <p:cBhvr>
                                        <p:cTn id="2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19" presetClass="entr" presetSubtype="10" fill="hold" grpId="0" nodeType="clickEffect">
                                  <p:stCondLst>
                                    <p:cond delay="0"/>
                                  </p:stCondLst>
                                  <p:iterate type="lt">
                                    <p:tmPct val="10000"/>
                                  </p:iterate>
                                  <p:childTnLst>
                                    <p:set>
                                      <p:cBhvr>
                                        <p:cTn id="27" dur="1" fill="hold">
                                          <p:stCondLst>
                                            <p:cond delay="0"/>
                                          </p:stCondLst>
                                        </p:cTn>
                                        <p:tgtEl>
                                          <p:spTgt spid="16"/>
                                        </p:tgtEl>
                                        <p:attrNameLst>
                                          <p:attrName>style.visibility</p:attrName>
                                        </p:attrNameLst>
                                      </p:cBhvr>
                                      <p:to>
                                        <p:strVal val="visible"/>
                                      </p:to>
                                    </p:set>
                                    <p:anim calcmode="lin" valueType="num">
                                      <p:cBhvr>
                                        <p:cTn id="28" dur="1000" fill="hold"/>
                                        <p:tgtEl>
                                          <p:spTgt spid="16"/>
                                        </p:tgtEl>
                                        <p:attrNameLst>
                                          <p:attrName>ppt_w</p:attrName>
                                        </p:attrNameLst>
                                      </p:cBhvr>
                                      <p:tavLst>
                                        <p:tav tm="0" fmla="#ppt_w*sin(2.5*pi*$)">
                                          <p:val>
                                            <p:fltVal val="0"/>
                                          </p:val>
                                        </p:tav>
                                        <p:tav tm="100000">
                                          <p:val>
                                            <p:fltVal val="1"/>
                                          </p:val>
                                        </p:tav>
                                      </p:tavLst>
                                    </p:anim>
                                    <p:anim calcmode="lin" valueType="num">
                                      <p:cBhvr>
                                        <p:cTn id="29" dur="1000" fill="hold"/>
                                        <p:tgtEl>
                                          <p:spTgt spid="16"/>
                                        </p:tgtEl>
                                        <p:attrNameLst>
                                          <p:attrName>ppt_h</p:attrName>
                                        </p:attrNameLst>
                                      </p:cBhvr>
                                      <p:tavLst>
                                        <p:tav tm="0">
                                          <p:val>
                                            <p:strVal val="#ppt_h"/>
                                          </p:val>
                                        </p:tav>
                                        <p:tav tm="100000">
                                          <p:val>
                                            <p:strVal val="#ppt_h"/>
                                          </p:val>
                                        </p:tav>
                                      </p:tavLst>
                                    </p:anim>
                                  </p:childTnLst>
                                </p:cTn>
                              </p:par>
                              <p:par>
                                <p:cTn id="30" presetID="22" presetClass="entr" presetSubtype="4" repeatCount="2000" fill="hold" nodeType="withEffect">
                                  <p:stCondLst>
                                    <p:cond delay="0"/>
                                  </p:stCondLst>
                                  <p:iterate type="lt">
                                    <p:tmPct val="10000"/>
                                  </p:iterate>
                                  <p:childTnLst>
                                    <p:set>
                                      <p:cBhvr>
                                        <p:cTn id="31" dur="1" fill="hold">
                                          <p:stCondLst>
                                            <p:cond delay="0"/>
                                          </p:stCondLst>
                                        </p:cTn>
                                        <p:tgtEl>
                                          <p:spTgt spid="17"/>
                                        </p:tgtEl>
                                        <p:attrNameLst>
                                          <p:attrName>style.visibility</p:attrName>
                                        </p:attrNameLst>
                                      </p:cBhvr>
                                      <p:to>
                                        <p:strVal val="visible"/>
                                      </p:to>
                                    </p:set>
                                    <p:animEffect transition="in" filter="wipe(down)">
                                      <p:cBhvr>
                                        <p:cTn id="32" dur="1000"/>
                                        <p:tgtEl>
                                          <p:spTgt spid="17"/>
                                        </p:tgtEl>
                                      </p:cBhvr>
                                    </p:animEffect>
                                  </p:childTnLst>
                                </p:cTn>
                              </p:par>
                              <p:par>
                                <p:cTn id="33" presetID="22" presetClass="entr" presetSubtype="4" fill="hold" nodeType="withEffect">
                                  <p:stCondLst>
                                    <p:cond delay="0"/>
                                  </p:stCondLst>
                                  <p:iterate type="lt">
                                    <p:tmPct val="10000"/>
                                  </p:iterate>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par>
                                <p:cTn id="36" presetID="35" presetClass="emph" presetSubtype="0" repeatCount="4000" fill="hold" nodeType="withEffect">
                                  <p:stCondLst>
                                    <p:cond delay="0"/>
                                  </p:stCondLst>
                                  <p:iterate type="lt">
                                    <p:tmPct val="10000"/>
                                  </p:iterate>
                                  <p:childTnLst>
                                    <p:anim calcmode="discrete" valueType="str">
                                      <p:cBhvr>
                                        <p:cTn id="37"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38" fill="hold" nodeType="clickPar">
                      <p:stCondLst>
                        <p:cond delay="indefinite"/>
                      </p:stCondLst>
                      <p:childTnLst>
                        <p:par>
                          <p:cTn id="39" fill="hold">
                            <p:stCondLst>
                              <p:cond delay="0"/>
                            </p:stCondLst>
                            <p:childTnLst>
                              <p:par>
                                <p:cTn id="40" presetID="19" presetClass="entr" presetSubtype="10" fill="hold" grpId="0" nodeType="clickEffect">
                                  <p:stCondLst>
                                    <p:cond delay="0"/>
                                  </p:stCondLst>
                                  <p:iterate type="lt">
                                    <p:tmPct val="10000"/>
                                  </p:iterate>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fmla="#ppt_w*sin(2.5*pi*$)">
                                          <p:val>
                                            <p:fltVal val="0"/>
                                          </p:val>
                                        </p:tav>
                                        <p:tav tm="100000">
                                          <p:val>
                                            <p:fltVal val="1"/>
                                          </p:val>
                                        </p:tav>
                                      </p:tavLst>
                                    </p:anim>
                                    <p:anim calcmode="lin" valueType="num">
                                      <p:cBhvr>
                                        <p:cTn id="43" dur="1000" fill="hold"/>
                                        <p:tgtEl>
                                          <p:spTgt spid="11"/>
                                        </p:tgtEl>
                                        <p:attrNameLst>
                                          <p:attrName>ppt_h</p:attrName>
                                        </p:attrNameLst>
                                      </p:cBhvr>
                                      <p:tavLst>
                                        <p:tav tm="0">
                                          <p:val>
                                            <p:strVal val="#ppt_h"/>
                                          </p:val>
                                        </p:tav>
                                        <p:tav tm="100000">
                                          <p:val>
                                            <p:strVal val="#ppt_h"/>
                                          </p:val>
                                        </p:tav>
                                      </p:tavLst>
                                    </p:anim>
                                  </p:childTnLst>
                                </p:cTn>
                              </p:par>
                              <p:par>
                                <p:cTn id="44" presetID="22" presetClass="entr" presetSubtype="4" repeatCount="2000" fill="hold" nodeType="withEffect">
                                  <p:stCondLst>
                                    <p:cond delay="0"/>
                                  </p:stCondLst>
                                  <p:iterate type="lt">
                                    <p:tmPct val="10000"/>
                                  </p:iterate>
                                  <p:childTnLst>
                                    <p:set>
                                      <p:cBhvr>
                                        <p:cTn id="45" dur="1" fill="hold">
                                          <p:stCondLst>
                                            <p:cond delay="0"/>
                                          </p:stCondLst>
                                        </p:cTn>
                                        <p:tgtEl>
                                          <p:spTgt spid="13"/>
                                        </p:tgtEl>
                                        <p:attrNameLst>
                                          <p:attrName>style.visibility</p:attrName>
                                        </p:attrNameLst>
                                      </p:cBhvr>
                                      <p:to>
                                        <p:strVal val="visible"/>
                                      </p:to>
                                    </p:set>
                                    <p:animEffect transition="in" filter="wipe(down)">
                                      <p:cBhvr>
                                        <p:cTn id="46" dur="1000"/>
                                        <p:tgtEl>
                                          <p:spTgt spid="13"/>
                                        </p:tgtEl>
                                      </p:cBhvr>
                                    </p:animEffect>
                                  </p:childTnLst>
                                </p:cTn>
                              </p:par>
                            </p:childTnLst>
                          </p:cTn>
                        </p:par>
                      </p:childTnLst>
                    </p:cTn>
                  </p:par>
                  <p:par>
                    <p:cTn id="47" fill="hold" nodeType="clickPar">
                      <p:stCondLst>
                        <p:cond delay="indefinite"/>
                      </p:stCondLst>
                      <p:childTnLst>
                        <p:par>
                          <p:cTn id="48" fill="hold">
                            <p:stCondLst>
                              <p:cond delay="0"/>
                            </p:stCondLst>
                            <p:childTnLst>
                              <p:par>
                                <p:cTn id="49" presetID="30" presetClass="entr" presetSubtype="0" fill="hold" grpId="0" nodeType="clickEffect">
                                  <p:stCondLst>
                                    <p:cond delay="0"/>
                                  </p:stCondLst>
                                  <p:iterate type="lt">
                                    <p:tmPct val="10000"/>
                                  </p:iterate>
                                  <p:childTnLst>
                                    <p:set>
                                      <p:cBhvr>
                                        <p:cTn id="50" dur="1" fill="hold">
                                          <p:stCondLst>
                                            <p:cond delay="0"/>
                                          </p:stCondLst>
                                        </p:cTn>
                                        <p:tgtEl>
                                          <p:spTgt spid="28"/>
                                        </p:tgtEl>
                                        <p:attrNameLst>
                                          <p:attrName>style.visibility</p:attrName>
                                        </p:attrNameLst>
                                      </p:cBhvr>
                                      <p:to>
                                        <p:strVal val="visible"/>
                                      </p:to>
                                    </p:set>
                                    <p:animEffect transition="in" filter="fade">
                                      <p:cBhvr>
                                        <p:cTn id="51" dur="800" decel="100000"/>
                                        <p:tgtEl>
                                          <p:spTgt spid="28"/>
                                        </p:tgtEl>
                                      </p:cBhvr>
                                    </p:animEffect>
                                    <p:anim calcmode="lin" valueType="num">
                                      <p:cBhvr>
                                        <p:cTn id="52" dur="800" decel="100000" fill="hold"/>
                                        <p:tgtEl>
                                          <p:spTgt spid="28"/>
                                        </p:tgtEl>
                                        <p:attrNameLst>
                                          <p:attrName>style.rotation</p:attrName>
                                        </p:attrNameLst>
                                      </p:cBhvr>
                                      <p:tavLst>
                                        <p:tav tm="0">
                                          <p:val>
                                            <p:fltVal val="-90"/>
                                          </p:val>
                                        </p:tav>
                                        <p:tav tm="100000">
                                          <p:val>
                                            <p:fltVal val="0"/>
                                          </p:val>
                                        </p:tav>
                                      </p:tavLst>
                                    </p:anim>
                                    <p:anim calcmode="lin" valueType="num">
                                      <p:cBhvr>
                                        <p:cTn id="53" dur="800" decel="100000" fill="hold"/>
                                        <p:tgtEl>
                                          <p:spTgt spid="28"/>
                                        </p:tgtEl>
                                        <p:attrNameLst>
                                          <p:attrName>ppt_x</p:attrName>
                                        </p:attrNameLst>
                                      </p:cBhvr>
                                      <p:tavLst>
                                        <p:tav tm="0">
                                          <p:val>
                                            <p:strVal val="#ppt_x+0.4"/>
                                          </p:val>
                                        </p:tav>
                                        <p:tav tm="100000">
                                          <p:val>
                                            <p:strVal val="#ppt_x-0.05"/>
                                          </p:val>
                                        </p:tav>
                                      </p:tavLst>
                                    </p:anim>
                                    <p:anim calcmode="lin" valueType="num">
                                      <p:cBhvr>
                                        <p:cTn id="54" dur="800" decel="100000" fill="hold"/>
                                        <p:tgtEl>
                                          <p:spTgt spid="28"/>
                                        </p:tgtEl>
                                        <p:attrNameLst>
                                          <p:attrName>ppt_y</p:attrName>
                                        </p:attrNameLst>
                                      </p:cBhvr>
                                      <p:tavLst>
                                        <p:tav tm="0">
                                          <p:val>
                                            <p:strVal val="#ppt_y-0.4"/>
                                          </p:val>
                                        </p:tav>
                                        <p:tav tm="100000">
                                          <p:val>
                                            <p:strVal val="#ppt_y+0.1"/>
                                          </p:val>
                                        </p:tav>
                                      </p:tavLst>
                                    </p:anim>
                                    <p:anim calcmode="lin" valueType="num">
                                      <p:cBhvr>
                                        <p:cTn id="55" dur="200" accel="100000" fill="hold">
                                          <p:stCondLst>
                                            <p:cond delay="800"/>
                                          </p:stCondLst>
                                        </p:cTn>
                                        <p:tgtEl>
                                          <p:spTgt spid="28"/>
                                        </p:tgtEl>
                                        <p:attrNameLst>
                                          <p:attrName>ppt_x</p:attrName>
                                        </p:attrNameLst>
                                      </p:cBhvr>
                                      <p:tavLst>
                                        <p:tav tm="0">
                                          <p:val>
                                            <p:strVal val="#ppt_x-0.05"/>
                                          </p:val>
                                        </p:tav>
                                        <p:tav tm="100000">
                                          <p:val>
                                            <p:strVal val="#ppt_x"/>
                                          </p:val>
                                        </p:tav>
                                      </p:tavLst>
                                    </p:anim>
                                    <p:anim calcmode="lin" valueType="num">
                                      <p:cBhvr>
                                        <p:cTn id="56" dur="200" accel="100000" fill="hold">
                                          <p:stCondLst>
                                            <p:cond delay="800"/>
                                          </p:stCondLst>
                                        </p:cTn>
                                        <p:tgtEl>
                                          <p:spTgt spid="28"/>
                                        </p:tgtEl>
                                        <p:attrNameLst>
                                          <p:attrName>ppt_y</p:attrName>
                                        </p:attrNameLst>
                                      </p:cBhvr>
                                      <p:tavLst>
                                        <p:tav tm="0">
                                          <p:val>
                                            <p:strVal val="#ppt_y+0.1"/>
                                          </p:val>
                                        </p:tav>
                                        <p:tav tm="100000">
                                          <p:val>
                                            <p:strVal val="#ppt_y"/>
                                          </p:val>
                                        </p:tav>
                                      </p:tavLst>
                                    </p:anim>
                                  </p:childTnLst>
                                </p:cTn>
                              </p:par>
                            </p:childTnLst>
                          </p:cTn>
                        </p:par>
                      </p:childTnLst>
                    </p:cTn>
                  </p:par>
                  <p:par>
                    <p:cTn id="57" fill="hold" nodeType="clickPar">
                      <p:stCondLst>
                        <p:cond delay="indefinite"/>
                      </p:stCondLst>
                      <p:childTnLst>
                        <p:par>
                          <p:cTn id="58" fill="hold">
                            <p:stCondLst>
                              <p:cond delay="0"/>
                            </p:stCondLst>
                            <p:childTnLst>
                              <p:par>
                                <p:cTn id="59" presetID="22" presetClass="entr" presetSubtype="8" fill="hold" nodeType="clickEffect">
                                  <p:stCondLst>
                                    <p:cond delay="0"/>
                                  </p:stCondLst>
                                  <p:iterate type="lt">
                                    <p:tmPct val="10000"/>
                                  </p:iterate>
                                  <p:childTnLst>
                                    <p:set>
                                      <p:cBhvr>
                                        <p:cTn id="60" dur="1" fill="hold">
                                          <p:stCondLst>
                                            <p:cond delay="0"/>
                                          </p:stCondLst>
                                        </p:cTn>
                                        <p:tgtEl>
                                          <p:spTgt spid="28">
                                            <p:txEl>
                                              <p:pRg st="0" end="0"/>
                                            </p:txEl>
                                          </p:spTgt>
                                        </p:tgtEl>
                                        <p:attrNameLst>
                                          <p:attrName>style.visibility</p:attrName>
                                        </p:attrNameLst>
                                      </p:cBhvr>
                                      <p:to>
                                        <p:strVal val="visible"/>
                                      </p:to>
                                    </p:set>
                                    <p:animEffect transition="in" filter="wipe(left)">
                                      <p:cBhvr>
                                        <p:cTn id="6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1" grpId="0" animBg="1"/>
      <p:bldP spid="16" grpId="0" animBg="1"/>
      <p:bldP spid="28" grpId="0" animBg="1"/>
    </p:bldLst>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Rectangle 1"/>
          <p:cNvSpPr/>
          <p:nvPr/>
        </p:nvSpPr>
        <p:spPr>
          <a:xfrm>
            <a:off x="685802" y="814685"/>
            <a:ext cx="3086935"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UTERUS OR WOMB</a:t>
            </a:r>
          </a:p>
        </p:txBody>
      </p:sp>
      <p:pic>
        <p:nvPicPr>
          <p:cNvPr id="7" name="Picture 6"/>
          <p:cNvPicPr>
            <a:picLocks noChangeAspect="1" noChangeArrowheads="1"/>
          </p:cNvPicPr>
          <p:nvPr/>
        </p:nvPicPr>
        <p:blipFill>
          <a:blip r:embed="rId2"/>
          <a:srcRect l="2382" t="18461" r="2536" b="21230"/>
          <a:stretch>
            <a:fillRect/>
          </a:stretch>
        </p:blipFill>
        <p:spPr bwMode="auto">
          <a:xfrm>
            <a:off x="590969" y="1371660"/>
            <a:ext cx="3276599" cy="3333689"/>
          </a:xfrm>
          <a:prstGeom prst="rect">
            <a:avLst/>
          </a:prstGeom>
          <a:ln w="12700" cap="sq" cmpd="thickThin">
            <a:noFill/>
            <a:prstDash val="solid"/>
            <a:miter lim="800000"/>
          </a:ln>
          <a:effectLst>
            <a:innerShdw blurRad="76200">
              <a:srgbClr val="000000"/>
            </a:innerShdw>
          </a:effectLst>
        </p:spPr>
      </p:pic>
      <p:sp>
        <p:nvSpPr>
          <p:cNvPr id="9" name="Rectangle 8"/>
          <p:cNvSpPr/>
          <p:nvPr/>
        </p:nvSpPr>
        <p:spPr>
          <a:xfrm>
            <a:off x="3872965" y="768518"/>
            <a:ext cx="4648200" cy="1015663"/>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IN" sz="2000" b="1">
                <a:latin typeface="Times New Roman" pitchFamily="18" charset="0"/>
                <a:cs typeface="Times New Roman" pitchFamily="18" charset="0"/>
              </a:rPr>
              <a:t>It is single  large, muscular and highly vascular and inverted pear shaped.</a:t>
            </a:r>
          </a:p>
        </p:txBody>
      </p:sp>
      <p:sp>
        <p:nvSpPr>
          <p:cNvPr id="11" name="Rectangle 10"/>
          <p:cNvSpPr/>
          <p:nvPr/>
        </p:nvSpPr>
        <p:spPr>
          <a:xfrm>
            <a:off x="3835484" y="1784181"/>
            <a:ext cx="4572000" cy="707886"/>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IN" sz="2000" b="1">
                <a:latin typeface="Times New Roman" pitchFamily="18" charset="0"/>
                <a:cs typeface="Times New Roman" pitchFamily="18" charset="0"/>
              </a:rPr>
              <a:t>It is present in the pelvis between the bladder and rectum.</a:t>
            </a:r>
          </a:p>
        </p:txBody>
      </p:sp>
      <p:cxnSp>
        <p:nvCxnSpPr>
          <p:cNvPr id="4" name="Straight Connector 3"/>
          <p:cNvCxnSpPr/>
          <p:nvPr/>
        </p:nvCxnSpPr>
        <p:spPr>
          <a:xfrm>
            <a:off x="2229269" y="2908384"/>
            <a:ext cx="437731" cy="44764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90800" y="3257550"/>
            <a:ext cx="9144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itchFamily="18" charset="0"/>
                <a:cs typeface="Times New Roman" pitchFamily="18" charset="0"/>
              </a:rPr>
              <a:t>Uterus </a:t>
            </a:r>
          </a:p>
        </p:txBody>
      </p:sp>
      <p:pic>
        <p:nvPicPr>
          <p:cNvPr id="12" name="Picture 4" descr="C:\Users\admin\Desktop\Blausen_0400_FemaleReproSystem_02.png"/>
          <p:cNvPicPr>
            <a:picLocks noChangeAspect="1" noChangeArrowheads="1"/>
          </p:cNvPicPr>
          <p:nvPr/>
        </p:nvPicPr>
        <p:blipFill>
          <a:blip r:embed="rId3"/>
          <a:srcRect l="19953" t="7220" r="13366" b="15473"/>
          <a:stretch>
            <a:fillRect/>
          </a:stretch>
        </p:blipFill>
        <p:spPr bwMode="auto">
          <a:xfrm>
            <a:off x="4572000" y="2441244"/>
            <a:ext cx="3352800" cy="2264105"/>
          </a:xfrm>
          <a:prstGeom prst="rect">
            <a:avLst/>
          </a:prstGeom>
          <a:noFill/>
        </p:spPr>
      </p:pic>
    </p:spTree>
    <p:extLst>
      <p:ext uri="{BB962C8B-B14F-4D97-AF65-F5344CB8AC3E}">
        <p14:creationId xmlns:p14="http://schemas.microsoft.com/office/powerpoint/2010/main" val="37074773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1" fill="hold"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22" presetClass="entr" presetSubtype="8" fill="hold" grpId="0" nodeType="click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3" presetClass="entr" presetSubtype="16" fill="hold" nodeType="clickEffect">
                                  <p:stCondLst>
                                    <p:cond delay="0"/>
                                  </p:stCondLst>
                                  <p:iterate type="lt">
                                    <p:tmPct val="10000"/>
                                  </p:iterate>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6" grpId="0"/>
    </p:bldLst>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9457" name="Picture 1"/>
          <p:cNvPicPr>
            <a:picLocks noChangeAspect="1" noChangeArrowheads="1"/>
          </p:cNvPicPr>
          <p:nvPr/>
        </p:nvPicPr>
        <p:blipFill>
          <a:blip r:embed="rId2"/>
          <a:srcRect b="8268"/>
          <a:stretch>
            <a:fillRect/>
          </a:stretch>
        </p:blipFill>
        <p:spPr bwMode="auto">
          <a:xfrm>
            <a:off x="578464" y="1364686"/>
            <a:ext cx="4755536" cy="3340664"/>
          </a:xfrm>
          <a:prstGeom prst="rect">
            <a:avLst/>
          </a:prstGeom>
          <a:ln w="76200" cap="sq" cmpd="thickThin">
            <a:noFill/>
            <a:prstDash val="solid"/>
            <a:miter lim="800000"/>
          </a:ln>
          <a:effectLst>
            <a:innerShdw blurRad="76200">
              <a:srgbClr val="000000"/>
            </a:innerShdw>
          </a:effectLst>
        </p:spPr>
      </p:pic>
      <p:sp>
        <p:nvSpPr>
          <p:cNvPr id="16" name="Rectangle 15"/>
          <p:cNvSpPr/>
          <p:nvPr/>
        </p:nvSpPr>
        <p:spPr>
          <a:xfrm>
            <a:off x="559628" y="787929"/>
            <a:ext cx="3086935"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400" b="1">
                <a:solidFill>
                  <a:schemeClr val="bg1"/>
                </a:solidFill>
                <a:latin typeface="Times New Roman" pitchFamily="18" charset="0"/>
                <a:cs typeface="Times New Roman" pitchFamily="18" charset="0"/>
              </a:rPr>
              <a:t>UTERUS OR WOMB</a:t>
            </a:r>
          </a:p>
        </p:txBody>
      </p:sp>
      <p:grpSp>
        <p:nvGrpSpPr>
          <p:cNvPr id="30" name="Group 29"/>
          <p:cNvGrpSpPr/>
          <p:nvPr/>
        </p:nvGrpSpPr>
        <p:grpSpPr>
          <a:xfrm>
            <a:off x="533400" y="1123950"/>
            <a:ext cx="5791200" cy="3635803"/>
            <a:chOff x="685800" y="1047750"/>
            <a:chExt cx="6176189" cy="3635803"/>
          </a:xfrm>
        </p:grpSpPr>
        <p:grpSp>
          <p:nvGrpSpPr>
            <p:cNvPr id="17" name="Group 16"/>
            <p:cNvGrpSpPr/>
            <p:nvPr/>
          </p:nvGrpSpPr>
          <p:grpSpPr>
            <a:xfrm>
              <a:off x="685800" y="1263650"/>
              <a:ext cx="5172075" cy="3419903"/>
              <a:chOff x="304800" y="1657350"/>
              <a:chExt cx="5172075" cy="3419903"/>
            </a:xfrm>
          </p:grpSpPr>
          <p:grpSp>
            <p:nvGrpSpPr>
              <p:cNvPr id="18" name="Group 39"/>
              <p:cNvGrpSpPr/>
              <p:nvPr/>
            </p:nvGrpSpPr>
            <p:grpSpPr>
              <a:xfrm>
                <a:off x="304800" y="1657350"/>
                <a:ext cx="5172075" cy="3419903"/>
                <a:chOff x="304800" y="1657350"/>
                <a:chExt cx="5172075" cy="3419903"/>
              </a:xfrm>
            </p:grpSpPr>
            <p:pic>
              <p:nvPicPr>
                <p:cNvPr id="22" name="Picture 2" descr="C:\Users\admin\Desktop\Picture1.jpg"/>
                <p:cNvPicPr>
                  <a:picLocks noChangeAspect="1" noChangeArrowheads="1"/>
                </p:cNvPicPr>
                <p:nvPr/>
              </p:nvPicPr>
              <p:blipFill>
                <a:blip r:embed="rId3"/>
                <a:stretch>
                  <a:fillRect/>
                </a:stretch>
              </p:blipFill>
              <p:spPr bwMode="auto">
                <a:xfrm>
                  <a:off x="304800" y="1657350"/>
                  <a:ext cx="5172075" cy="3419903"/>
                </a:xfrm>
                <a:prstGeom prst="rect">
                  <a:avLst/>
                </a:prstGeom>
                <a:noFill/>
                <a:ln>
                  <a:noFill/>
                </a:ln>
              </p:spPr>
            </p:pic>
            <p:sp>
              <p:nvSpPr>
                <p:cNvPr id="23" name="Rectangle 22"/>
                <p:cNvSpPr/>
                <p:nvPr/>
              </p:nvSpPr>
              <p:spPr>
                <a:xfrm rot="1686825">
                  <a:off x="1492321" y="457676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400">
                    <a:latin typeface="Times New Roman" pitchFamily="18" charset="0"/>
                    <a:cs typeface="Times New Roman" pitchFamily="18" charset="0"/>
                  </a:endParaRPr>
                </a:p>
              </p:txBody>
            </p:sp>
            <p:sp>
              <p:nvSpPr>
                <p:cNvPr id="24" name="Rectangle 23"/>
                <p:cNvSpPr/>
                <p:nvPr/>
              </p:nvSpPr>
              <p:spPr>
                <a:xfrm rot="3518496">
                  <a:off x="1329459" y="4333818"/>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400">
                    <a:latin typeface="Times New Roman" pitchFamily="18" charset="0"/>
                    <a:cs typeface="Times New Roman" pitchFamily="18" charset="0"/>
                  </a:endParaRPr>
                </a:p>
              </p:txBody>
            </p:sp>
          </p:grpSp>
          <p:sp>
            <p:nvSpPr>
              <p:cNvPr id="19" name="TextBox 18"/>
              <p:cNvSpPr txBox="1"/>
              <p:nvPr/>
            </p:nvSpPr>
            <p:spPr>
              <a:xfrm>
                <a:off x="609600" y="4047351"/>
                <a:ext cx="734496" cy="307777"/>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Times New Roman" pitchFamily="18" charset="0"/>
                    <a:cs typeface="Times New Roman" pitchFamily="18" charset="0"/>
                  </a:rPr>
                  <a:t>ovaries</a:t>
                </a:r>
              </a:p>
            </p:txBody>
          </p:sp>
          <p:sp>
            <p:nvSpPr>
              <p:cNvPr id="20" name="TextBox 19"/>
              <p:cNvSpPr txBox="1"/>
              <p:nvPr/>
            </p:nvSpPr>
            <p:spPr>
              <a:xfrm>
                <a:off x="3852162" y="4733151"/>
                <a:ext cx="1356462" cy="307777"/>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Times New Roman" pitchFamily="18" charset="0"/>
                    <a:cs typeface="Times New Roman" pitchFamily="18" charset="0"/>
                  </a:rPr>
                  <a:t>Body of uterus </a:t>
                </a:r>
                <a:endParaRPr lang="en-US" sz="1400" b="1">
                  <a:latin typeface="Times New Roman" pitchFamily="18" charset="0"/>
                  <a:cs typeface="Times New Roman" pitchFamily="18" charset="0"/>
                </a:endParaRPr>
              </a:p>
            </p:txBody>
          </p:sp>
          <p:sp>
            <p:nvSpPr>
              <p:cNvPr id="21" name="TextBox 20"/>
              <p:cNvSpPr txBox="1"/>
              <p:nvPr/>
            </p:nvSpPr>
            <p:spPr>
              <a:xfrm>
                <a:off x="2653685" y="2190750"/>
                <a:ext cx="1000595" cy="52322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Times New Roman" pitchFamily="18" charset="0"/>
                    <a:cs typeface="Times New Roman" pitchFamily="18" charset="0"/>
                  </a:rPr>
                  <a:t>Fundus of </a:t>
                </a:r>
              </a:p>
              <a:p>
                <a:r>
                  <a:rPr lang="en-US" sz="1400" b="1">
                    <a:latin typeface="Times New Roman" pitchFamily="18" charset="0"/>
                    <a:cs typeface="Times New Roman" pitchFamily="18" charset="0"/>
                  </a:rPr>
                  <a:t>uterus</a:t>
                </a:r>
              </a:p>
            </p:txBody>
          </p:sp>
        </p:grpSp>
        <p:sp>
          <p:nvSpPr>
            <p:cNvPr id="25" name="TextBox 24"/>
            <p:cNvSpPr txBox="1"/>
            <p:nvPr/>
          </p:nvSpPr>
          <p:spPr>
            <a:xfrm>
              <a:off x="2083833" y="1545451"/>
              <a:ext cx="867545" cy="52322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Times New Roman" pitchFamily="18" charset="0"/>
                  <a:cs typeface="Times New Roman" pitchFamily="18" charset="0"/>
                </a:rPr>
                <a:t>Ovarian </a:t>
              </a:r>
            </a:p>
            <a:p>
              <a:r>
                <a:rPr lang="en-US" sz="1400" b="1">
                  <a:latin typeface="Times New Roman" pitchFamily="18" charset="0"/>
                  <a:cs typeface="Times New Roman" pitchFamily="18" charset="0"/>
                </a:rPr>
                <a:t>ligament</a:t>
              </a:r>
            </a:p>
          </p:txBody>
        </p:sp>
        <p:sp>
          <p:nvSpPr>
            <p:cNvPr id="26" name="TextBox 25"/>
            <p:cNvSpPr txBox="1"/>
            <p:nvPr/>
          </p:nvSpPr>
          <p:spPr>
            <a:xfrm>
              <a:off x="5753993" y="1047750"/>
              <a:ext cx="1107996" cy="523220"/>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Times New Roman" pitchFamily="18" charset="0"/>
                  <a:cs typeface="Times New Roman" pitchFamily="18" charset="0"/>
                </a:rPr>
                <a:t>Suspensory </a:t>
              </a:r>
            </a:p>
            <a:p>
              <a:pPr algn="ctr"/>
              <a:r>
                <a:rPr lang="en-US" sz="1400" b="1">
                  <a:latin typeface="Times New Roman" pitchFamily="18" charset="0"/>
                  <a:cs typeface="Times New Roman" pitchFamily="18" charset="0"/>
                </a:rPr>
                <a:t>ligament</a:t>
              </a:r>
            </a:p>
          </p:txBody>
        </p:sp>
        <p:sp>
          <p:nvSpPr>
            <p:cNvPr id="27" name="TextBox 26"/>
            <p:cNvSpPr txBox="1"/>
            <p:nvPr/>
          </p:nvSpPr>
          <p:spPr>
            <a:xfrm>
              <a:off x="4769254" y="3577451"/>
              <a:ext cx="1197764" cy="307777"/>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Times New Roman" pitchFamily="18" charset="0"/>
                  <a:cs typeface="Times New Roman" pitchFamily="18" charset="0"/>
                </a:rPr>
                <a:t>Mesovarium </a:t>
              </a:r>
            </a:p>
          </p:txBody>
        </p:sp>
        <p:cxnSp>
          <p:nvCxnSpPr>
            <p:cNvPr id="28" name="Straight Connector 27"/>
            <p:cNvCxnSpPr/>
            <p:nvPr/>
          </p:nvCxnSpPr>
          <p:spPr>
            <a:xfrm rot="5400000" flipH="1" flipV="1">
              <a:off x="5695950" y="1473200"/>
              <a:ext cx="241300" cy="152400"/>
            </a:xfrm>
            <a:prstGeom prst="line">
              <a:avLst/>
            </a:prstGeom>
            <a:ln w="28575">
              <a:noFill/>
            </a:ln>
          </p:spPr>
          <p:style>
            <a:lnRef idx="1">
              <a:schemeClr val="accent1"/>
            </a:lnRef>
            <a:fillRef idx="0">
              <a:schemeClr val="accent1"/>
            </a:fillRef>
            <a:effectRef idx="0">
              <a:schemeClr val="accent1"/>
            </a:effectRef>
            <a:fontRef idx="minor">
              <a:schemeClr val="tx1"/>
            </a:fontRef>
          </p:style>
        </p:cxnSp>
      </p:grpSp>
      <p:sp>
        <p:nvSpPr>
          <p:cNvPr id="31" name="24-Point Star 30"/>
          <p:cNvSpPr/>
          <p:nvPr/>
        </p:nvSpPr>
        <p:spPr>
          <a:xfrm>
            <a:off x="2246029" y="2761049"/>
            <a:ext cx="274320" cy="274320"/>
          </a:xfrm>
          <a:prstGeom prst="star24">
            <a:avLst/>
          </a:prstGeom>
          <a:ln>
            <a:solidFill>
              <a:srgbClr val="FFFF00"/>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2" name="24-Point Star 31"/>
          <p:cNvSpPr/>
          <p:nvPr/>
        </p:nvSpPr>
        <p:spPr>
          <a:xfrm>
            <a:off x="3151432" y="3150870"/>
            <a:ext cx="274320" cy="274320"/>
          </a:xfrm>
          <a:prstGeom prst="star24">
            <a:avLst/>
          </a:prstGeom>
          <a:ln>
            <a:solidFill>
              <a:srgbClr val="FFFF00"/>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nvGrpSpPr>
          <p:cNvPr id="45" name="Group 44"/>
          <p:cNvGrpSpPr/>
          <p:nvPr/>
        </p:nvGrpSpPr>
        <p:grpSpPr>
          <a:xfrm>
            <a:off x="914402" y="4040251"/>
            <a:ext cx="1261884" cy="445483"/>
            <a:chOff x="762000" y="3985845"/>
            <a:chExt cx="1261884" cy="445483"/>
          </a:xfrm>
        </p:grpSpPr>
        <p:cxnSp>
          <p:nvCxnSpPr>
            <p:cNvPr id="40" name="Straight Connector 39"/>
            <p:cNvCxnSpPr>
              <a:endCxn id="24" idx="2"/>
            </p:cNvCxnSpPr>
            <p:nvPr/>
          </p:nvCxnSpPr>
          <p:spPr>
            <a:xfrm flipH="1">
              <a:off x="1276023" y="3985845"/>
              <a:ext cx="448003" cy="89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62000" y="4123551"/>
              <a:ext cx="1261884"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err="1">
                  <a:latin typeface="Times New Roman" pitchFamily="18" charset="0"/>
                  <a:cs typeface="Times New Roman" pitchFamily="18" charset="0"/>
                </a:rPr>
                <a:t>Mesometrium</a:t>
              </a:r>
              <a:endParaRPr lang="en-US" sz="1400" b="1">
                <a:latin typeface="Times New Roman" pitchFamily="18" charset="0"/>
                <a:cs typeface="Times New Roman" pitchFamily="18" charset="0"/>
              </a:endParaRPr>
            </a:p>
          </p:txBody>
        </p:sp>
      </p:grpSp>
      <p:sp>
        <p:nvSpPr>
          <p:cNvPr id="44" name="24-Point Star 43"/>
          <p:cNvSpPr/>
          <p:nvPr/>
        </p:nvSpPr>
        <p:spPr>
          <a:xfrm>
            <a:off x="1325880" y="4439712"/>
            <a:ext cx="274320" cy="274320"/>
          </a:xfrm>
          <a:prstGeom prst="star24">
            <a:avLst/>
          </a:prstGeom>
          <a:ln>
            <a:solidFill>
              <a:srgbClr val="FFFF00"/>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sz="1400">
              <a:latin typeface="Times New Roman" pitchFamily="18" charset="0"/>
              <a:cs typeface="Times New Roman" pitchFamily="18" charset="0"/>
            </a:endParaRPr>
          </a:p>
        </p:txBody>
      </p:sp>
      <p:sp>
        <p:nvSpPr>
          <p:cNvPr id="41" name="Cloud 40"/>
          <p:cNvSpPr/>
          <p:nvPr/>
        </p:nvSpPr>
        <p:spPr>
          <a:xfrm>
            <a:off x="5346627" y="1352550"/>
            <a:ext cx="3263973" cy="2323608"/>
          </a:xfrm>
          <a:prstGeom prst="cloud">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IN" sz="2000" b="1">
                <a:solidFill>
                  <a:schemeClr val="tx1"/>
                </a:solidFill>
                <a:latin typeface="Times New Roman" pitchFamily="18" charset="0"/>
                <a:cs typeface="Times New Roman" pitchFamily="18" charset="0"/>
              </a:rPr>
              <a:t>Attached to the abdominal wall by  the peritoneal fold called </a:t>
            </a:r>
            <a:r>
              <a:rPr lang="en-IN" sz="2000" b="1">
                <a:solidFill>
                  <a:srgbClr val="FF0000"/>
                </a:solidFill>
                <a:latin typeface="Times New Roman" pitchFamily="18" charset="0"/>
                <a:cs typeface="Times New Roman" pitchFamily="18" charset="0"/>
              </a:rPr>
              <a:t>mesometrium.</a:t>
            </a:r>
          </a:p>
        </p:txBody>
      </p:sp>
    </p:spTree>
    <p:extLst>
      <p:ext uri="{BB962C8B-B14F-4D97-AF65-F5344CB8AC3E}">
        <p14:creationId xmlns:p14="http://schemas.microsoft.com/office/powerpoint/2010/main" val="18093422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5" presetClass="entr" presetSubtype="0" fill="hold" nodeType="clickEffect">
                                  <p:stCondLst>
                                    <p:cond delay="0"/>
                                  </p:stCondLst>
                                  <p:iterate type="lt">
                                    <p:tmPct val="10000"/>
                                  </p:iterate>
                                  <p:childTnLst>
                                    <p:set>
                                      <p:cBhvr>
                                        <p:cTn id="6" dur="1" fill="hold">
                                          <p:stCondLst>
                                            <p:cond delay="0"/>
                                          </p:stCondLst>
                                        </p:cTn>
                                        <p:tgtEl>
                                          <p:spTgt spid="19457"/>
                                        </p:tgtEl>
                                        <p:attrNameLst>
                                          <p:attrName>style.visibility</p:attrName>
                                        </p:attrNameLst>
                                      </p:cBhvr>
                                      <p:to>
                                        <p:strVal val="visible"/>
                                      </p:to>
                                    </p:set>
                                    <p:anim calcmode="lin" valueType="num">
                                      <p:cBhvr>
                                        <p:cTn id="7" dur="1000" fill="hold"/>
                                        <p:tgtEl>
                                          <p:spTgt spid="19457"/>
                                        </p:tgtEl>
                                        <p:attrNameLst>
                                          <p:attrName>ppt_w</p:attrName>
                                        </p:attrNameLst>
                                      </p:cBhvr>
                                      <p:tavLst>
                                        <p:tav tm="0">
                                          <p:val>
                                            <p:strVal val="#ppt_w*0.70"/>
                                          </p:val>
                                        </p:tav>
                                        <p:tav tm="100000">
                                          <p:val>
                                            <p:strVal val="#ppt_w"/>
                                          </p:val>
                                        </p:tav>
                                      </p:tavLst>
                                    </p:anim>
                                    <p:anim calcmode="lin" valueType="num">
                                      <p:cBhvr>
                                        <p:cTn id="8" dur="1000" fill="hold"/>
                                        <p:tgtEl>
                                          <p:spTgt spid="19457"/>
                                        </p:tgtEl>
                                        <p:attrNameLst>
                                          <p:attrName>ppt_h</p:attrName>
                                        </p:attrNameLst>
                                      </p:cBhvr>
                                      <p:tavLst>
                                        <p:tav tm="0">
                                          <p:val>
                                            <p:strVal val="#ppt_h"/>
                                          </p:val>
                                        </p:tav>
                                        <p:tav tm="100000">
                                          <p:val>
                                            <p:strVal val="#ppt_h"/>
                                          </p:val>
                                        </p:tav>
                                      </p:tavLst>
                                    </p:anim>
                                    <p:animEffect transition="in" filter="fade">
                                      <p:cBhvr>
                                        <p:cTn id="9" dur="1000"/>
                                        <p:tgtEl>
                                          <p:spTgt spid="1945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19" presetClass="entr" presetSubtype="10" repeatCount="3000" fill="hold" grpId="0" nodeType="clickEffect">
                                  <p:stCondLst>
                                    <p:cond delay="0"/>
                                  </p:stCondLst>
                                  <p:iterate type="lt">
                                    <p:tmPct val="10000"/>
                                  </p:iterate>
                                  <p:childTnLst>
                                    <p:set>
                                      <p:cBhvr>
                                        <p:cTn id="13" dur="1" fill="hold">
                                          <p:stCondLst>
                                            <p:cond delay="0"/>
                                          </p:stCondLst>
                                        </p:cTn>
                                        <p:tgtEl>
                                          <p:spTgt spid="32"/>
                                        </p:tgtEl>
                                        <p:attrNameLst>
                                          <p:attrName>style.visibility</p:attrName>
                                        </p:attrNameLst>
                                      </p:cBhvr>
                                      <p:to>
                                        <p:strVal val="visible"/>
                                      </p:to>
                                    </p:set>
                                    <p:anim calcmode="lin" valueType="num">
                                      <p:cBhvr>
                                        <p:cTn id="14" dur="1000" fill="hold"/>
                                        <p:tgtEl>
                                          <p:spTgt spid="32"/>
                                        </p:tgtEl>
                                        <p:attrNameLst>
                                          <p:attrName>ppt_w</p:attrName>
                                        </p:attrNameLst>
                                      </p:cBhvr>
                                      <p:tavLst>
                                        <p:tav tm="0" fmla="#ppt_w*sin(2.5*pi*$)">
                                          <p:val>
                                            <p:fltVal val="0"/>
                                          </p:val>
                                        </p:tav>
                                        <p:tav tm="100000">
                                          <p:val>
                                            <p:fltVal val="1"/>
                                          </p:val>
                                        </p:tav>
                                      </p:tavLst>
                                    </p:anim>
                                    <p:anim calcmode="lin" valueType="num">
                                      <p:cBhvr>
                                        <p:cTn id="15" dur="1000" fill="hold"/>
                                        <p:tgtEl>
                                          <p:spTgt spid="32"/>
                                        </p:tgtEl>
                                        <p:attrNameLst>
                                          <p:attrName>ppt_h</p:attrName>
                                        </p:attrNameLst>
                                      </p:cBhvr>
                                      <p:tavLst>
                                        <p:tav tm="0">
                                          <p:val>
                                            <p:strVal val="#ppt_h"/>
                                          </p:val>
                                        </p:tav>
                                        <p:tav tm="100000">
                                          <p:val>
                                            <p:strVal val="#ppt_h"/>
                                          </p:val>
                                        </p:tav>
                                      </p:tavLst>
                                    </p:anim>
                                  </p:childTnLst>
                                </p:cTn>
                              </p:par>
                              <p:par>
                                <p:cTn id="16" presetID="19" presetClass="entr" presetSubtype="10" repeatCount="3000" fill="hold" grpId="0" nodeType="withEffect">
                                  <p:stCondLst>
                                    <p:cond delay="0"/>
                                  </p:stCondLst>
                                  <p:iterate type="lt">
                                    <p:tmPct val="10000"/>
                                  </p:iterate>
                                  <p:childTnLst>
                                    <p:set>
                                      <p:cBhvr>
                                        <p:cTn id="17" dur="1" fill="hold">
                                          <p:stCondLst>
                                            <p:cond delay="0"/>
                                          </p:stCondLst>
                                        </p:cTn>
                                        <p:tgtEl>
                                          <p:spTgt spid="31"/>
                                        </p:tgtEl>
                                        <p:attrNameLst>
                                          <p:attrName>style.visibility</p:attrName>
                                        </p:attrNameLst>
                                      </p:cBhvr>
                                      <p:to>
                                        <p:strVal val="visible"/>
                                      </p:to>
                                    </p:set>
                                    <p:anim calcmode="lin" valueType="num">
                                      <p:cBhvr>
                                        <p:cTn id="18" dur="1000" fill="hold"/>
                                        <p:tgtEl>
                                          <p:spTgt spid="31"/>
                                        </p:tgtEl>
                                        <p:attrNameLst>
                                          <p:attrName>ppt_w</p:attrName>
                                        </p:attrNameLst>
                                      </p:cBhvr>
                                      <p:tavLst>
                                        <p:tav tm="0" fmla="#ppt_w*sin(2.5*pi*$)">
                                          <p:val>
                                            <p:fltVal val="0"/>
                                          </p:val>
                                        </p:tav>
                                        <p:tav tm="100000">
                                          <p:val>
                                            <p:fltVal val="1"/>
                                          </p:val>
                                        </p:tav>
                                      </p:tavLst>
                                    </p:anim>
                                    <p:anim calcmode="lin" valueType="num">
                                      <p:cBhvr>
                                        <p:cTn id="19" dur="1000" fill="hold"/>
                                        <p:tgtEl>
                                          <p:spTgt spid="31"/>
                                        </p:tgtEl>
                                        <p:attrNameLst>
                                          <p:attrName>ppt_h</p:attrName>
                                        </p:attrNameLst>
                                      </p:cBhvr>
                                      <p:tavLst>
                                        <p:tav tm="0">
                                          <p:val>
                                            <p:strVal val="#ppt_h"/>
                                          </p:val>
                                        </p:tav>
                                        <p:tav tm="100000">
                                          <p:val>
                                            <p:strVal val="#ppt_h"/>
                                          </p:val>
                                        </p:tav>
                                      </p:tavLst>
                                    </p:anim>
                                  </p:childTnLst>
                                </p:cTn>
                              </p:par>
                              <p:par>
                                <p:cTn id="20" presetID="9" presetClass="entr" presetSubtype="0" fill="hold" nodeType="withEffect">
                                  <p:stCondLst>
                                    <p:cond delay="0"/>
                                  </p:stCondLst>
                                  <p:iterate type="lt">
                                    <p:tmPct val="10000"/>
                                  </p:iterate>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par>
                    <p:cTn id="23" fill="hold" nodeType="clickPar">
                      <p:stCondLst>
                        <p:cond delay="indefinite"/>
                      </p:stCondLst>
                      <p:childTnLst>
                        <p:par>
                          <p:cTn id="24" fill="hold">
                            <p:stCondLst>
                              <p:cond delay="0"/>
                            </p:stCondLst>
                            <p:childTnLst>
                              <p:par>
                                <p:cTn id="25" presetID="22" presetClass="entr" presetSubtype="1" fill="hold" nodeType="clickEffect">
                                  <p:stCondLst>
                                    <p:cond delay="0"/>
                                  </p:stCondLst>
                                  <p:iterate type="lt">
                                    <p:tmPct val="10000"/>
                                  </p:iterate>
                                  <p:childTnLst>
                                    <p:set>
                                      <p:cBhvr>
                                        <p:cTn id="26" dur="1" fill="hold">
                                          <p:stCondLst>
                                            <p:cond delay="0"/>
                                          </p:stCondLst>
                                        </p:cTn>
                                        <p:tgtEl>
                                          <p:spTgt spid="45"/>
                                        </p:tgtEl>
                                        <p:attrNameLst>
                                          <p:attrName>style.visibility</p:attrName>
                                        </p:attrNameLst>
                                      </p:cBhvr>
                                      <p:to>
                                        <p:strVal val="visible"/>
                                      </p:to>
                                    </p:set>
                                    <p:animEffect transition="in" filter="wipe(up)">
                                      <p:cBhvr>
                                        <p:cTn id="27" dur="500"/>
                                        <p:tgtEl>
                                          <p:spTgt spid="45"/>
                                        </p:tgtEl>
                                      </p:cBhvr>
                                    </p:animEffect>
                                  </p:childTnLst>
                                </p:cTn>
                              </p:par>
                            </p:childTnLst>
                          </p:cTn>
                        </p:par>
                      </p:childTnLst>
                    </p:cTn>
                  </p:par>
                  <p:par>
                    <p:cTn id="28" fill="hold" nodeType="clickPar">
                      <p:stCondLst>
                        <p:cond delay="indefinite"/>
                      </p:stCondLst>
                      <p:childTnLst>
                        <p:par>
                          <p:cTn id="29" fill="hold">
                            <p:stCondLst>
                              <p:cond delay="0"/>
                            </p:stCondLst>
                            <p:childTnLst>
                              <p:par>
                                <p:cTn id="30" presetID="30" presetClass="entr" presetSubtype="0" fill="hold" grpId="0" nodeType="clickEffect">
                                  <p:stCondLst>
                                    <p:cond delay="0"/>
                                  </p:stCondLst>
                                  <p:iterate type="lt">
                                    <p:tmPct val="10000"/>
                                  </p:iterate>
                                  <p:childTnLst>
                                    <p:set>
                                      <p:cBhvr>
                                        <p:cTn id="31" dur="1" fill="hold">
                                          <p:stCondLst>
                                            <p:cond delay="0"/>
                                          </p:stCondLst>
                                        </p:cTn>
                                        <p:tgtEl>
                                          <p:spTgt spid="41"/>
                                        </p:tgtEl>
                                        <p:attrNameLst>
                                          <p:attrName>style.visibility</p:attrName>
                                        </p:attrNameLst>
                                      </p:cBhvr>
                                      <p:to>
                                        <p:strVal val="visible"/>
                                      </p:to>
                                    </p:set>
                                    <p:animEffect transition="in" filter="fade">
                                      <p:cBhvr>
                                        <p:cTn id="32" dur="800" decel="100000"/>
                                        <p:tgtEl>
                                          <p:spTgt spid="41"/>
                                        </p:tgtEl>
                                      </p:cBhvr>
                                    </p:animEffect>
                                    <p:anim calcmode="lin" valueType="num">
                                      <p:cBhvr>
                                        <p:cTn id="33" dur="800" decel="100000" fill="hold"/>
                                        <p:tgtEl>
                                          <p:spTgt spid="41"/>
                                        </p:tgtEl>
                                        <p:attrNameLst>
                                          <p:attrName>style.rotation</p:attrName>
                                        </p:attrNameLst>
                                      </p:cBhvr>
                                      <p:tavLst>
                                        <p:tav tm="0">
                                          <p:val>
                                            <p:fltVal val="-90"/>
                                          </p:val>
                                        </p:tav>
                                        <p:tav tm="100000">
                                          <p:val>
                                            <p:fltVal val="0"/>
                                          </p:val>
                                        </p:tav>
                                      </p:tavLst>
                                    </p:anim>
                                    <p:anim calcmode="lin" valueType="num">
                                      <p:cBhvr>
                                        <p:cTn id="34" dur="800" decel="100000" fill="hold"/>
                                        <p:tgtEl>
                                          <p:spTgt spid="41"/>
                                        </p:tgtEl>
                                        <p:attrNameLst>
                                          <p:attrName>ppt_x</p:attrName>
                                        </p:attrNameLst>
                                      </p:cBhvr>
                                      <p:tavLst>
                                        <p:tav tm="0">
                                          <p:val>
                                            <p:strVal val="#ppt_x+0.4"/>
                                          </p:val>
                                        </p:tav>
                                        <p:tav tm="100000">
                                          <p:val>
                                            <p:strVal val="#ppt_x-0.05"/>
                                          </p:val>
                                        </p:tav>
                                      </p:tavLst>
                                    </p:anim>
                                    <p:anim calcmode="lin" valueType="num">
                                      <p:cBhvr>
                                        <p:cTn id="35" dur="800" decel="100000" fill="hold"/>
                                        <p:tgtEl>
                                          <p:spTgt spid="41"/>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41"/>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41"/>
                                        </p:tgtEl>
                                        <p:attrNameLst>
                                          <p:attrName>ppt_y</p:attrName>
                                        </p:attrNameLst>
                                      </p:cBhvr>
                                      <p:tavLst>
                                        <p:tav tm="0">
                                          <p:val>
                                            <p:strVal val="#ppt_y+0.1"/>
                                          </p:val>
                                        </p:tav>
                                        <p:tav tm="100000">
                                          <p:val>
                                            <p:strVal val="#ppt_y"/>
                                          </p:val>
                                        </p:tav>
                                      </p:tavLst>
                                    </p:anim>
                                  </p:childTnLst>
                                </p:cTn>
                              </p:par>
                            </p:childTnLst>
                          </p:cTn>
                        </p:par>
                      </p:childTnLst>
                    </p:cTn>
                  </p:par>
                  <p:par>
                    <p:cTn id="38" fill="hold" nodeType="clickPar">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wipe(left)">
                                      <p:cBhvr>
                                        <p:cTn id="42" dur="500"/>
                                        <p:tgtEl>
                                          <p:spTgt spid="41">
                                            <p:txEl>
                                              <p:pRg st="0" end="0"/>
                                            </p:txEl>
                                          </p:spTgt>
                                        </p:tgtEl>
                                      </p:cBhvr>
                                    </p:animEffect>
                                  </p:childTnLst>
                                </p:cTn>
                              </p:par>
                              <p:par>
                                <p:cTn id="43" presetID="19" presetClass="entr" presetSubtype="10" repeatCount="3000" fill="hold" grpId="0" nodeType="withEffect">
                                  <p:stCondLst>
                                    <p:cond delay="0"/>
                                  </p:stCondLst>
                                  <p:iterate type="lt">
                                    <p:tmPct val="10000"/>
                                  </p:iterate>
                                  <p:childTnLst>
                                    <p:set>
                                      <p:cBhvr>
                                        <p:cTn id="44" dur="1" fill="hold">
                                          <p:stCondLst>
                                            <p:cond delay="0"/>
                                          </p:stCondLst>
                                        </p:cTn>
                                        <p:tgtEl>
                                          <p:spTgt spid="44"/>
                                        </p:tgtEl>
                                        <p:attrNameLst>
                                          <p:attrName>style.visibility</p:attrName>
                                        </p:attrNameLst>
                                      </p:cBhvr>
                                      <p:to>
                                        <p:strVal val="visible"/>
                                      </p:to>
                                    </p:set>
                                    <p:anim calcmode="lin" valueType="num">
                                      <p:cBhvr>
                                        <p:cTn id="45" dur="1000" fill="hold"/>
                                        <p:tgtEl>
                                          <p:spTgt spid="44"/>
                                        </p:tgtEl>
                                        <p:attrNameLst>
                                          <p:attrName>ppt_w</p:attrName>
                                        </p:attrNameLst>
                                      </p:cBhvr>
                                      <p:tavLst>
                                        <p:tav tm="0" fmla="#ppt_w*sin(2.5*pi*$)">
                                          <p:val>
                                            <p:fltVal val="0"/>
                                          </p:val>
                                        </p:tav>
                                        <p:tav tm="100000">
                                          <p:val>
                                            <p:fltVal val="1"/>
                                          </p:val>
                                        </p:tav>
                                      </p:tavLst>
                                    </p:anim>
                                    <p:anim calcmode="lin" valueType="num">
                                      <p:cBhvr>
                                        <p:cTn id="46" dur="1000" fill="hold"/>
                                        <p:tgtEl>
                                          <p:spTgt spid="4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44" grpId="0" animBg="1"/>
      <p:bldP spid="41" grpId="0" animBg="1"/>
    </p:bldLst>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17412" name="Picture 4"/>
          <p:cNvPicPr>
            <a:picLocks noChangeAspect="1" noChangeArrowheads="1"/>
          </p:cNvPicPr>
          <p:nvPr/>
        </p:nvPicPr>
        <p:blipFill>
          <a:blip r:embed="rId2"/>
          <a:srcRect l="8136" t="4145" r="4069" b="7469"/>
          <a:stretch>
            <a:fillRect/>
          </a:stretch>
        </p:blipFill>
        <p:spPr bwMode="auto">
          <a:xfrm>
            <a:off x="609600" y="1581150"/>
            <a:ext cx="3612630" cy="3122532"/>
          </a:xfrm>
          <a:prstGeom prst="rect">
            <a:avLst/>
          </a:prstGeom>
          <a:ln w="38100" cap="sq" cmpd="thickThin">
            <a:noFill/>
            <a:prstDash val="solid"/>
            <a:miter lim="800000"/>
          </a:ln>
          <a:effectLst>
            <a:innerShdw blurRad="76200">
              <a:srgbClr val="000000"/>
            </a:innerShdw>
          </a:effectLst>
        </p:spPr>
      </p:pic>
      <p:sp>
        <p:nvSpPr>
          <p:cNvPr id="2" name="Rectangle 1"/>
          <p:cNvSpPr/>
          <p:nvPr/>
        </p:nvSpPr>
        <p:spPr>
          <a:xfrm>
            <a:off x="609600" y="845463"/>
            <a:ext cx="2912720" cy="43088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r>
              <a:rPr lang="en-IN" sz="2200" b="1">
                <a:solidFill>
                  <a:schemeClr val="bg1"/>
                </a:solidFill>
                <a:latin typeface="Times New Roman" pitchFamily="18" charset="0"/>
                <a:cs typeface="Times New Roman" pitchFamily="18" charset="0"/>
              </a:rPr>
              <a:t>UTERUS OR WOMB </a:t>
            </a:r>
          </a:p>
        </p:txBody>
      </p:sp>
      <p:grpSp>
        <p:nvGrpSpPr>
          <p:cNvPr id="27" name="Group 26"/>
          <p:cNvGrpSpPr/>
          <p:nvPr/>
        </p:nvGrpSpPr>
        <p:grpSpPr>
          <a:xfrm>
            <a:off x="2735539" y="3502381"/>
            <a:ext cx="1313415" cy="351457"/>
            <a:chOff x="3451317" y="4010796"/>
            <a:chExt cx="1313415" cy="351457"/>
          </a:xfrm>
        </p:grpSpPr>
        <p:sp>
          <p:nvSpPr>
            <p:cNvPr id="26" name="Rounded Rectangle 25"/>
            <p:cNvSpPr/>
            <p:nvPr/>
          </p:nvSpPr>
          <p:spPr>
            <a:xfrm>
              <a:off x="4383732" y="4034124"/>
              <a:ext cx="381000" cy="30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1026" name="Picture 2" descr="C:\Users\admin\Desktop\Picture1.png"/>
            <p:cNvPicPr>
              <a:picLocks noChangeAspect="1" noChangeArrowheads="1"/>
            </p:cNvPicPr>
            <p:nvPr/>
          </p:nvPicPr>
          <p:blipFill>
            <a:blip r:embed="rId3"/>
            <a:srcRect l="28319" t="58796" r="61062" b="36177"/>
            <a:stretch>
              <a:fillRect/>
            </a:stretch>
          </p:blipFill>
          <p:spPr bwMode="auto">
            <a:xfrm rot="11478583">
              <a:off x="3451317" y="4010796"/>
              <a:ext cx="712132" cy="351457"/>
            </a:xfrm>
            <a:prstGeom prst="rect">
              <a:avLst/>
            </a:prstGeom>
            <a:noFill/>
          </p:spPr>
        </p:pic>
      </p:grpSp>
      <p:sp>
        <p:nvSpPr>
          <p:cNvPr id="3" name="Rounded Rectangle 2"/>
          <p:cNvSpPr/>
          <p:nvPr/>
        </p:nvSpPr>
        <p:spPr>
          <a:xfrm>
            <a:off x="2941820" y="3920255"/>
            <a:ext cx="916634" cy="5624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 name="Rectangle 3"/>
          <p:cNvSpPr/>
          <p:nvPr/>
        </p:nvSpPr>
        <p:spPr>
          <a:xfrm>
            <a:off x="4363746" y="895350"/>
            <a:ext cx="4170654" cy="1015663"/>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IN" sz="2000" b="1">
                <a:latin typeface="Times New Roman" pitchFamily="18" charset="0"/>
                <a:cs typeface="Times New Roman" pitchFamily="18" charset="0"/>
              </a:rPr>
              <a:t>The lower, narrow part through which the uterus opens into the vagina is </a:t>
            </a:r>
            <a:r>
              <a:rPr lang="en-IN" sz="2000" b="1">
                <a:solidFill>
                  <a:srgbClr val="FF0000"/>
                </a:solidFill>
                <a:latin typeface="Times New Roman" pitchFamily="18" charset="0"/>
                <a:cs typeface="Times New Roman" pitchFamily="18" charset="0"/>
              </a:rPr>
              <a:t>cervix.</a:t>
            </a:r>
          </a:p>
        </p:txBody>
      </p:sp>
      <p:sp>
        <p:nvSpPr>
          <p:cNvPr id="6" name="Rectangle 5"/>
          <p:cNvSpPr/>
          <p:nvPr/>
        </p:nvSpPr>
        <p:spPr>
          <a:xfrm>
            <a:off x="4367493" y="2070378"/>
            <a:ext cx="3919723" cy="707886"/>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US" sz="2000" b="1">
                <a:latin typeface="Times New Roman" pitchFamily="18" charset="0"/>
                <a:cs typeface="Times New Roman" pitchFamily="18" charset="0"/>
              </a:rPr>
              <a:t>The cavity of the cervix is called cervical canal.</a:t>
            </a:r>
          </a:p>
        </p:txBody>
      </p:sp>
      <p:sp>
        <p:nvSpPr>
          <p:cNvPr id="7" name="Rectangle 6"/>
          <p:cNvSpPr/>
          <p:nvPr/>
        </p:nvSpPr>
        <p:spPr>
          <a:xfrm>
            <a:off x="4368743" y="2930664"/>
            <a:ext cx="3959260" cy="707886"/>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marL="342900" indent="-342900" algn="just">
              <a:buFont typeface="Arial" pitchFamily="34" charset="0"/>
              <a:buChar char="•"/>
            </a:pPr>
            <a:r>
              <a:rPr lang="en-US" sz="2000" b="1">
                <a:latin typeface="Times New Roman" pitchFamily="18" charset="0"/>
                <a:cs typeface="Times New Roman" pitchFamily="18" charset="0"/>
              </a:rPr>
              <a:t>The </a:t>
            </a:r>
            <a:r>
              <a:rPr lang="en-US" sz="2000" b="1">
                <a:solidFill>
                  <a:srgbClr val="FF0000"/>
                </a:solidFill>
                <a:latin typeface="Times New Roman" pitchFamily="18" charset="0"/>
                <a:cs typeface="Times New Roman" pitchFamily="18" charset="0"/>
              </a:rPr>
              <a:t>cervical canal </a:t>
            </a:r>
            <a:r>
              <a:rPr lang="en-US" sz="2000" b="1">
                <a:latin typeface="Times New Roman" pitchFamily="18" charset="0"/>
                <a:cs typeface="Times New Roman" pitchFamily="18" charset="0"/>
              </a:rPr>
              <a:t>along with </a:t>
            </a:r>
            <a:r>
              <a:rPr lang="en-US" sz="2000" b="1">
                <a:solidFill>
                  <a:srgbClr val="FF0000"/>
                </a:solidFill>
                <a:latin typeface="Times New Roman" pitchFamily="18" charset="0"/>
                <a:cs typeface="Times New Roman" pitchFamily="18" charset="0"/>
              </a:rPr>
              <a:t>vagina</a:t>
            </a:r>
            <a:r>
              <a:rPr lang="en-US" sz="2000" b="1">
                <a:latin typeface="Times New Roman" pitchFamily="18" charset="0"/>
                <a:cs typeface="Times New Roman" pitchFamily="18" charset="0"/>
              </a:rPr>
              <a:t> forms the </a:t>
            </a:r>
            <a:r>
              <a:rPr lang="en-US" sz="2000" b="1">
                <a:solidFill>
                  <a:srgbClr val="FF0000"/>
                </a:solidFill>
                <a:latin typeface="Times New Roman" pitchFamily="18" charset="0"/>
                <a:cs typeface="Times New Roman" pitchFamily="18" charset="0"/>
              </a:rPr>
              <a:t>birth canal.</a:t>
            </a:r>
          </a:p>
        </p:txBody>
      </p:sp>
    </p:spTree>
    <p:extLst>
      <p:ext uri="{BB962C8B-B14F-4D97-AF65-F5344CB8AC3E}">
        <p14:creationId xmlns:p14="http://schemas.microsoft.com/office/powerpoint/2010/main" val="35346292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iterate type="lt">
                                    <p:tmPct val="10000"/>
                                  </p:iterate>
                                  <p:childTnLst>
                                    <p:set>
                                      <p:cBhvr>
                                        <p:cTn id="6" dur="1" fill="hold">
                                          <p:stCondLst>
                                            <p:cond delay="0"/>
                                          </p:stCondLst>
                                        </p:cTn>
                                        <p:tgtEl>
                                          <p:spTgt spid="17412"/>
                                        </p:tgtEl>
                                        <p:attrNameLst>
                                          <p:attrName>style.visibility</p:attrName>
                                        </p:attrNameLst>
                                      </p:cBhvr>
                                      <p:to>
                                        <p:strVal val="visible"/>
                                      </p:to>
                                    </p:set>
                                    <p:anim calcmode="lin" valueType="num">
                                      <p:cBhvr>
                                        <p:cTn id="7" dur="1000" fill="hold"/>
                                        <p:tgtEl>
                                          <p:spTgt spid="17412"/>
                                        </p:tgtEl>
                                        <p:attrNameLst>
                                          <p:attrName>ppt_w</p:attrName>
                                        </p:attrNameLst>
                                      </p:cBhvr>
                                      <p:tavLst>
                                        <p:tav tm="0">
                                          <p:val>
                                            <p:strVal val="#ppt_w*0.70"/>
                                          </p:val>
                                        </p:tav>
                                        <p:tav tm="100000">
                                          <p:val>
                                            <p:strVal val="#ppt_w"/>
                                          </p:val>
                                        </p:tav>
                                      </p:tavLst>
                                    </p:anim>
                                    <p:anim calcmode="lin" valueType="num">
                                      <p:cBhvr>
                                        <p:cTn id="8" dur="1000" fill="hold"/>
                                        <p:tgtEl>
                                          <p:spTgt spid="17412"/>
                                        </p:tgtEl>
                                        <p:attrNameLst>
                                          <p:attrName>ppt_h</p:attrName>
                                        </p:attrNameLst>
                                      </p:cBhvr>
                                      <p:tavLst>
                                        <p:tav tm="0">
                                          <p:val>
                                            <p:strVal val="#ppt_h"/>
                                          </p:val>
                                        </p:tav>
                                        <p:tav tm="100000">
                                          <p:val>
                                            <p:strVal val="#ppt_h"/>
                                          </p:val>
                                        </p:tav>
                                      </p:tavLst>
                                    </p:anim>
                                    <p:animEffect transition="in" filter="fade">
                                      <p:cBhvr>
                                        <p:cTn id="9" dur="1000"/>
                                        <p:tgtEl>
                                          <p:spTgt spid="17412"/>
                                        </p:tgtEl>
                                      </p:cBhvr>
                                    </p:animEffect>
                                  </p:childTnLst>
                                </p:cTn>
                              </p:par>
                              <p:par>
                                <p:cTn id="10" presetID="55" presetClass="entr" presetSubtype="0" fill="hold" nodeType="withEffect">
                                  <p:stCondLst>
                                    <p:cond delay="0"/>
                                  </p:stCondLst>
                                  <p:iterate type="lt">
                                    <p:tmPct val="10000"/>
                                  </p:iterate>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strVal val="#ppt_w*0.70"/>
                                          </p:val>
                                        </p:tav>
                                        <p:tav tm="100000">
                                          <p:val>
                                            <p:strVal val="#ppt_w"/>
                                          </p:val>
                                        </p:tav>
                                      </p:tavLst>
                                    </p:anim>
                                    <p:anim calcmode="lin" valueType="num">
                                      <p:cBhvr>
                                        <p:cTn id="13" dur="1000" fill="hold"/>
                                        <p:tgtEl>
                                          <p:spTgt spid="27"/>
                                        </p:tgtEl>
                                        <p:attrNameLst>
                                          <p:attrName>ppt_h</p:attrName>
                                        </p:attrNameLst>
                                      </p:cBhvr>
                                      <p:tavLst>
                                        <p:tav tm="0">
                                          <p:val>
                                            <p:strVal val="#ppt_h"/>
                                          </p:val>
                                        </p:tav>
                                        <p:tav tm="100000">
                                          <p:val>
                                            <p:strVal val="#ppt_h"/>
                                          </p:val>
                                        </p:tav>
                                      </p:tavLst>
                                    </p:anim>
                                    <p:animEffect transition="in" filter="fade">
                                      <p:cBhvr>
                                        <p:cTn id="14" dur="1000"/>
                                        <p:tgtEl>
                                          <p:spTgt spid="27"/>
                                        </p:tgtEl>
                                      </p:cBhvr>
                                    </p:animEffect>
                                  </p:childTnLst>
                                </p:cTn>
                              </p:par>
                            </p:childTnLst>
                          </p:cTn>
                        </p:par>
                      </p:childTnLst>
                    </p:cTn>
                  </p:par>
                  <p:par>
                    <p:cTn id="15" fill="hold" nodeType="clickPar">
                      <p:stCondLst>
                        <p:cond delay="indefinite"/>
                        <p:cond evt="onBegin" delay="0">
                          <p:tn val="14"/>
                        </p:cond>
                      </p:stCondLst>
                      <p:childTnLst>
                        <p:par>
                          <p:cTn id="16" fill="hold">
                            <p:stCondLst>
                              <p:cond delay="0"/>
                            </p:stCondLst>
                            <p:childTnLst>
                              <p:par>
                                <p:cTn id="17" presetID="22" presetClass="entr" presetSubtype="8" fill="hold" grpId="0" nodeType="click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22" presetClass="entr" presetSubtype="8" fill="hold" grpId="0" nodeType="clickEffect">
                                  <p:stCondLst>
                                    <p:cond delay="0"/>
                                  </p:stCondLst>
                                  <p:iterate type="lt">
                                    <p:tmPct val="10000"/>
                                  </p:iterate>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nodeType="clickPar">
                      <p:stCondLst>
                        <p:cond delay="indefinite"/>
                        <p:cond evt="onBegin" delay="0">
                          <p:tn val="24"/>
                        </p:cond>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heel(1)">
                                      <p:cBhvr>
                                        <p:cTn id="29" dur="2000"/>
                                        <p:tgtEl>
                                          <p:spTgt spid="3"/>
                                        </p:tgtEl>
                                      </p:cBhvr>
                                    </p:animEffect>
                                  </p:childTnLst>
                                </p:cTn>
                              </p:par>
                            </p:childTnLst>
                          </p:cTn>
                        </p:par>
                      </p:childTnLst>
                    </p:cTn>
                  </p:par>
                  <p:par>
                    <p:cTn id="30" fill="hold" nodeType="clickPar">
                      <p:stCondLst>
                        <p:cond delay="indefinite"/>
                        <p:cond evt="onBegin" delay="0">
                          <p:tn val="29"/>
                        </p:cond>
                      </p:stCondLst>
                      <p:childTnLst>
                        <p:par>
                          <p:cTn id="31" fill="hold">
                            <p:stCondLst>
                              <p:cond delay="0"/>
                            </p:stCondLst>
                            <p:childTnLst>
                              <p:par>
                                <p:cTn id="32" presetID="22" presetClass="entr" presetSubtype="8" fill="hold" grpId="0" nodeType="clickEffect">
                                  <p:stCondLst>
                                    <p:cond delay="0"/>
                                  </p:stCondLst>
                                  <p:iterate type="lt">
                                    <p:tmPct val="10000"/>
                                  </p:iterate>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p:bldLst>
  </p:timing>
</p:sld>
</file>

<file path=ppt/tags/tag1.xml><?xml version="1.0" encoding="utf-8"?>
<p:tagLst xmlns:p="http://schemas.openxmlformats.org/presentationml/2006/main">
  <p:tag name="AS_NET" val="6.0.19"/>
  <p:tag name="AS_OS" val="Unix 5.15.0.1040"/>
  <p:tag name="AS_RELEASE_DATE" val="2023.06.14"/>
  <p:tag name="AS_TITLE" val="Aspose.Slides for .NET Standard 2.0"/>
  <p:tag name="AS_VERSION" val="23.6"/>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1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1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1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1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1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1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1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1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1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2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3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3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3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3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3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ppt/theme/theme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3599</Paragraphs>
  <Slides>708</Slides>
  <Notes>42</Notes>
  <TotalTime>1</TotalTime>
  <HiddenSlides>0</HiddenSlides>
  <MMClips>0</MMClips>
  <ScaleCrop>0</ScaleCrop>
  <HeadingPairs>
    <vt:vector baseType="variant" size="6">
      <vt:variant>
        <vt:lpstr>Fonts used</vt:lpstr>
      </vt:variant>
      <vt:variant>
        <vt:i4>10</vt:i4>
      </vt:variant>
      <vt:variant>
        <vt:lpstr>Theme</vt:lpstr>
      </vt:variant>
      <vt:variant>
        <vt:i4>1</vt:i4>
      </vt:variant>
      <vt:variant>
        <vt:lpstr>Slide Titles</vt:lpstr>
      </vt:variant>
      <vt:variant>
        <vt:i4>708</vt:i4>
      </vt:variant>
    </vt:vector>
  </HeadingPairs>
  <TitlesOfParts>
    <vt:vector baseType="lpstr" size="719">
      <vt:lpstr>Arial</vt:lpstr>
      <vt:lpstr>Calibri</vt:lpstr>
      <vt:lpstr>Times New Roman</vt:lpstr>
      <vt:lpstr>Cambria Math</vt:lpstr>
      <vt:lpstr>Monotype Corsiva</vt:lpstr>
      <vt:lpstr>Cooper Black</vt:lpstr>
      <vt:lpstr>Comic Sans MS</vt:lpstr>
      <vt:lpstr>Wingdings</vt:lpstr>
      <vt:lpstr>Sylfaen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23.0600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2023-07-26T10:28:26.965</cp:lastPrinted>
  <dcterms:created xsi:type="dcterms:W3CDTF">2023-07-26T10:28:26Z</dcterms:created>
  <dcterms:modified xsi:type="dcterms:W3CDTF">2023-07-26T10:28:57Z</dcterms:modified>
</cp:coreProperties>
</file>